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61" r:id="rId5"/>
    <p:sldId id="262" r:id="rId6"/>
    <p:sldId id="263" r:id="rId7"/>
    <p:sldId id="283" r:id="rId8"/>
    <p:sldId id="264" r:id="rId9"/>
    <p:sldId id="266" r:id="rId10"/>
    <p:sldId id="267" r:id="rId11"/>
    <p:sldId id="268" r:id="rId12"/>
    <p:sldId id="310" r:id="rId13"/>
    <p:sldId id="311" r:id="rId14"/>
    <p:sldId id="269" r:id="rId15"/>
    <p:sldId id="270" r:id="rId16"/>
    <p:sldId id="271" r:id="rId17"/>
    <p:sldId id="284" r:id="rId18"/>
    <p:sldId id="272" r:id="rId19"/>
    <p:sldId id="273" r:id="rId20"/>
    <p:sldId id="287" r:id="rId21"/>
    <p:sldId id="275" r:id="rId22"/>
    <p:sldId id="276" r:id="rId23"/>
    <p:sldId id="294" r:id="rId24"/>
    <p:sldId id="293" r:id="rId25"/>
    <p:sldId id="290" r:id="rId26"/>
    <p:sldId id="291" r:id="rId27"/>
    <p:sldId id="277" r:id="rId28"/>
    <p:sldId id="278" r:id="rId29"/>
    <p:sldId id="295" r:id="rId30"/>
    <p:sldId id="296" r:id="rId31"/>
    <p:sldId id="300" r:id="rId32"/>
    <p:sldId id="301" r:id="rId33"/>
    <p:sldId id="297" r:id="rId34"/>
    <p:sldId id="302" r:id="rId35"/>
    <p:sldId id="303" r:id="rId36"/>
    <p:sldId id="306" r:id="rId37"/>
    <p:sldId id="307" r:id="rId38"/>
    <p:sldId id="308" r:id="rId39"/>
    <p:sldId id="315" r:id="rId40"/>
    <p:sldId id="282" r:id="rId41"/>
    <p:sldId id="299" r:id="rId42"/>
    <p:sldId id="312" r:id="rId43"/>
    <p:sldId id="313" r:id="rId44"/>
    <p:sldId id="314" r:id="rId4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70AD47"/>
    <a:srgbClr val="DEEBF7"/>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1" autoAdjust="0"/>
    <p:restoredTop sz="94676" autoAdjust="0"/>
  </p:normalViewPr>
  <p:slideViewPr>
    <p:cSldViewPr snapToGrid="0">
      <p:cViewPr varScale="1">
        <p:scale>
          <a:sx n="155" d="100"/>
          <a:sy n="155" d="100"/>
        </p:scale>
        <p:origin x="528" y="1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zh-TW" altLang="en-US" dirty="0"/>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494F9084-1156-49C5-B663-83EBC8F0D3B3}" type="datetimeFigureOut">
              <a:rPr lang="zh-TW" altLang="en-US" smtClean="0"/>
              <a:pPr/>
              <a:t>2025/8/15</a:t>
            </a:fld>
            <a:endParaRPr lang="zh-TW" altLang="en-US" dirty="0"/>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dirty="0" smtClean="0"/>
              <a:t>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410E2225-D052-40C9-9CA1-FAD34B163520}" type="slidenum">
              <a:rPr lang="zh-TW" altLang="en-US" smtClean="0"/>
              <a:pPr/>
              <a:t>‹#›</a:t>
            </a:fld>
            <a:endParaRPr lang="zh-TW" altLang="en-US" dirty="0"/>
          </a:p>
        </p:txBody>
      </p:sp>
    </p:spTree>
    <p:extLst>
      <p:ext uri="{BB962C8B-B14F-4D97-AF65-F5344CB8AC3E}">
        <p14:creationId xmlns:p14="http://schemas.microsoft.com/office/powerpoint/2010/main" val="1638999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BD0F3-3D26-4378-AF47-558B34F4D54F}" type="slidenum">
              <a:rPr lang="zh-CN" altLang="en-US" smtClean="0"/>
              <a:t>1</a:t>
            </a:fld>
            <a:endParaRPr lang="zh-CN" altLang="en-US" dirty="0"/>
          </a:p>
        </p:txBody>
      </p:sp>
    </p:spTree>
    <p:extLst>
      <p:ext uri="{BB962C8B-B14F-4D97-AF65-F5344CB8AC3E}">
        <p14:creationId xmlns:p14="http://schemas.microsoft.com/office/powerpoint/2010/main" val="78853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B2BD0F3-3D26-4378-AF47-558B34F4D54F}" type="slidenum">
              <a:rPr lang="zh-CN" altLang="en-US" smtClean="0"/>
              <a:t>18</a:t>
            </a:fld>
            <a:endParaRPr lang="zh-CN" altLang="en-US"/>
          </a:p>
        </p:txBody>
      </p:sp>
    </p:spTree>
    <p:extLst>
      <p:ext uri="{BB962C8B-B14F-4D97-AF65-F5344CB8AC3E}">
        <p14:creationId xmlns:p14="http://schemas.microsoft.com/office/powerpoint/2010/main" val="217329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0E2225-D052-40C9-9CA1-FAD34B163520}" type="slidenum">
              <a:rPr lang="zh-TW" altLang="en-US" smtClean="0"/>
              <a:pPr/>
              <a:t>25</a:t>
            </a:fld>
            <a:endParaRPr lang="zh-TW" altLang="en-US" dirty="0"/>
          </a:p>
        </p:txBody>
      </p:sp>
    </p:spTree>
    <p:extLst>
      <p:ext uri="{BB962C8B-B14F-4D97-AF65-F5344CB8AC3E}">
        <p14:creationId xmlns:p14="http://schemas.microsoft.com/office/powerpoint/2010/main" val="245502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0E2225-D052-40C9-9CA1-FAD34B163520}" type="slidenum">
              <a:rPr lang="zh-TW" altLang="en-US" smtClean="0"/>
              <a:pPr/>
              <a:t>41</a:t>
            </a:fld>
            <a:endParaRPr lang="zh-TW" altLang="en-US" dirty="0"/>
          </a:p>
        </p:txBody>
      </p:sp>
    </p:spTree>
    <p:extLst>
      <p:ext uri="{BB962C8B-B14F-4D97-AF65-F5344CB8AC3E}">
        <p14:creationId xmlns:p14="http://schemas.microsoft.com/office/powerpoint/2010/main" val="2262614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0E2225-D052-40C9-9CA1-FAD34B163520}" type="slidenum">
              <a:rPr lang="zh-TW" altLang="en-US" smtClean="0"/>
              <a:pPr/>
              <a:t>42</a:t>
            </a:fld>
            <a:endParaRPr lang="zh-TW" altLang="en-US" dirty="0"/>
          </a:p>
        </p:txBody>
      </p:sp>
    </p:spTree>
    <p:extLst>
      <p:ext uri="{BB962C8B-B14F-4D97-AF65-F5344CB8AC3E}">
        <p14:creationId xmlns:p14="http://schemas.microsoft.com/office/powerpoint/2010/main" val="401886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0E2225-D052-40C9-9CA1-FAD34B163520}" type="slidenum">
              <a:rPr lang="zh-TW" altLang="en-US" smtClean="0"/>
              <a:pPr/>
              <a:t>43</a:t>
            </a:fld>
            <a:endParaRPr lang="zh-TW" altLang="en-US" dirty="0"/>
          </a:p>
        </p:txBody>
      </p:sp>
    </p:spTree>
    <p:extLst>
      <p:ext uri="{BB962C8B-B14F-4D97-AF65-F5344CB8AC3E}">
        <p14:creationId xmlns:p14="http://schemas.microsoft.com/office/powerpoint/2010/main" val="419322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0E2225-D052-40C9-9CA1-FAD34B163520}" type="slidenum">
              <a:rPr lang="zh-TW" altLang="en-US" smtClean="0"/>
              <a:pPr/>
              <a:t>44</a:t>
            </a:fld>
            <a:endParaRPr lang="zh-TW" altLang="en-US" dirty="0"/>
          </a:p>
        </p:txBody>
      </p:sp>
    </p:spTree>
    <p:extLst>
      <p:ext uri="{BB962C8B-B14F-4D97-AF65-F5344CB8AC3E}">
        <p14:creationId xmlns:p14="http://schemas.microsoft.com/office/powerpoint/2010/main" val="2061659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B2BD0F3-3D26-4378-AF47-558B34F4D54F}" type="slidenum">
              <a:rPr lang="zh-CN" altLang="en-US" smtClean="0"/>
              <a:t>4</a:t>
            </a:fld>
            <a:endParaRPr lang="zh-CN" altLang="en-US" dirty="0"/>
          </a:p>
        </p:txBody>
      </p:sp>
    </p:spTree>
    <p:extLst>
      <p:ext uri="{BB962C8B-B14F-4D97-AF65-F5344CB8AC3E}">
        <p14:creationId xmlns:p14="http://schemas.microsoft.com/office/powerpoint/2010/main" val="229343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B2BD0F3-3D26-4378-AF47-558B34F4D54F}" type="slidenum">
              <a:rPr lang="zh-CN" altLang="en-US" smtClean="0"/>
              <a:t>5</a:t>
            </a:fld>
            <a:endParaRPr lang="zh-CN" altLang="en-US" dirty="0"/>
          </a:p>
        </p:txBody>
      </p:sp>
    </p:spTree>
    <p:extLst>
      <p:ext uri="{BB962C8B-B14F-4D97-AF65-F5344CB8AC3E}">
        <p14:creationId xmlns:p14="http://schemas.microsoft.com/office/powerpoint/2010/main" val="36681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B2BD0F3-3D26-4378-AF47-558B34F4D54F}" type="slidenum">
              <a:rPr lang="zh-CN" altLang="en-US" smtClean="0"/>
              <a:t>6</a:t>
            </a:fld>
            <a:endParaRPr lang="zh-CN" altLang="en-US" dirty="0"/>
          </a:p>
        </p:txBody>
      </p:sp>
    </p:spTree>
    <p:extLst>
      <p:ext uri="{BB962C8B-B14F-4D97-AF65-F5344CB8AC3E}">
        <p14:creationId xmlns:p14="http://schemas.microsoft.com/office/powerpoint/2010/main" val="246279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BD0F3-3D26-4378-AF47-558B34F4D54F}" type="slidenum">
              <a:rPr lang="zh-CN" altLang="en-US" smtClean="0"/>
              <a:t>7</a:t>
            </a:fld>
            <a:endParaRPr lang="zh-CN" altLang="en-US" dirty="0"/>
          </a:p>
        </p:txBody>
      </p:sp>
    </p:spTree>
    <p:extLst>
      <p:ext uri="{BB962C8B-B14F-4D97-AF65-F5344CB8AC3E}">
        <p14:creationId xmlns:p14="http://schemas.microsoft.com/office/powerpoint/2010/main" val="3454707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B2BD0F3-3D26-4378-AF47-558B34F4D54F}" type="slidenum">
              <a:rPr lang="zh-CN" altLang="en-US" smtClean="0"/>
              <a:t>10</a:t>
            </a:fld>
            <a:endParaRPr lang="zh-CN" altLang="en-US"/>
          </a:p>
        </p:txBody>
      </p:sp>
    </p:spTree>
    <p:extLst>
      <p:ext uri="{BB962C8B-B14F-4D97-AF65-F5344CB8AC3E}">
        <p14:creationId xmlns:p14="http://schemas.microsoft.com/office/powerpoint/2010/main" val="19089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B2BD0F3-3D26-4378-AF47-558B34F4D54F}" type="slidenum">
              <a:rPr lang="zh-CN" altLang="en-US" smtClean="0"/>
              <a:t>15</a:t>
            </a:fld>
            <a:endParaRPr lang="zh-CN" altLang="en-US"/>
          </a:p>
        </p:txBody>
      </p:sp>
    </p:spTree>
    <p:extLst>
      <p:ext uri="{BB962C8B-B14F-4D97-AF65-F5344CB8AC3E}">
        <p14:creationId xmlns:p14="http://schemas.microsoft.com/office/powerpoint/2010/main" val="2113386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B2BD0F3-3D26-4378-AF47-558B34F4D54F}" type="slidenum">
              <a:rPr lang="zh-CN" altLang="en-US" smtClean="0"/>
              <a:t>16</a:t>
            </a:fld>
            <a:endParaRPr lang="zh-CN" altLang="en-US"/>
          </a:p>
        </p:txBody>
      </p:sp>
    </p:spTree>
    <p:extLst>
      <p:ext uri="{BB962C8B-B14F-4D97-AF65-F5344CB8AC3E}">
        <p14:creationId xmlns:p14="http://schemas.microsoft.com/office/powerpoint/2010/main" val="173609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B2BD0F3-3D26-4378-AF47-558B34F4D54F}" type="slidenum">
              <a:rPr lang="zh-CN" altLang="en-US" smtClean="0"/>
              <a:t>17</a:t>
            </a:fld>
            <a:endParaRPr lang="zh-CN" altLang="en-US"/>
          </a:p>
        </p:txBody>
      </p:sp>
    </p:spTree>
    <p:extLst>
      <p:ext uri="{BB962C8B-B14F-4D97-AF65-F5344CB8AC3E}">
        <p14:creationId xmlns:p14="http://schemas.microsoft.com/office/powerpoint/2010/main" val="71247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672C2595-45ED-4ED1-A2FD-84347229B6E7}" type="datetime1">
              <a:rPr lang="zh-TW" altLang="en-US" smtClean="0"/>
              <a:t>2025/8/15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383097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FB0A0AE-9017-417A-A8E3-E7B6F88B580B}" type="datetime1">
              <a:rPr lang="zh-TW" altLang="en-US" smtClean="0"/>
              <a:t>2025/8/15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29224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AB49B44-1109-4F27-927E-2093EC756E15}" type="datetime1">
              <a:rPr lang="zh-TW" altLang="en-US" smtClean="0"/>
              <a:t>2025/8/15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297012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3759D9E-3105-4CE6-A9B1-072810791D5D}" type="datetime1">
              <a:rPr lang="zh-TW" altLang="en-US" smtClean="0"/>
              <a:t>2025/8/15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323849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B83D3F53-8AA8-4580-9324-7B8A0D57D2DD}" type="datetime1">
              <a:rPr lang="zh-TW" altLang="en-US" smtClean="0"/>
              <a:t>2025/8/15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4219990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2DFD985-1C48-41E0-89E7-66C619A2A1E8}" type="datetime1">
              <a:rPr lang="zh-TW" altLang="en-US" smtClean="0"/>
              <a:t>2025/8/15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3917639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C1474B2A-AB18-40A4-9362-F2C5EEC12B87}" type="datetime1">
              <a:rPr lang="zh-TW" altLang="en-US" smtClean="0"/>
              <a:t>2025/8/15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378672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7BE8857-52E0-4FE5-A70C-C8C73C551AA2}" type="datetime1">
              <a:rPr lang="zh-TW" altLang="en-US" smtClean="0"/>
              <a:t>2025/8/15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3401326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2B653ED-7777-49B9-9F2C-AB5E10926D06}" type="datetime1">
              <a:rPr lang="zh-TW" altLang="en-US" smtClean="0"/>
              <a:t>2025/8/15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16388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097591DD-80CB-4CF5-A6DF-F34B3936AA22}" type="datetime1">
              <a:rPr lang="zh-TW" altLang="en-US" smtClean="0"/>
              <a:t>2025/8/15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107251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C3E4EC6D-438E-4AB0-922A-A4134FC226EF}" type="datetime1">
              <a:rPr lang="zh-TW" altLang="en-US" smtClean="0"/>
              <a:t>2025/8/15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324FA42-E9BE-499F-A49C-7FF6B381752F}" type="slidenum">
              <a:rPr lang="zh-TW" altLang="en-US" smtClean="0"/>
              <a:t>‹#›</a:t>
            </a:fld>
            <a:endParaRPr lang="zh-TW" altLang="en-US"/>
          </a:p>
        </p:txBody>
      </p:sp>
    </p:spTree>
    <p:extLst>
      <p:ext uri="{BB962C8B-B14F-4D97-AF65-F5344CB8AC3E}">
        <p14:creationId xmlns:p14="http://schemas.microsoft.com/office/powerpoint/2010/main" val="3329948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smtClean="0"/>
              <a:t>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379BC751-003D-4EC7-9A44-21916C6035BC}" type="datetime1">
              <a:rPr lang="zh-TW" altLang="en-US" smtClean="0"/>
              <a:t>2025/8/15</a:t>
            </a:fld>
            <a:endParaRPr lang="zh-TW" altLang="en-US" dirty="0"/>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TW" altLang="en-US" dirty="0"/>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E324FA42-E9BE-499F-A49C-7FF6B381752F}" type="slidenum">
              <a:rPr lang="zh-TW" altLang="en-US" smtClean="0"/>
              <a:pPr/>
              <a:t>‹#›</a:t>
            </a:fld>
            <a:endParaRPr lang="zh-TW" altLang="en-US" dirty="0"/>
          </a:p>
        </p:txBody>
      </p:sp>
    </p:spTree>
    <p:extLst>
      <p:ext uri="{BB962C8B-B14F-4D97-AF65-F5344CB8AC3E}">
        <p14:creationId xmlns:p14="http://schemas.microsoft.com/office/powerpoint/2010/main" val="3968833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6.png"/><Relationship Id="rId7" Type="http://schemas.openxmlformats.org/officeDocument/2006/relationships/image" Target="../media/image160.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190.png"/><Relationship Id="rId4" Type="http://schemas.openxmlformats.org/officeDocument/2006/relationships/image" Target="../media/image7.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0.png"/><Relationship Id="rId5" Type="http://schemas.microsoft.com/office/2007/relationships/hdphoto" Target="../media/hdphoto2.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6.png"/><Relationship Id="rId7" Type="http://schemas.openxmlformats.org/officeDocument/2006/relationships/image" Target="../media/image2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51.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6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8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3.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files.consumerfinance.gov/a/assets/documents/201206_cfpb_Reverse_Mortgage_Report.pdf" TargetMode="External"/><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www.jubile.fr/pret-viager-hypothecaire/banques/?utm_source=chatgpt.com"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7FF4-5D0A-058A-5F1C-D71ECDD6CD35}"/>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8685558A-1E7B-7E58-1CD0-BA7BA7221B39}"/>
              </a:ext>
            </a:extLst>
          </p:cNvPr>
          <p:cNvGrpSpPr/>
          <p:nvPr/>
        </p:nvGrpSpPr>
        <p:grpSpPr>
          <a:xfrm>
            <a:off x="4" y="977295"/>
            <a:ext cx="12191996" cy="1794132"/>
            <a:chOff x="4" y="977295"/>
            <a:chExt cx="12191996" cy="1794132"/>
          </a:xfrm>
        </p:grpSpPr>
        <p:sp>
          <p:nvSpPr>
            <p:cNvPr id="8" name="弧形 7">
              <a:extLst>
                <a:ext uri="{FF2B5EF4-FFF2-40B4-BE49-F238E27FC236}">
                  <a16:creationId xmlns:a16="http://schemas.microsoft.com/office/drawing/2014/main" id="{09363CDF-9E00-34AB-4357-7DE4672EC52C}"/>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2" name="组合 1">
              <a:extLst>
                <a:ext uri="{FF2B5EF4-FFF2-40B4-BE49-F238E27FC236}">
                  <a16:creationId xmlns:a16="http://schemas.microsoft.com/office/drawing/2014/main" id="{51D2271E-E554-D231-D36F-5901BFE9F1A4}"/>
                </a:ext>
              </a:extLst>
            </p:cNvPr>
            <p:cNvGrpSpPr/>
            <p:nvPr/>
          </p:nvGrpSpPr>
          <p:grpSpPr>
            <a:xfrm>
              <a:off x="4" y="2268060"/>
              <a:ext cx="12191996" cy="5240"/>
              <a:chOff x="4" y="2268060"/>
              <a:chExt cx="12191996" cy="5240"/>
            </a:xfrm>
          </p:grpSpPr>
          <p:cxnSp>
            <p:nvCxnSpPr>
              <p:cNvPr id="10" name="直接连接符 9">
                <a:extLst>
                  <a:ext uri="{FF2B5EF4-FFF2-40B4-BE49-F238E27FC236}">
                    <a16:creationId xmlns:a16="http://schemas.microsoft.com/office/drawing/2014/main" id="{63050461-86DB-2EFD-DA97-FA50F5CC5C92}"/>
                  </a:ext>
                </a:extLst>
              </p:cNvPr>
              <p:cNvCxnSpPr>
                <a:cxnSpLocks/>
              </p:cNvCxnSpPr>
              <p:nvPr/>
            </p:nvCxnSpPr>
            <p:spPr>
              <a:xfrm flipH="1">
                <a:off x="4" y="2273300"/>
                <a:ext cx="5295896"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E091E232-A92E-B427-B7EC-0C542B36CC3B}"/>
                  </a:ext>
                </a:extLst>
              </p:cNvPr>
              <p:cNvCxnSpPr>
                <a:cxnSpLocks/>
              </p:cNvCxnSpPr>
              <p:nvPr/>
            </p:nvCxnSpPr>
            <p:spPr>
              <a:xfrm>
                <a:off x="6888480" y="2268060"/>
                <a:ext cx="5303520"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sp>
        <p:nvSpPr>
          <p:cNvPr id="36" name="文本框 35">
            <a:extLst>
              <a:ext uri="{FF2B5EF4-FFF2-40B4-BE49-F238E27FC236}">
                <a16:creationId xmlns:a16="http://schemas.microsoft.com/office/drawing/2014/main" id="{E87BDC5D-E397-0788-3C47-6DAD98E99472}"/>
              </a:ext>
            </a:extLst>
          </p:cNvPr>
          <p:cNvSpPr txBox="1"/>
          <p:nvPr/>
        </p:nvSpPr>
        <p:spPr>
          <a:xfrm>
            <a:off x="3012301" y="2823872"/>
            <a:ext cx="6161018" cy="923330"/>
          </a:xfrm>
          <a:prstGeom prst="rect">
            <a:avLst/>
          </a:prstGeom>
          <a:noFill/>
        </p:spPr>
        <p:txBody>
          <a:bodyPr wrap="square" rtlCol="0">
            <a:spAutoFit/>
          </a:bodyPr>
          <a:lstStyle/>
          <a:p>
            <a:pPr algn="dist"/>
            <a:r>
              <a:rPr lang="zh-TW" altLang="en-US" sz="5400" b="1" dirty="0" smtClean="0">
                <a:solidFill>
                  <a:srgbClr val="1F3762"/>
                </a:solidFill>
                <a:latin typeface="標楷體" panose="03000509000000000000" pitchFamily="65" charset="-120"/>
                <a:ea typeface="標楷體" panose="03000509000000000000" pitchFamily="65" charset="-120"/>
              </a:rPr>
              <a:t>畢業</a:t>
            </a:r>
            <a:r>
              <a:rPr lang="zh-CN" altLang="en-US" sz="5400" b="1" dirty="0" smtClean="0">
                <a:solidFill>
                  <a:srgbClr val="1F3762"/>
                </a:solidFill>
                <a:latin typeface="標楷體" panose="03000509000000000000" pitchFamily="65" charset="-120"/>
                <a:ea typeface="標楷體" panose="03000509000000000000" pitchFamily="65" charset="-120"/>
              </a:rPr>
              <a:t>論文口試</a:t>
            </a:r>
            <a:r>
              <a:rPr lang="zh-CN" altLang="en-US" sz="5400" b="1" dirty="0">
                <a:solidFill>
                  <a:srgbClr val="1F3762"/>
                </a:solidFill>
                <a:latin typeface="標楷體" panose="03000509000000000000" pitchFamily="65" charset="-120"/>
                <a:ea typeface="標楷體" panose="03000509000000000000" pitchFamily="65" charset="-120"/>
              </a:rPr>
              <a:t>審查</a:t>
            </a:r>
          </a:p>
        </p:txBody>
      </p:sp>
      <p:sp>
        <p:nvSpPr>
          <p:cNvPr id="37" name="文本框 36">
            <a:extLst>
              <a:ext uri="{FF2B5EF4-FFF2-40B4-BE49-F238E27FC236}">
                <a16:creationId xmlns:a16="http://schemas.microsoft.com/office/drawing/2014/main" id="{A55E3130-96E4-FE35-8101-F1E1BC8D1621}"/>
              </a:ext>
            </a:extLst>
          </p:cNvPr>
          <p:cNvSpPr txBox="1"/>
          <p:nvPr/>
        </p:nvSpPr>
        <p:spPr>
          <a:xfrm>
            <a:off x="1982722" y="3921358"/>
            <a:ext cx="8396311" cy="461665"/>
          </a:xfrm>
          <a:prstGeom prst="rect">
            <a:avLst/>
          </a:prstGeom>
          <a:noFill/>
        </p:spPr>
        <p:txBody>
          <a:bodyPr wrap="square" rtlCol="0">
            <a:spAutoFit/>
          </a:bodyPr>
          <a:lstStyle/>
          <a:p>
            <a:pPr algn="dist"/>
            <a:r>
              <a:rPr lang="zh-CN" altLang="en-US" sz="2400" dirty="0">
                <a:solidFill>
                  <a:srgbClr val="1F3762"/>
                </a:solidFill>
                <a:latin typeface="標楷體" panose="03000509000000000000" pitchFamily="65" charset="-120"/>
                <a:ea typeface="標楷體" panose="03000509000000000000" pitchFamily="65" charset="-120"/>
              </a:rPr>
              <a:t>主題</a:t>
            </a:r>
            <a:r>
              <a:rPr lang="zh-CN" altLang="en-US" sz="2400" dirty="0" smtClean="0">
                <a:solidFill>
                  <a:srgbClr val="1F3762"/>
                </a:solidFill>
                <a:latin typeface="標楷體" panose="03000509000000000000" pitchFamily="65" charset="-120"/>
                <a:ea typeface="標楷體" panose="03000509000000000000" pitchFamily="65" charset="-120"/>
              </a:rPr>
              <a:t>：</a:t>
            </a:r>
            <a:r>
              <a:rPr lang="zh-TW" altLang="en-US" sz="2400" dirty="0">
                <a:solidFill>
                  <a:srgbClr val="1F3762"/>
                </a:solidFill>
                <a:latin typeface="標楷體" panose="03000509000000000000" pitchFamily="65" charset="-120"/>
                <a:ea typeface="標楷體" panose="03000509000000000000" pitchFamily="65" charset="-120"/>
              </a:rPr>
              <a:t>房屋股權釋放產品的理論評價模型在市場實務之分析</a:t>
            </a:r>
            <a:endParaRPr lang="zh-CN" altLang="en-US" sz="2400" dirty="0">
              <a:solidFill>
                <a:srgbClr val="1F3762"/>
              </a:solidFill>
              <a:latin typeface="標楷體" panose="03000509000000000000" pitchFamily="65" charset="-120"/>
              <a:ea typeface="標楷體" panose="03000509000000000000" pitchFamily="65" charset="-120"/>
            </a:endParaRPr>
          </a:p>
        </p:txBody>
      </p:sp>
      <p:sp>
        <p:nvSpPr>
          <p:cNvPr id="38" name="文本框 37">
            <a:extLst>
              <a:ext uri="{FF2B5EF4-FFF2-40B4-BE49-F238E27FC236}">
                <a16:creationId xmlns:a16="http://schemas.microsoft.com/office/drawing/2014/main" id="{44C76081-0BB4-67AA-EE5D-3382F7B4D728}"/>
              </a:ext>
            </a:extLst>
          </p:cNvPr>
          <p:cNvSpPr txBox="1"/>
          <p:nvPr/>
        </p:nvSpPr>
        <p:spPr>
          <a:xfrm>
            <a:off x="3582847" y="4541638"/>
            <a:ext cx="5019926" cy="461665"/>
          </a:xfrm>
          <a:prstGeom prst="rect">
            <a:avLst/>
          </a:prstGeom>
          <a:noFill/>
        </p:spPr>
        <p:txBody>
          <a:bodyPr wrap="square" rtlCol="0">
            <a:spAutoFit/>
          </a:bodyPr>
          <a:lstStyle/>
          <a:p>
            <a:pPr algn="dist"/>
            <a:r>
              <a:rPr lang="zh-TW" altLang="en-US" sz="2400" dirty="0">
                <a:solidFill>
                  <a:srgbClr val="1F3762"/>
                </a:solidFill>
                <a:latin typeface="標楷體" panose="03000509000000000000" pitchFamily="65" charset="-120"/>
                <a:ea typeface="標楷體" panose="03000509000000000000" pitchFamily="65" charset="-120"/>
              </a:rPr>
              <a:t>系</a:t>
            </a:r>
            <a:r>
              <a:rPr lang="zh-CN" altLang="en-US" sz="2400" dirty="0" smtClean="0">
                <a:solidFill>
                  <a:srgbClr val="1F3762"/>
                </a:solidFill>
                <a:latin typeface="標楷體" panose="03000509000000000000" pitchFamily="65" charset="-120"/>
                <a:ea typeface="標楷體" panose="03000509000000000000" pitchFamily="65" charset="-120"/>
              </a:rPr>
              <a:t>所</a:t>
            </a:r>
            <a:r>
              <a:rPr lang="zh-CN" altLang="en-US" sz="2400" dirty="0">
                <a:solidFill>
                  <a:srgbClr val="1F3762"/>
                </a:solidFill>
                <a:latin typeface="標楷體" panose="03000509000000000000" pitchFamily="65" charset="-120"/>
                <a:ea typeface="標楷體" panose="03000509000000000000" pitchFamily="65" charset="-120"/>
              </a:rPr>
              <a:t>：資訊管理與財務金融學</a:t>
            </a:r>
          </a:p>
        </p:txBody>
      </p:sp>
      <p:sp>
        <p:nvSpPr>
          <p:cNvPr id="39" name="文本框 38">
            <a:extLst>
              <a:ext uri="{FF2B5EF4-FFF2-40B4-BE49-F238E27FC236}">
                <a16:creationId xmlns:a16="http://schemas.microsoft.com/office/drawing/2014/main" id="{21E01E9B-CC54-EB6D-4A0F-592A8D14759A}"/>
              </a:ext>
            </a:extLst>
          </p:cNvPr>
          <p:cNvSpPr txBox="1"/>
          <p:nvPr/>
        </p:nvSpPr>
        <p:spPr>
          <a:xfrm>
            <a:off x="4242497" y="5674105"/>
            <a:ext cx="1522416" cy="338554"/>
          </a:xfrm>
          <a:prstGeom prst="rect">
            <a:avLst/>
          </a:prstGeom>
          <a:noFill/>
        </p:spPr>
        <p:txBody>
          <a:bodyPr wrap="square" rtlCol="0">
            <a:spAutoFit/>
          </a:bodyPr>
          <a:lstStyle/>
          <a:p>
            <a:r>
              <a:rPr lang="zh-CN" altLang="en-US" sz="1600" dirty="0">
                <a:solidFill>
                  <a:srgbClr val="1F3762"/>
                </a:solidFill>
                <a:latin typeface="標楷體" panose="03000509000000000000" pitchFamily="65" charset="-120"/>
                <a:ea typeface="標楷體" panose="03000509000000000000" pitchFamily="65" charset="-120"/>
              </a:rPr>
              <a:t>學生：</a:t>
            </a:r>
            <a:r>
              <a:rPr lang="zh-TW" altLang="en-US" sz="1600" dirty="0">
                <a:solidFill>
                  <a:srgbClr val="1F3762"/>
                </a:solidFill>
                <a:latin typeface="標楷體" panose="03000509000000000000" pitchFamily="65" charset="-120"/>
                <a:ea typeface="標楷體" panose="03000509000000000000" pitchFamily="65" charset="-120"/>
              </a:rPr>
              <a:t>陳家祺</a:t>
            </a:r>
            <a:endParaRPr lang="zh-CN" altLang="en-US" sz="1600" dirty="0">
              <a:solidFill>
                <a:srgbClr val="1F3762"/>
              </a:solidFill>
              <a:latin typeface="標楷體" panose="03000509000000000000" pitchFamily="65" charset="-120"/>
              <a:ea typeface="標楷體" panose="03000509000000000000" pitchFamily="65" charset="-120"/>
            </a:endParaRPr>
          </a:p>
        </p:txBody>
      </p:sp>
      <p:sp>
        <p:nvSpPr>
          <p:cNvPr id="40" name="文本框 39">
            <a:extLst>
              <a:ext uri="{FF2B5EF4-FFF2-40B4-BE49-F238E27FC236}">
                <a16:creationId xmlns:a16="http://schemas.microsoft.com/office/drawing/2014/main" id="{55966590-5600-1D30-7885-4575362B60CC}"/>
              </a:ext>
            </a:extLst>
          </p:cNvPr>
          <p:cNvSpPr txBox="1"/>
          <p:nvPr/>
        </p:nvSpPr>
        <p:spPr>
          <a:xfrm>
            <a:off x="6652321" y="5674105"/>
            <a:ext cx="3197073" cy="338554"/>
          </a:xfrm>
          <a:prstGeom prst="rect">
            <a:avLst/>
          </a:prstGeom>
          <a:noFill/>
        </p:spPr>
        <p:txBody>
          <a:bodyPr wrap="square" rtlCol="0">
            <a:spAutoFit/>
          </a:bodyPr>
          <a:lstStyle/>
          <a:p>
            <a:r>
              <a:rPr lang="zh-CN" altLang="en-US" sz="1600" dirty="0">
                <a:solidFill>
                  <a:srgbClr val="1F3762"/>
                </a:solidFill>
                <a:latin typeface="標楷體" panose="03000509000000000000" pitchFamily="65" charset="-120"/>
                <a:ea typeface="標楷體" panose="03000509000000000000" pitchFamily="65" charset="-120"/>
              </a:rPr>
              <a:t>指導教授：戴天時  黃星華  </a:t>
            </a:r>
          </a:p>
        </p:txBody>
      </p:sp>
      <p:pic>
        <p:nvPicPr>
          <p:cNvPr id="42" name="图片 41">
            <a:extLst>
              <a:ext uri="{FF2B5EF4-FFF2-40B4-BE49-F238E27FC236}">
                <a16:creationId xmlns:a16="http://schemas.microsoft.com/office/drawing/2014/main" id="{4ABBE5DD-43DB-EB39-771E-637705FE1A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833221" y="5559838"/>
            <a:ext cx="413925" cy="457382"/>
          </a:xfrm>
          <a:prstGeom prst="rect">
            <a:avLst/>
          </a:prstGeom>
        </p:spPr>
      </p:pic>
      <p:pic>
        <p:nvPicPr>
          <p:cNvPr id="44" name="图片 43">
            <a:extLst>
              <a:ext uri="{FF2B5EF4-FFF2-40B4-BE49-F238E27FC236}">
                <a16:creationId xmlns:a16="http://schemas.microsoft.com/office/drawing/2014/main" id="{30BDF15B-CF56-2ADD-25F2-BF17550929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382" t="39443" r="44445" b="39443"/>
          <a:stretch/>
        </p:blipFill>
        <p:spPr>
          <a:xfrm>
            <a:off x="6238397" y="5577307"/>
            <a:ext cx="413925" cy="439913"/>
          </a:xfrm>
          <a:prstGeom prst="rect">
            <a:avLst/>
          </a:prstGeom>
        </p:spPr>
      </p:pic>
      <p:grpSp>
        <p:nvGrpSpPr>
          <p:cNvPr id="12" name="组合 11">
            <a:extLst>
              <a:ext uri="{FF2B5EF4-FFF2-40B4-BE49-F238E27FC236}">
                <a16:creationId xmlns:a16="http://schemas.microsoft.com/office/drawing/2014/main" id="{DE61D0BA-32DD-65AA-A7A9-05A7D05BFFB1}"/>
              </a:ext>
            </a:extLst>
          </p:cNvPr>
          <p:cNvGrpSpPr/>
          <p:nvPr/>
        </p:nvGrpSpPr>
        <p:grpSpPr>
          <a:xfrm>
            <a:off x="5232713" y="1001744"/>
            <a:ext cx="1726574" cy="1726572"/>
            <a:chOff x="5232713" y="1001744"/>
            <a:chExt cx="1726574" cy="1726572"/>
          </a:xfrm>
        </p:grpSpPr>
        <p:grpSp>
          <p:nvGrpSpPr>
            <p:cNvPr id="13" name="组合 12">
              <a:extLst>
                <a:ext uri="{FF2B5EF4-FFF2-40B4-BE49-F238E27FC236}">
                  <a16:creationId xmlns:a16="http://schemas.microsoft.com/office/drawing/2014/main" id="{5F21D32F-C856-50B7-6BFB-72F54F6C3CF1}"/>
                </a:ext>
              </a:extLst>
            </p:cNvPr>
            <p:cNvGrpSpPr/>
            <p:nvPr/>
          </p:nvGrpSpPr>
          <p:grpSpPr>
            <a:xfrm>
              <a:off x="5232713" y="1001744"/>
              <a:ext cx="1726574" cy="1726572"/>
              <a:chOff x="5232713" y="1001744"/>
              <a:chExt cx="1726574" cy="1726572"/>
            </a:xfrm>
          </p:grpSpPr>
          <p:sp>
            <p:nvSpPr>
              <p:cNvPr id="16" name="椭圆 15">
                <a:extLst>
                  <a:ext uri="{FF2B5EF4-FFF2-40B4-BE49-F238E27FC236}">
                    <a16:creationId xmlns:a16="http://schemas.microsoft.com/office/drawing/2014/main" id="{071CED0B-05D9-F60B-5A18-A4E0BD5C121C}"/>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7" name="椭圆 16">
                <a:extLst>
                  <a:ext uri="{FF2B5EF4-FFF2-40B4-BE49-F238E27FC236}">
                    <a16:creationId xmlns:a16="http://schemas.microsoft.com/office/drawing/2014/main" id="{5C495FFC-B783-52A7-9C5D-4BC8CE58350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5" name="Picture 4">
              <a:extLst>
                <a:ext uri="{FF2B5EF4-FFF2-40B4-BE49-F238E27FC236}">
                  <a16:creationId xmlns:a16="http://schemas.microsoft.com/office/drawing/2014/main" id="{4759183B-6B2C-75AE-3081-F63D5FD371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投影片編號版面配置區 3"/>
          <p:cNvSpPr>
            <a:spLocks noGrp="1"/>
          </p:cNvSpPr>
          <p:nvPr>
            <p:ph type="sldNum" sz="quarter" idx="12"/>
          </p:nvPr>
        </p:nvSpPr>
        <p:spPr/>
        <p:txBody>
          <a:bodyPr/>
          <a:lstStyle/>
          <a:p>
            <a:fld id="{E324FA42-E9BE-499F-A49C-7FF6B381752F}" type="slidenum">
              <a:rPr lang="zh-TW" altLang="en-US" smtClean="0"/>
              <a:t>1</a:t>
            </a:fld>
            <a:endParaRPr lang="zh-TW" altLang="en-US"/>
          </a:p>
        </p:txBody>
      </p:sp>
    </p:spTree>
    <p:extLst>
      <p:ext uri="{BB962C8B-B14F-4D97-AF65-F5344CB8AC3E}">
        <p14:creationId xmlns:p14="http://schemas.microsoft.com/office/powerpoint/2010/main" val="29591268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2435-CCCE-A2C2-8F7C-D6845179BD58}"/>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1D0E9EA7-A61B-E220-AAC6-22A9DF412536}"/>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97F7FC25-7D69-0392-E35C-FFBF1827C05A}"/>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B7A9C1DB-0AE3-FD57-AE41-37A6E0A5B8A6}"/>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013B42AC-9727-6584-0D09-F71D1F81C43E}"/>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D6152E3-8967-E33C-BC00-512A4DCAAED5}"/>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2A16D822-D873-1920-AED5-71160EBFD3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391B36D-DB5E-E231-A40C-BAFD15848A8A}"/>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4F3BC540-1AFE-6B3C-FDF7-46AAA5F673B7}"/>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8D112F9F-18B7-42D3-3AB6-F1AAF88D96B7}"/>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B6B00464-FE47-0013-F243-D00DE8BE32D8}"/>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DD14B692-30E3-E0ED-AE0A-0D4FD3CD71F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3">
            <a:extLst>
              <a:ext uri="{FF2B5EF4-FFF2-40B4-BE49-F238E27FC236}">
                <a16:creationId xmlns:a16="http://schemas.microsoft.com/office/drawing/2014/main" id="{9B9A2039-7434-A8DC-629D-8218E097997A}"/>
              </a:ext>
            </a:extLst>
          </p:cNvPr>
          <p:cNvSpPr txBox="1"/>
          <p:nvPr/>
        </p:nvSpPr>
        <p:spPr>
          <a:xfrm>
            <a:off x="4173360" y="323206"/>
            <a:ext cx="2749790"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(201</a:t>
            </a:r>
            <a:r>
              <a:rPr lang="en-US" altLang="zh-TW"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8</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24" name="矩形 1">
            <a:extLst>
              <a:ext uri="{FF2B5EF4-FFF2-40B4-BE49-F238E27FC236}">
                <a16:creationId xmlns:a16="http://schemas.microsoft.com/office/drawing/2014/main" id="{5643645D-2897-74B0-B2CD-390B517FE8A1}"/>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參考文獻</a:t>
            </a:r>
          </a:p>
        </p:txBody>
      </p:sp>
      <p:sp>
        <p:nvSpPr>
          <p:cNvPr id="26" name="文字方塊 25">
            <a:extLst>
              <a:ext uri="{FF2B5EF4-FFF2-40B4-BE49-F238E27FC236}">
                <a16:creationId xmlns:a16="http://schemas.microsoft.com/office/drawing/2014/main" id="{861595F0-E5D8-55CE-B874-4955BB720BA0}"/>
              </a:ext>
            </a:extLst>
          </p:cNvPr>
          <p:cNvSpPr txBox="1"/>
          <p:nvPr/>
        </p:nvSpPr>
        <p:spPr>
          <a:xfrm>
            <a:off x="333746" y="1223782"/>
            <a:ext cx="3346156" cy="307777"/>
          </a:xfrm>
          <a:prstGeom prst="rect">
            <a:avLst/>
          </a:prstGeom>
          <a:noFill/>
        </p:spPr>
        <p:txBody>
          <a:bodyPr wrap="square">
            <a:spAutoFit/>
          </a:bodyPr>
          <a:lstStyle/>
          <a:p>
            <a:pPr algn="r" defTabSz="685800">
              <a:spcBef>
                <a:spcPts val="750"/>
              </a:spcBef>
            </a:pPr>
            <a:r>
              <a:rPr lang="zh-TW" altLang="en-US" sz="1400"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rPr>
              <a:t>風險值計算</a:t>
            </a:r>
            <a:r>
              <a:rPr lang="en-US" altLang="zh-TW" sz="1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dirty="0" err="1">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VaR</a:t>
            </a:r>
            <a:r>
              <a:rPr lang="en-US" altLang="zh-TW" sz="1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 and CTE)</a:t>
            </a:r>
          </a:p>
        </p:txBody>
      </p:sp>
      <p:pic>
        <p:nvPicPr>
          <p:cNvPr id="27" name="圖片 26">
            <a:extLst>
              <a:ext uri="{FF2B5EF4-FFF2-40B4-BE49-F238E27FC236}">
                <a16:creationId xmlns:a16="http://schemas.microsoft.com/office/drawing/2014/main" id="{A76718AD-8E8B-FA08-C11E-ACA4D8879514}"/>
              </a:ext>
            </a:extLst>
          </p:cNvPr>
          <p:cNvPicPr>
            <a:picLocks noChangeAspect="1"/>
          </p:cNvPicPr>
          <p:nvPr/>
        </p:nvPicPr>
        <p:blipFill rotWithShape="1">
          <a:blip r:embed="rId6">
            <a:extLst>
              <a:ext uri="{28A0092B-C50C-407E-A947-70E740481C1C}">
                <a14:useLocalDpi xmlns:a14="http://schemas.microsoft.com/office/drawing/2010/main" val="0"/>
              </a:ext>
            </a:extLst>
          </a:blip>
          <a:srcRect l="39882" t="11441" r="34122" b="46667"/>
          <a:stretch/>
        </p:blipFill>
        <p:spPr>
          <a:xfrm>
            <a:off x="333746" y="2258156"/>
            <a:ext cx="3688997" cy="3343827"/>
          </a:xfrm>
          <a:prstGeom prst="rect">
            <a:avLst/>
          </a:prstGeom>
        </p:spPr>
      </p:pic>
      <p:pic>
        <p:nvPicPr>
          <p:cNvPr id="38" name="圖片 37">
            <a:extLst>
              <a:ext uri="{FF2B5EF4-FFF2-40B4-BE49-F238E27FC236}">
                <a16:creationId xmlns:a16="http://schemas.microsoft.com/office/drawing/2014/main" id="{BA21564A-5E0D-9219-63B0-B2AF4D5C1C13}"/>
              </a:ext>
            </a:extLst>
          </p:cNvPr>
          <p:cNvPicPr>
            <a:picLocks noChangeAspect="1"/>
          </p:cNvPicPr>
          <p:nvPr/>
        </p:nvPicPr>
        <p:blipFill rotWithShape="1">
          <a:blip r:embed="rId7">
            <a:extLst>
              <a:ext uri="{28A0092B-C50C-407E-A947-70E740481C1C}">
                <a14:useLocalDpi xmlns:a14="http://schemas.microsoft.com/office/drawing/2010/main" val="0"/>
              </a:ext>
            </a:extLst>
          </a:blip>
          <a:srcRect l="10946" t="9099" r="64071" b="49099"/>
          <a:stretch/>
        </p:blipFill>
        <p:spPr>
          <a:xfrm>
            <a:off x="4037685" y="2259357"/>
            <a:ext cx="3569994" cy="3359996"/>
          </a:xfrm>
          <a:prstGeom prst="rect">
            <a:avLst/>
          </a:prstGeom>
        </p:spPr>
      </p:pic>
      <p:pic>
        <p:nvPicPr>
          <p:cNvPr id="39" name="圖片 38">
            <a:extLst>
              <a:ext uri="{FF2B5EF4-FFF2-40B4-BE49-F238E27FC236}">
                <a16:creationId xmlns:a16="http://schemas.microsoft.com/office/drawing/2014/main" id="{D1FFE1DF-0833-A2E7-E736-9F00B1A4DBF5}"/>
              </a:ext>
            </a:extLst>
          </p:cNvPr>
          <p:cNvPicPr>
            <a:picLocks noChangeAspect="1"/>
          </p:cNvPicPr>
          <p:nvPr/>
        </p:nvPicPr>
        <p:blipFill rotWithShape="1">
          <a:blip r:embed="rId8">
            <a:extLst>
              <a:ext uri="{28A0092B-C50C-407E-A947-70E740481C1C}">
                <a14:useLocalDpi xmlns:a14="http://schemas.microsoft.com/office/drawing/2010/main" val="0"/>
              </a:ext>
            </a:extLst>
          </a:blip>
          <a:srcRect l="10692" t="45496" r="64223" b="12703"/>
          <a:stretch/>
        </p:blipFill>
        <p:spPr>
          <a:xfrm>
            <a:off x="7624231" y="2258156"/>
            <a:ext cx="3567226" cy="3343827"/>
          </a:xfrm>
          <a:prstGeom prst="rect">
            <a:avLst/>
          </a:prstGeom>
        </p:spPr>
      </p:pic>
      <p:sp>
        <p:nvSpPr>
          <p:cNvPr id="41" name="文字方塊 40">
            <a:extLst>
              <a:ext uri="{FF2B5EF4-FFF2-40B4-BE49-F238E27FC236}">
                <a16:creationId xmlns:a16="http://schemas.microsoft.com/office/drawing/2014/main" id="{7348801D-53F7-17F0-D54E-4CE7C7E5AE7C}"/>
              </a:ext>
            </a:extLst>
          </p:cNvPr>
          <p:cNvSpPr txBox="1"/>
          <p:nvPr/>
        </p:nvSpPr>
        <p:spPr>
          <a:xfrm>
            <a:off x="333747" y="1462318"/>
            <a:ext cx="3346155" cy="646331"/>
          </a:xfrm>
          <a:prstGeom prst="rect">
            <a:avLst/>
          </a:prstGeom>
          <a:noFill/>
        </p:spPr>
        <p:txBody>
          <a:bodyPr wrap="square">
            <a:spAutoFit/>
          </a:bodyPr>
          <a:lstStyle/>
          <a:p>
            <a:pPr marL="0" indent="0" algn="just">
              <a:lnSpc>
                <a:spcPct val="150000"/>
              </a:lnSpc>
              <a:buNone/>
            </a:pP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在給定不同年金價值或一次性支付價值下計算有</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HECM</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及無</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HECM</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機構的風險價值比較。</a:t>
            </a:r>
          </a:p>
        </p:txBody>
      </p:sp>
      <p:sp>
        <p:nvSpPr>
          <p:cNvPr id="42" name="文字方塊 41">
            <a:extLst>
              <a:ext uri="{FF2B5EF4-FFF2-40B4-BE49-F238E27FC236}">
                <a16:creationId xmlns:a16="http://schemas.microsoft.com/office/drawing/2014/main" id="{CC40FC30-B2B9-012E-EB13-30B3C44A2CDE}"/>
              </a:ext>
            </a:extLst>
          </p:cNvPr>
          <p:cNvSpPr txBox="1"/>
          <p:nvPr/>
        </p:nvSpPr>
        <p:spPr>
          <a:xfrm>
            <a:off x="317194" y="5601983"/>
            <a:ext cx="3566753" cy="369332"/>
          </a:xfrm>
          <a:prstGeom prst="rect">
            <a:avLst/>
          </a:prstGeom>
          <a:noFill/>
        </p:spPr>
        <p:txBody>
          <a:bodyPr wrap="square" rtlCol="0">
            <a:spAutoFit/>
          </a:bodyPr>
          <a:lstStyle/>
          <a:p>
            <a:pPr algn="just" defTabSz="685800">
              <a:lnSpc>
                <a:spcPct val="150000"/>
              </a:lnSpc>
              <a:spcBef>
                <a:spcPts val="750"/>
              </a:spcBef>
            </a:pP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模型下貸款方的風險</a:t>
            </a:r>
          </a:p>
        </p:txBody>
      </p:sp>
      <p:sp>
        <p:nvSpPr>
          <p:cNvPr id="43" name="文字方塊 42">
            <a:extLst>
              <a:ext uri="{FF2B5EF4-FFF2-40B4-BE49-F238E27FC236}">
                <a16:creationId xmlns:a16="http://schemas.microsoft.com/office/drawing/2014/main" id="{21C09865-A755-E359-5F7C-05EFDFAD276E}"/>
              </a:ext>
            </a:extLst>
          </p:cNvPr>
          <p:cNvSpPr txBox="1"/>
          <p:nvPr/>
        </p:nvSpPr>
        <p:spPr>
          <a:xfrm>
            <a:off x="4173360" y="5601982"/>
            <a:ext cx="3566753" cy="369332"/>
          </a:xfrm>
          <a:prstGeom prst="rect">
            <a:avLst/>
          </a:prstGeom>
          <a:noFill/>
        </p:spPr>
        <p:txBody>
          <a:bodyPr wrap="square" rtlCol="0">
            <a:spAutoFit/>
          </a:bodyPr>
          <a:lstStyle/>
          <a:p>
            <a:pPr algn="just" defTabSz="685800">
              <a:lnSpc>
                <a:spcPct val="150000"/>
              </a:lnSpc>
              <a:spcBef>
                <a:spcPts val="750"/>
              </a:spcBef>
            </a:pP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模型下保險方的風險</a:t>
            </a:r>
          </a:p>
        </p:txBody>
      </p:sp>
      <p:sp>
        <p:nvSpPr>
          <p:cNvPr id="44" name="文字方塊 43">
            <a:extLst>
              <a:ext uri="{FF2B5EF4-FFF2-40B4-BE49-F238E27FC236}">
                <a16:creationId xmlns:a16="http://schemas.microsoft.com/office/drawing/2014/main" id="{843AF0C4-4627-9C82-0E8F-CBB60F2B1830}"/>
              </a:ext>
            </a:extLst>
          </p:cNvPr>
          <p:cNvSpPr txBox="1"/>
          <p:nvPr/>
        </p:nvSpPr>
        <p:spPr>
          <a:xfrm>
            <a:off x="7682409" y="5588096"/>
            <a:ext cx="3566753" cy="369332"/>
          </a:xfrm>
          <a:prstGeom prst="rect">
            <a:avLst/>
          </a:prstGeom>
          <a:noFill/>
        </p:spPr>
        <p:txBody>
          <a:bodyPr wrap="square" rtlCol="0">
            <a:spAutoFit/>
          </a:bodyPr>
          <a:lstStyle/>
          <a:p>
            <a:pPr algn="just" defTabSz="685800">
              <a:lnSpc>
                <a:spcPct val="150000"/>
              </a:lnSpc>
              <a:spcBef>
                <a:spcPts val="750"/>
              </a:spcBef>
            </a:pP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無</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模型下貸款方的風險</a:t>
            </a:r>
          </a:p>
        </p:txBody>
      </p:sp>
      <p:sp>
        <p:nvSpPr>
          <p:cNvPr id="25" name="文字方塊 24"/>
          <p:cNvSpPr txBox="1"/>
          <p:nvPr/>
        </p:nvSpPr>
        <p:spPr>
          <a:xfrm>
            <a:off x="0" y="6348986"/>
            <a:ext cx="11249162" cy="461665"/>
          </a:xfrm>
          <a:prstGeom prst="rect">
            <a:avLst/>
          </a:prstGeom>
          <a:noFill/>
        </p:spPr>
        <p:txBody>
          <a:bodyPr wrap="square" rtlCol="0">
            <a:spAutoFit/>
          </a:bodyPr>
          <a:lstStyle/>
          <a:p>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1</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]Lee</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 Y. T., Kung, K. L., &amp; Liu, I. C. (2018). Profitability and risk profile of reverse mortgages: A cross-system and cross-plan comparison. Insurance: Mathematics and Economics, 78, 255-266.</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B76D0385-4779-4FB0-A36D-649251C88A08}" type="slidenum">
              <a:rPr lang="zh-CN" altLang="en-US" smtClean="0"/>
              <a:t>10</a:t>
            </a:fld>
            <a:endParaRPr lang="zh-CN" altLang="en-US"/>
          </a:p>
        </p:txBody>
      </p:sp>
      <p:cxnSp>
        <p:nvCxnSpPr>
          <p:cNvPr id="3" name="直線接點 2"/>
          <p:cNvCxnSpPr/>
          <p:nvPr/>
        </p:nvCxnSpPr>
        <p:spPr>
          <a:xfrm>
            <a:off x="8034338" y="2895599"/>
            <a:ext cx="3055143" cy="1"/>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直線接點 20"/>
          <p:cNvCxnSpPr/>
          <p:nvPr/>
        </p:nvCxnSpPr>
        <p:spPr>
          <a:xfrm>
            <a:off x="9177338" y="2895600"/>
            <a:ext cx="16668" cy="20955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文字方塊 28"/>
          <p:cNvSpPr txBox="1"/>
          <p:nvPr/>
        </p:nvSpPr>
        <p:spPr>
          <a:xfrm>
            <a:off x="9221797" y="4208909"/>
            <a:ext cx="1545431" cy="646331"/>
          </a:xfrm>
          <a:prstGeom prst="rect">
            <a:avLst/>
          </a:prstGeom>
          <a:noFill/>
        </p:spPr>
        <p:txBody>
          <a:bodyPr wrap="square" rtlCol="0">
            <a:spAutoFit/>
          </a:bodyPr>
          <a:lstStyle/>
          <a:p>
            <a:r>
              <a:rPr lang="zh-TW" altLang="en-US" dirty="0">
                <a:solidFill>
                  <a:srgbClr val="FF0000"/>
                </a:solidFill>
                <a:latin typeface="標楷體" panose="03000509000000000000" pitchFamily="65" charset="-120"/>
                <a:ea typeface="標楷體" panose="03000509000000000000" pitchFamily="65" charset="-120"/>
              </a:rPr>
              <a:t>可貸款金額</a:t>
            </a:r>
            <a:endParaRPr lang="en-US" altLang="zh-TW" dirty="0" smtClean="0">
              <a:solidFill>
                <a:srgbClr val="FF0000"/>
              </a:solidFill>
              <a:latin typeface="標楷體" panose="03000509000000000000" pitchFamily="65" charset="-120"/>
              <a:ea typeface="標楷體" panose="03000509000000000000" pitchFamily="65" charset="-120"/>
            </a:endParaRPr>
          </a:p>
          <a:p>
            <a:r>
              <a:rPr lang="en-US" altLang="zh-TW" dirty="0" smtClean="0">
                <a:solidFill>
                  <a:srgbClr val="FF0000"/>
                </a:solidFill>
                <a:latin typeface="Times New Roman" panose="02020603050405020304" pitchFamily="18" charset="0"/>
              </a:rPr>
              <a:t>225,600</a:t>
            </a:r>
            <a:endParaRPr lang="zh-TW" altLang="en-US"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737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AFAC-75B9-D408-92CC-65B0B2A7B6A0}"/>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8C2988FF-E117-B1EA-86DF-6BD4094F3E70}"/>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FF0CFCB9-292A-1B91-E550-0C6E8EF06837}"/>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C58FC788-809C-1C40-2EBB-8AB89064681A}"/>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1CEC2F77-666E-1AAA-3D83-ACE3F33F84EA}"/>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EF66DBB-3565-0F57-F5DF-0C2D5F933D93}"/>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52453DB2-C8C3-FA42-F663-371AB4CAE3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C487CAF3-5B4F-DA96-AE29-C3C273AA40A0}"/>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78BFF99F-0203-774D-3471-C71E473120EF}"/>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2F1F7CC2-F404-A215-652D-C643DC85E01A}"/>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298F94D6-80CF-8DDA-DF75-C1B6555F12BD}"/>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34AE2E2B-852D-22FF-8F8C-116DD3A3C7E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3">
            <a:extLst>
              <a:ext uri="{FF2B5EF4-FFF2-40B4-BE49-F238E27FC236}">
                <a16:creationId xmlns:a16="http://schemas.microsoft.com/office/drawing/2014/main" id="{E737AF3F-8BCB-2665-A069-C5F0D5D6CAEB}"/>
              </a:ext>
            </a:extLst>
          </p:cNvPr>
          <p:cNvSpPr txBox="1"/>
          <p:nvPr/>
        </p:nvSpPr>
        <p:spPr>
          <a:xfrm>
            <a:off x="4173360" y="323206"/>
            <a:ext cx="2749790"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(201</a:t>
            </a:r>
            <a:r>
              <a:rPr lang="en-US" altLang="zh-TW"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8</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24" name="矩形 1">
            <a:extLst>
              <a:ext uri="{FF2B5EF4-FFF2-40B4-BE49-F238E27FC236}">
                <a16:creationId xmlns:a16="http://schemas.microsoft.com/office/drawing/2014/main" id="{9E26FBB3-8912-F6B8-FB1B-003EF7A3090D}"/>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參考文獻</a:t>
            </a:r>
          </a:p>
        </p:txBody>
      </p:sp>
      <p:sp>
        <p:nvSpPr>
          <p:cNvPr id="26" name="文字方塊 25">
            <a:extLst>
              <a:ext uri="{FF2B5EF4-FFF2-40B4-BE49-F238E27FC236}">
                <a16:creationId xmlns:a16="http://schemas.microsoft.com/office/drawing/2014/main" id="{CB3E24E9-FE33-617B-2059-8908C6FEF177}"/>
              </a:ext>
            </a:extLst>
          </p:cNvPr>
          <p:cNvSpPr txBox="1"/>
          <p:nvPr/>
        </p:nvSpPr>
        <p:spPr>
          <a:xfrm>
            <a:off x="7222139" y="1944116"/>
            <a:ext cx="3346156" cy="400110"/>
          </a:xfrm>
          <a:prstGeom prst="rect">
            <a:avLst/>
          </a:prstGeom>
          <a:noFill/>
        </p:spPr>
        <p:txBody>
          <a:bodyPr wrap="square">
            <a:spAutoFit/>
          </a:bodyPr>
          <a:lstStyle/>
          <a:p>
            <a:pPr algn="r" defTabSz="685800">
              <a:spcBef>
                <a:spcPts val="750"/>
              </a:spcBef>
            </a:pPr>
            <a:r>
              <a:rPr lang="en-US" altLang="zh-TW" sz="2000" b="1" dirty="0">
                <a:solidFill>
                  <a:srgbClr val="1F3762"/>
                </a:solidFill>
                <a:latin typeface="標楷體" panose="03000509000000000000" pitchFamily="65" charset="-120"/>
                <a:ea typeface="標楷體" panose="03000509000000000000" pitchFamily="65" charset="-120"/>
              </a:rPr>
              <a:t>Lee et al. (2018</a:t>
            </a:r>
            <a:r>
              <a:rPr lang="en-US" altLang="zh-TW" sz="2000" b="1" dirty="0" smtClean="0">
                <a:solidFill>
                  <a:srgbClr val="1F3762"/>
                </a:solidFill>
                <a:latin typeface="標楷體" panose="03000509000000000000" pitchFamily="65" charset="-120"/>
                <a:ea typeface="標楷體" panose="03000509000000000000" pitchFamily="65" charset="-120"/>
              </a:rPr>
              <a:t>)</a:t>
            </a:r>
            <a:r>
              <a:rPr lang="zh-TW" altLang="en-US" sz="2000" b="1" dirty="0" smtClean="0">
                <a:solidFill>
                  <a:srgbClr val="1F3762"/>
                </a:solidFill>
                <a:latin typeface="標楷體" panose="03000509000000000000" pitchFamily="65" charset="-120"/>
                <a:ea typeface="標楷體" panose="03000509000000000000" pitchFamily="65" charset="-120"/>
              </a:rPr>
              <a:t>結論</a:t>
            </a:r>
            <a:endParaRPr lang="en-US" altLang="zh-TW" sz="1600" b="1" dirty="0">
              <a:solidFill>
                <a:srgbClr val="1F3762"/>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7F09724F-166C-FFAB-C9C1-043C1931B2E0}"/>
              </a:ext>
            </a:extLst>
          </p:cNvPr>
          <p:cNvSpPr txBox="1"/>
          <p:nvPr/>
        </p:nvSpPr>
        <p:spPr>
          <a:xfrm>
            <a:off x="1075038" y="2342426"/>
            <a:ext cx="9508523" cy="2862322"/>
          </a:xfrm>
          <a:prstGeom prst="rect">
            <a:avLst/>
          </a:prstGeom>
          <a:noFill/>
        </p:spPr>
        <p:txBody>
          <a:bodyPr wrap="square">
            <a:spAutoFit/>
          </a:bodyPr>
          <a:lstStyle/>
          <a:p>
            <a:pPr marL="342900" indent="-342900" algn="just">
              <a:spcAft>
                <a:spcPts val="0"/>
              </a:spcAft>
              <a:buFont typeface="+mj-lt"/>
              <a:buAutoNum type="arabicPeriod"/>
            </a:pP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澳大利亞</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市場</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無</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中存在較</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低</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的貸款與價值比率</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支付比例</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相較於美國市場</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。在國家中建立</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機構可以</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有效增加貸款與價值</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比率</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支付比例</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spcAft>
                <a:spcPts val="0"/>
              </a:spcAft>
              <a:buFont typeface="+mj-lt"/>
              <a:buAutoNum type="arabicPeriod"/>
            </a:pP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其次</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，對於面臨交叉風險的機構來說，</a:t>
            </a:r>
            <a:r>
              <a:rPr lang="zh-TW" altLang="en-US" sz="20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隨著貸款金額的增加，預期利潤先增加後減少</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，因此</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存在最大</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化利潤的最優貸款與價值</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比率</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支付比例</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，以及盈虧</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平衡的貸款與價值</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比率</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支付比例</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spcAft>
                <a:spcPts val="0"/>
              </a:spcAft>
              <a:buFont typeface="+mj-lt"/>
              <a:buAutoNum type="arabicPeriod"/>
            </a:pP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如果</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年金支付的金額等於一次性支付的公平價值，那麼金融機構總是會偏好一次性支付計劃，而不是年金支付計劃。即使實際操作中</a:t>
            </a:r>
            <a:r>
              <a:rPr lang="zh-TW" altLang="en-US" sz="20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年金支付的貸款金額會因其較高風險而減少</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，但根據</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almost stochastic dominance criteria</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，貸款方仍然偏好一次性支付計劃。</a:t>
            </a: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文字方塊 19"/>
          <p:cNvSpPr txBox="1"/>
          <p:nvPr/>
        </p:nvSpPr>
        <p:spPr>
          <a:xfrm>
            <a:off x="0" y="6356350"/>
            <a:ext cx="11222182" cy="461665"/>
          </a:xfrm>
          <a:prstGeom prst="rect">
            <a:avLst/>
          </a:prstGeom>
          <a:noFill/>
        </p:spPr>
        <p:txBody>
          <a:bodyPr wrap="square" rtlCol="0">
            <a:spAutoFit/>
          </a:bodyPr>
          <a:lstStyle/>
          <a:p>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1</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]Lee</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 Y. T., Kung, K. L., &amp; Liu, I. C. (2018). Profitability and risk profile of reverse mortgages: A cross-system and cross-plan comparison. Insurance: Mathematics and Economics, 78, 255-266.</a:t>
            </a:r>
            <a:endParaRPr lang="zh-TW" altLang="en-US" dirty="0">
              <a:latin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B76D0385-4779-4FB0-A36D-649251C88A08}" type="slidenum">
              <a:rPr lang="zh-CN" altLang="en-US" smtClean="0"/>
              <a:t>11</a:t>
            </a:fld>
            <a:endParaRPr lang="zh-CN" altLang="en-US"/>
          </a:p>
        </p:txBody>
      </p:sp>
    </p:spTree>
    <p:extLst>
      <p:ext uri="{BB962C8B-B14F-4D97-AF65-F5344CB8AC3E}">
        <p14:creationId xmlns:p14="http://schemas.microsoft.com/office/powerpoint/2010/main" val="823902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AFAC-75B9-D408-92CC-65B0B2A7B6A0}"/>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8C2988FF-E117-B1EA-86DF-6BD4094F3E70}"/>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FF0CFCB9-292A-1B91-E550-0C6E8EF06837}"/>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C58FC788-809C-1C40-2EBB-8AB89064681A}"/>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1CEC2F77-666E-1AAA-3D83-ACE3F33F84EA}"/>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EF66DBB-3565-0F57-F5DF-0C2D5F933D93}"/>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52453DB2-C8C3-FA42-F663-371AB4CAE3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C487CAF3-5B4F-DA96-AE29-C3C273AA40A0}"/>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78BFF99F-0203-774D-3471-C71E473120EF}"/>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2F1F7CC2-F404-A215-652D-C643DC85E01A}"/>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298F94D6-80CF-8DDA-DF75-C1B6555F12BD}"/>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34AE2E2B-852D-22FF-8F8C-116DD3A3C7E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3">
            <a:extLst>
              <a:ext uri="{FF2B5EF4-FFF2-40B4-BE49-F238E27FC236}">
                <a16:creationId xmlns:a16="http://schemas.microsoft.com/office/drawing/2014/main" id="{E737AF3F-8BCB-2665-A069-C5F0D5D6CAEB}"/>
              </a:ext>
            </a:extLst>
          </p:cNvPr>
          <p:cNvSpPr txBox="1"/>
          <p:nvPr/>
        </p:nvSpPr>
        <p:spPr>
          <a:xfrm>
            <a:off x="4173360" y="323206"/>
            <a:ext cx="2749790"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(201</a:t>
            </a:r>
            <a:r>
              <a:rPr lang="en-US" altLang="zh-TW"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8</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24" name="矩形 1">
            <a:extLst>
              <a:ext uri="{FF2B5EF4-FFF2-40B4-BE49-F238E27FC236}">
                <a16:creationId xmlns:a16="http://schemas.microsoft.com/office/drawing/2014/main" id="{9E26FBB3-8912-F6B8-FB1B-003EF7A3090D}"/>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參考文獻</a:t>
            </a:r>
          </a:p>
        </p:txBody>
      </p:sp>
      <p:sp>
        <p:nvSpPr>
          <p:cNvPr id="20" name="文字方塊 19"/>
          <p:cNvSpPr txBox="1"/>
          <p:nvPr/>
        </p:nvSpPr>
        <p:spPr>
          <a:xfrm>
            <a:off x="0" y="6356350"/>
            <a:ext cx="11222182" cy="461665"/>
          </a:xfrm>
          <a:prstGeom prst="rect">
            <a:avLst/>
          </a:prstGeom>
          <a:noFill/>
        </p:spPr>
        <p:txBody>
          <a:bodyPr wrap="square" rtlCol="0">
            <a:spAutoFit/>
          </a:bodyPr>
          <a:lstStyle/>
          <a:p>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[1]Lee</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 Y. T., Kung, K. L., &amp; Liu, I. C. (2018). Profitability and risk profile of reverse mortgages: A cross-system and cross-plan comparison. Insurance: Mathematics and Economics, 78, 255-266.</a:t>
            </a:r>
            <a:endParaRPr lang="zh-TW" altLang="en-US" dirty="0">
              <a:latin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B76D0385-4779-4FB0-A36D-649251C88A08}" type="slidenum">
              <a:rPr lang="zh-CN" altLang="en-US" smtClean="0"/>
              <a:t>12</a:t>
            </a:fld>
            <a:endParaRPr lang="zh-CN" altLang="en-US"/>
          </a:p>
        </p:txBody>
      </p:sp>
      <p:sp>
        <p:nvSpPr>
          <p:cNvPr id="21" name="文字方塊 20">
            <a:extLst>
              <a:ext uri="{FF2B5EF4-FFF2-40B4-BE49-F238E27FC236}">
                <a16:creationId xmlns:a16="http://schemas.microsoft.com/office/drawing/2014/main" id="{CB3E24E9-FE33-617B-2059-8908C6FEF177}"/>
              </a:ext>
            </a:extLst>
          </p:cNvPr>
          <p:cNvSpPr txBox="1"/>
          <p:nvPr/>
        </p:nvSpPr>
        <p:spPr>
          <a:xfrm>
            <a:off x="3408361" y="1115591"/>
            <a:ext cx="7372350" cy="400110"/>
          </a:xfrm>
          <a:prstGeom prst="rect">
            <a:avLst/>
          </a:prstGeom>
          <a:noFill/>
        </p:spPr>
        <p:txBody>
          <a:bodyPr wrap="square">
            <a:spAutoFit/>
          </a:bodyPr>
          <a:lstStyle/>
          <a:p>
            <a:pPr algn="r" defTabSz="685800">
              <a:spcBef>
                <a:spcPts val="750"/>
              </a:spcBef>
            </a:pPr>
            <a:r>
              <a:rPr lang="zh-TW" altLang="en-US" sz="2000" b="1" dirty="0" smtClean="0">
                <a:solidFill>
                  <a:srgbClr val="1F3762"/>
                </a:solidFill>
                <a:latin typeface="標楷體" panose="03000509000000000000" pitchFamily="65" charset="-120"/>
                <a:ea typeface="標楷體" panose="03000509000000000000" pitchFamily="65" charset="-120"/>
              </a:rPr>
              <a:t>我們論文結論</a:t>
            </a:r>
            <a:endParaRPr lang="en-US" altLang="zh-TW" sz="1600" b="1" dirty="0">
              <a:solidFill>
                <a:srgbClr val="1F3762"/>
              </a:solidFill>
              <a:latin typeface="標楷體" panose="03000509000000000000" pitchFamily="65" charset="-120"/>
              <a:ea typeface="標楷體" panose="03000509000000000000" pitchFamily="65" charset="-120"/>
            </a:endParaRPr>
          </a:p>
        </p:txBody>
      </p:sp>
      <mc:AlternateContent xmlns:mc="http://schemas.openxmlformats.org/markup-compatibility/2006" xmlns:a14="http://schemas.microsoft.com/office/drawing/2010/main">
        <mc:Choice Requires="a14">
          <p:sp>
            <p:nvSpPr>
              <p:cNvPr id="22" name="文字方塊 21"/>
              <p:cNvSpPr txBox="1"/>
              <p:nvPr/>
            </p:nvSpPr>
            <p:spPr>
              <a:xfrm>
                <a:off x="1555342" y="1551617"/>
                <a:ext cx="9397313" cy="2554545"/>
              </a:xfrm>
              <a:prstGeom prst="rect">
                <a:avLst/>
              </a:prstGeom>
              <a:noFill/>
            </p:spPr>
            <p:txBody>
              <a:bodyPr wrap="square" rtlCol="0">
                <a:spAutoFit/>
              </a:bodyPr>
              <a:lstStyle/>
              <a:p>
                <a:pPr marL="342900" indent="-342900" algn="just">
                  <a:buFont typeface="+mj-lt"/>
                  <a:buAutoNum type="arabicPeriod"/>
                </a:pP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合約支付比例呈現</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m:rPr>
                        <m:nor/>
                      </m:rPr>
                      <a:rPr lang="zh-TW" altLang="en-US"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a:rPr lang="en-US" altLang="zh-TW" sz="2000" b="1" i="0"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𝐇𝐑</m:t>
                    </m:r>
                    <m:r>
                      <a:rPr lang="en-US" altLang="zh-TW" sz="2000" b="1" i="1"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&gt;</m:t>
                    </m:r>
                    <m:r>
                      <m:rPr>
                        <m:nor/>
                      </m:rPr>
                      <a:rPr lang="zh-TW" altLang="en-US"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a:rPr lang="en-US" altLang="zh-TW" sz="2000" b="1" i="0"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𝐑𝐌</m:t>
                    </m:r>
                    <m:r>
                      <a:rPr lang="en-US" altLang="zh-TW" sz="2000" b="1" i="1"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&gt;</m:t>
                    </m:r>
                    <m:r>
                      <m:rPr>
                        <m:nor/>
                      </m:rPr>
                      <a:rPr lang="zh-TW" altLang="en-US"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受監管</m:t>
                    </m:r>
                    <m:r>
                      <a:rPr lang="en-US" altLang="zh-TW" sz="2000" b="1" i="0"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𝐑𝐌</m:t>
                    </m:r>
                  </m:oMath>
                </a14:m>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，受監管</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支付比例則是在受監管</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支付比例周圍徘徊</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mj-lt"/>
                  <a:buAutoNum type="arabicPeriod"/>
                </a:pP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合約風險比較呈現</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m:rPr>
                        <m:nor/>
                      </m:rPr>
                      <a:rPr lang="zh-TW" altLang="en-US"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m:rPr>
                        <m:nor/>
                      </m:rPr>
                      <a:rPr lang="en-US"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HR</m:t>
                    </m:r>
                    <m:r>
                      <m:rPr>
                        <m:nor/>
                      </m:rPr>
                      <a:rPr lang="zh-TW" altLang="en-US"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 </m:t>
                    </m:r>
                    <m:r>
                      <m:rPr>
                        <m:nor/>
                      </m:rPr>
                      <a:rPr lang="en-US"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&gt;</m:t>
                    </m:r>
                    <m:r>
                      <m:rPr>
                        <m:nor/>
                      </m:rPr>
                      <a:rPr lang="zh-TW" altLang="en-US"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 </m:t>
                    </m:r>
                    <m:r>
                      <m:rPr>
                        <m:nor/>
                      </m:rPr>
                      <a:rPr lang="zh-TW" altLang="en-US"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m:rPr>
                        <m:nor/>
                      </m:rPr>
                      <a:rPr lang="en-US"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RM</m:t>
                    </m:r>
                    <m:r>
                      <a:rPr lang="zh-TW" altLang="en-US" sz="2000" b="1" i="1" dirty="0">
                        <a:solidFill>
                          <a:schemeClr val="tx1"/>
                        </a:solidFill>
                        <a:latin typeface="Cambria Math" panose="02040503050406030204" pitchFamily="18" charset="0"/>
                        <a:ea typeface="標楷體" panose="03000509000000000000" pitchFamily="65" charset="-120"/>
                        <a:cs typeface="Times New Roman" panose="02020603050405020304" pitchFamily="18" charset="0"/>
                        <a:sym typeface="Roboto"/>
                      </a:rPr>
                      <m:t> </m:t>
                    </m:r>
                    <m:r>
                      <m:rPr>
                        <m:nor/>
                      </m:rPr>
                      <a:rPr lang="en-US" altLang="zh-TW"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&gt;</m:t>
                    </m:r>
                    <m:r>
                      <m:rPr>
                        <m:nor/>
                      </m:rPr>
                      <a:rPr lang="zh-TW" altLang="en-US"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 </m:t>
                    </m:r>
                    <m:r>
                      <m:rPr>
                        <m:nor/>
                      </m:rPr>
                      <a:rPr lang="zh-TW" altLang="en-US"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受監管</m:t>
                    </m:r>
                    <m:r>
                      <a:rPr lang="en-US" altLang="zh-TW" sz="2000" b="1" i="1" dirty="0">
                        <a:solidFill>
                          <a:schemeClr val="tx1"/>
                        </a:solidFill>
                        <a:latin typeface="Cambria Math" panose="02040503050406030204" pitchFamily="18" charset="0"/>
                        <a:ea typeface="標楷體" panose="03000509000000000000" pitchFamily="65" charset="-120"/>
                        <a:cs typeface="Times New Roman" panose="02020603050405020304" pitchFamily="18" charset="0"/>
                        <a:sym typeface="Roboto"/>
                      </a:rPr>
                      <m:t>𝐇𝐑</m:t>
                    </m:r>
                    <m:r>
                      <a:rPr lang="zh-TW" altLang="en-US" sz="2000" b="1" i="1" dirty="0">
                        <a:solidFill>
                          <a:schemeClr val="tx1"/>
                        </a:solidFill>
                        <a:latin typeface="Cambria Math" panose="02040503050406030204" pitchFamily="18" charset="0"/>
                        <a:ea typeface="標楷體" panose="03000509000000000000" pitchFamily="65" charset="-120"/>
                        <a:cs typeface="Times New Roman" panose="02020603050405020304" pitchFamily="18" charset="0"/>
                        <a:sym typeface="Roboto"/>
                      </a:rPr>
                      <m:t> </m:t>
                    </m:r>
                    <m:r>
                      <m:rPr>
                        <m:nor/>
                      </m:rPr>
                      <a:rPr lang="en-US" altLang="zh-TW"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&gt;</m:t>
                    </m:r>
                    <m:r>
                      <m:rPr>
                        <m:nor/>
                      </m:rPr>
                      <a:rPr lang="zh-TW" altLang="en-US"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 </m:t>
                    </m:r>
                    <m:r>
                      <m:rPr>
                        <m:nor/>
                      </m:rPr>
                      <a:rPr lang="zh-TW" altLang="en-US"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受監管</m:t>
                    </m:r>
                    <m:r>
                      <m:rPr>
                        <m:nor/>
                      </m:rPr>
                      <a:rPr lang="en-US" altLang="zh-TW"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RM</m:t>
                    </m:r>
                  </m:oMath>
                </a14:m>
                <a:endPar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mj-lt"/>
                  <a:buAutoNum type="arabicPeriod"/>
                </a:pP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支付方式風險</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情境</a:t>
                </a:r>
                <a:r>
                  <a:rPr lang="en-US" altLang="zh-TW" sz="20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a:t>
                </a:r>
                <a:r>
                  <a:rPr lang="en-US" altLang="zh-TW" sz="20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a:t>
                </a:r>
                <a:r>
                  <a:rPr lang="zh-TW" altLang="en-US" sz="20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下</a:t>
                </a:r>
                <a:r>
                  <a:rPr lang="zh-TW" altLang="en-US" sz="20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一次</a:t>
                </a:r>
                <a:r>
                  <a:rPr lang="zh-TW" altLang="en-US" sz="20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性支付風險高於年金支付</a:t>
                </a:r>
                <a:r>
                  <a:rPr lang="en-US" altLang="zh-TW" sz="20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a:t>
                </a:r>
                <a:r>
                  <a:rPr lang="zh-TW" altLang="en-US" sz="20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情境</a:t>
                </a:r>
                <a:r>
                  <a:rPr lang="en-US" altLang="zh-TW" sz="20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(II)</a:t>
                </a:r>
                <a:r>
                  <a:rPr lang="zh-TW" altLang="en-US" sz="20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與</a:t>
                </a:r>
                <a:r>
                  <a:rPr lang="en-US" altLang="zh-TW" sz="20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(III</a:t>
                </a:r>
                <a:r>
                  <a:rPr lang="en-US" altLang="zh-TW" sz="20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a:t>
                </a:r>
                <a:r>
                  <a:rPr lang="zh-TW" altLang="en-US" sz="20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下</a:t>
                </a:r>
                <a:r>
                  <a:rPr lang="zh-TW" altLang="en-US" sz="20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一次</a:t>
                </a:r>
                <a:r>
                  <a:rPr lang="zh-TW" altLang="en-US" sz="20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性支付風險小於年金支付</a:t>
                </a:r>
                <a:r>
                  <a:rPr lang="zh-TW" altLang="en-US" sz="20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a:t>
                </a:r>
                <a:endParaRPr lang="zh-TW" altLang="en-US" sz="32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mj-lt"/>
                  <a:buAutoNum type="arabicPeriod"/>
                </a:pP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合約有繼承人</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情境</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利率波動最高</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或房價波動度較高的情況下</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支付比例會嚴重下降</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引入無繼承人模型</a:t>
                </a:r>
                <a:r>
                  <a:rPr lang="en-US" altLang="zh-TW" sz="20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房產剩餘價值歸</a:t>
                </a:r>
                <a:r>
                  <a:rPr lang="zh-TW" altLang="en-US" sz="20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給貸款方</a:t>
                </a:r>
                <a:r>
                  <a:rPr lang="en-US" altLang="zh-TW" sz="20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marL="342900" indent="-342900" algn="just">
                  <a:buFont typeface="+mj-lt"/>
                  <a:buAutoNum type="arabicPeriod"/>
                </a:pP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計算</a:t>
                </a:r>
                <a:r>
                  <a:rPr lang="zh-TW" altLang="en-US" sz="20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受監管</a:t>
                </a:r>
                <a:r>
                  <a:rPr lang="en-US" altLang="zh-TW" sz="20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en-US" dirty="0">
                    <a:solidFill>
                      <a:srgbClr val="FF0000"/>
                    </a:solidFill>
                  </a:rPr>
                  <a:t>“</a:t>
                </a:r>
                <a:r>
                  <a:rPr lang="zh-TW" altLang="en-US" sz="20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公平</a:t>
                </a:r>
                <a:r>
                  <a:rPr lang="zh-TW" altLang="en-US" dirty="0" smtClean="0">
                    <a:solidFill>
                      <a:srgbClr val="FF0000"/>
                    </a:solidFill>
                  </a:rPr>
                  <a:t>”</a:t>
                </a:r>
                <a:r>
                  <a:rPr lang="zh-TW" altLang="en-US" sz="20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a:t>
                </a:r>
                <a:r>
                  <a:rPr lang="zh-TW" altLang="en-US" sz="20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比例</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，評估合約供應上發行受監管</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的獲利。</a:t>
                </a:r>
                <a:endPar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22" name="文字方塊 21"/>
              <p:cNvSpPr txBox="1">
                <a:spLocks noRot="1" noChangeAspect="1" noMove="1" noResize="1" noEditPoints="1" noAdjustHandles="1" noChangeArrowheads="1" noChangeShapeType="1" noTextEdit="1"/>
              </p:cNvSpPr>
              <p:nvPr/>
            </p:nvSpPr>
            <p:spPr>
              <a:xfrm>
                <a:off x="1555342" y="1551617"/>
                <a:ext cx="9397313" cy="2554545"/>
              </a:xfrm>
              <a:prstGeom prst="rect">
                <a:avLst/>
              </a:prstGeom>
              <a:blipFill>
                <a:blip r:embed="rId5"/>
                <a:stretch>
                  <a:fillRect l="-519" t="-1432" r="-649" b="-3341"/>
                </a:stretch>
              </a:blipFill>
            </p:spPr>
            <p:txBody>
              <a:bodyPr/>
              <a:lstStyle/>
              <a:p>
                <a:r>
                  <a:rPr lang="zh-TW" altLang="en-US">
                    <a:noFill/>
                  </a:rPr>
                  <a:t> </a:t>
                </a:r>
              </a:p>
            </p:txBody>
          </p:sp>
        </mc:Fallback>
      </mc:AlternateContent>
      <p:sp>
        <p:nvSpPr>
          <p:cNvPr id="26" name="文本框 28">
            <a:extLst>
              <a:ext uri="{FF2B5EF4-FFF2-40B4-BE49-F238E27FC236}">
                <a16:creationId xmlns:a16="http://schemas.microsoft.com/office/drawing/2014/main" id="{ABEE3B9E-D292-EC2F-B41C-183D23A529AA}"/>
              </a:ext>
            </a:extLst>
          </p:cNvPr>
          <p:cNvSpPr txBox="1"/>
          <p:nvPr/>
        </p:nvSpPr>
        <p:spPr>
          <a:xfrm>
            <a:off x="2174995" y="5530336"/>
            <a:ext cx="1592784" cy="276999"/>
          </a:xfrm>
          <a:prstGeom prst="rect">
            <a:avLst/>
          </a:prstGeom>
          <a:noFill/>
        </p:spPr>
        <p:txBody>
          <a:bodyPr wrap="square">
            <a:spAutoFit/>
          </a:bodyPr>
          <a:lstStyle/>
          <a:p>
            <a:pPr algn="ctr" fontAlgn="ctr"/>
            <a:r>
              <a:rPr lang="zh-CN" altLang="en-US" sz="1200" dirty="0" smtClean="0">
                <a:solidFill>
                  <a:schemeClr val="dk1"/>
                </a:solidFill>
                <a:latin typeface="標楷體" panose="03000509000000000000" pitchFamily="65" charset="-120"/>
                <a:ea typeface="標楷體" panose="03000509000000000000" pitchFamily="65" charset="-120"/>
              </a:rPr>
              <a:t>利率</a:t>
            </a:r>
            <a:r>
              <a:rPr lang="zh-TW" altLang="en-US" sz="1200" dirty="0">
                <a:solidFill>
                  <a:schemeClr val="dk1"/>
                </a:solidFill>
                <a:latin typeface="標楷體" panose="03000509000000000000" pitchFamily="65" charset="-120"/>
                <a:ea typeface="標楷體" panose="03000509000000000000" pitchFamily="65" charset="-120"/>
              </a:rPr>
              <a:t>情境</a:t>
            </a:r>
            <a:r>
              <a:rPr lang="en-US" altLang="zh-CN" sz="1200" dirty="0" smtClean="0">
                <a:solidFill>
                  <a:schemeClr val="dk1"/>
                </a:solidFill>
                <a:latin typeface="標楷體" panose="03000509000000000000" pitchFamily="65" charset="-120"/>
                <a:ea typeface="標楷體" panose="03000509000000000000" pitchFamily="65" charset="-120"/>
              </a:rPr>
              <a:t>(</a:t>
            </a:r>
            <a:r>
              <a:rPr lang="en-US" altLang="zh-CN" sz="1200" dirty="0">
                <a:solidFill>
                  <a:schemeClr val="dk1"/>
                </a:solidFill>
                <a:latin typeface="標楷體" panose="03000509000000000000" pitchFamily="65" charset="-120"/>
                <a:ea typeface="標楷體" panose="03000509000000000000" pitchFamily="65" charset="-120"/>
              </a:rPr>
              <a:t>Ⅰ)—</a:t>
            </a:r>
            <a:r>
              <a:rPr lang="zh-CN" altLang="en-US" sz="1200" dirty="0">
                <a:solidFill>
                  <a:schemeClr val="dk1"/>
                </a:solidFill>
                <a:latin typeface="標楷體" panose="03000509000000000000" pitchFamily="65" charset="-120"/>
                <a:ea typeface="標楷體" panose="03000509000000000000" pitchFamily="65" charset="-120"/>
              </a:rPr>
              <a:t>平穩</a:t>
            </a:r>
            <a:endParaRPr lang="zh-CN" altLang="zh-CN" sz="1200" dirty="0">
              <a:solidFill>
                <a:schemeClr val="dk1"/>
              </a:solidFill>
              <a:latin typeface="標楷體" panose="03000509000000000000" pitchFamily="65" charset="-120"/>
              <a:ea typeface="標楷體" panose="03000509000000000000" pitchFamily="65" charset="-120"/>
            </a:endParaRPr>
          </a:p>
        </p:txBody>
      </p:sp>
      <p:pic>
        <p:nvPicPr>
          <p:cNvPr id="27" name="圖片 27">
            <a:extLst>
              <a:ext uri="{FF2B5EF4-FFF2-40B4-BE49-F238E27FC236}">
                <a16:creationId xmlns:a16="http://schemas.microsoft.com/office/drawing/2014/main" id="{AD53E399-9212-E5D1-401E-ACF795B8A37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025868" y="4072193"/>
            <a:ext cx="2362840" cy="1412653"/>
          </a:xfrm>
          <a:prstGeom prst="rect">
            <a:avLst/>
          </a:prstGeom>
        </p:spPr>
      </p:pic>
      <p:sp>
        <p:nvSpPr>
          <p:cNvPr id="28" name="文本框 31">
            <a:extLst>
              <a:ext uri="{FF2B5EF4-FFF2-40B4-BE49-F238E27FC236}">
                <a16:creationId xmlns:a16="http://schemas.microsoft.com/office/drawing/2014/main" id="{69D35CF4-9492-B4B4-4D5B-0AE319D35364}"/>
              </a:ext>
            </a:extLst>
          </p:cNvPr>
          <p:cNvSpPr txBox="1"/>
          <p:nvPr/>
        </p:nvSpPr>
        <p:spPr>
          <a:xfrm>
            <a:off x="5407563" y="5530336"/>
            <a:ext cx="1700648" cy="276999"/>
          </a:xfrm>
          <a:prstGeom prst="rect">
            <a:avLst/>
          </a:prstGeom>
          <a:noFill/>
        </p:spPr>
        <p:txBody>
          <a:bodyPr wrap="square">
            <a:spAutoFit/>
          </a:bodyPr>
          <a:lstStyle/>
          <a:p>
            <a:pPr algn="ctr" fontAlgn="ctr"/>
            <a:r>
              <a:rPr lang="zh-CN" altLang="en-US" sz="1200" dirty="0" smtClean="0">
                <a:solidFill>
                  <a:schemeClr val="dk1"/>
                </a:solidFill>
                <a:latin typeface="標楷體" panose="03000509000000000000" pitchFamily="65" charset="-120"/>
                <a:ea typeface="標楷體" panose="03000509000000000000" pitchFamily="65" charset="-120"/>
              </a:rPr>
              <a:t>利率</a:t>
            </a:r>
            <a:r>
              <a:rPr lang="zh-TW" altLang="en-US" sz="1200" dirty="0">
                <a:solidFill>
                  <a:schemeClr val="dk1"/>
                </a:solidFill>
                <a:latin typeface="標楷體" panose="03000509000000000000" pitchFamily="65" charset="-120"/>
                <a:ea typeface="標楷體" panose="03000509000000000000" pitchFamily="65" charset="-120"/>
              </a:rPr>
              <a:t>情境</a:t>
            </a:r>
            <a:r>
              <a:rPr lang="en-US" altLang="zh-CN" sz="1200" dirty="0" smtClean="0">
                <a:solidFill>
                  <a:schemeClr val="dk1"/>
                </a:solidFill>
                <a:latin typeface="標楷體" panose="03000509000000000000" pitchFamily="65" charset="-120"/>
                <a:ea typeface="標楷體" panose="03000509000000000000" pitchFamily="65" charset="-120"/>
              </a:rPr>
              <a:t>(</a:t>
            </a:r>
            <a:r>
              <a:rPr lang="en-US" altLang="zh-CN" sz="1200" dirty="0">
                <a:solidFill>
                  <a:schemeClr val="dk1"/>
                </a:solidFill>
                <a:latin typeface="標楷體" panose="03000509000000000000" pitchFamily="65" charset="-120"/>
                <a:ea typeface="標楷體" panose="03000509000000000000" pitchFamily="65" charset="-120"/>
              </a:rPr>
              <a:t>Ⅱ)—</a:t>
            </a:r>
            <a:r>
              <a:rPr lang="zh-CN" altLang="en-US" sz="1200" dirty="0">
                <a:solidFill>
                  <a:schemeClr val="dk1"/>
                </a:solidFill>
                <a:latin typeface="標楷體" panose="03000509000000000000" pitchFamily="65" charset="-120"/>
                <a:ea typeface="標楷體" panose="03000509000000000000" pitchFamily="65" charset="-120"/>
              </a:rPr>
              <a:t>上升</a:t>
            </a:r>
            <a:endParaRPr lang="zh-CN" altLang="zh-CN" sz="1200" dirty="0">
              <a:solidFill>
                <a:schemeClr val="dk1"/>
              </a:solidFill>
              <a:latin typeface="標楷體" panose="03000509000000000000" pitchFamily="65" charset="-120"/>
              <a:ea typeface="標楷體" panose="03000509000000000000" pitchFamily="65" charset="-120"/>
            </a:endParaRPr>
          </a:p>
        </p:txBody>
      </p:sp>
      <p:pic>
        <p:nvPicPr>
          <p:cNvPr id="29" name="圖片 28">
            <a:extLst>
              <a:ext uri="{FF2B5EF4-FFF2-40B4-BE49-F238E27FC236}">
                <a16:creationId xmlns:a16="http://schemas.microsoft.com/office/drawing/2014/main" id="{C5390A48-F40F-9D86-246B-45018C0D7F64}"/>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003377" y="4059232"/>
            <a:ext cx="2362840" cy="1412653"/>
          </a:xfrm>
          <a:prstGeom prst="rect">
            <a:avLst/>
          </a:prstGeom>
        </p:spPr>
      </p:pic>
      <p:sp>
        <p:nvSpPr>
          <p:cNvPr id="30" name="文本框 33">
            <a:extLst>
              <a:ext uri="{FF2B5EF4-FFF2-40B4-BE49-F238E27FC236}">
                <a16:creationId xmlns:a16="http://schemas.microsoft.com/office/drawing/2014/main" id="{399CE217-4DCD-C197-D4B8-6311D37BF9FC}"/>
              </a:ext>
            </a:extLst>
          </p:cNvPr>
          <p:cNvSpPr txBox="1"/>
          <p:nvPr/>
        </p:nvSpPr>
        <p:spPr>
          <a:xfrm>
            <a:off x="8389303" y="5530336"/>
            <a:ext cx="1590985" cy="276999"/>
          </a:xfrm>
          <a:prstGeom prst="rect">
            <a:avLst/>
          </a:prstGeom>
          <a:noFill/>
        </p:spPr>
        <p:txBody>
          <a:bodyPr wrap="square">
            <a:spAutoFit/>
          </a:bodyPr>
          <a:lstStyle/>
          <a:p>
            <a:pPr algn="ctr" fontAlgn="ctr"/>
            <a:r>
              <a:rPr lang="zh-CN" altLang="en-US" sz="1200" dirty="0" smtClean="0">
                <a:solidFill>
                  <a:schemeClr val="dk1"/>
                </a:solidFill>
                <a:latin typeface="標楷體" panose="03000509000000000000" pitchFamily="65" charset="-120"/>
                <a:ea typeface="標楷體" panose="03000509000000000000" pitchFamily="65" charset="-120"/>
              </a:rPr>
              <a:t>利率</a:t>
            </a:r>
            <a:r>
              <a:rPr lang="zh-TW" altLang="en-US" sz="1200" dirty="0">
                <a:solidFill>
                  <a:schemeClr val="dk1"/>
                </a:solidFill>
                <a:latin typeface="標楷體" panose="03000509000000000000" pitchFamily="65" charset="-120"/>
                <a:ea typeface="標楷體" panose="03000509000000000000" pitchFamily="65" charset="-120"/>
              </a:rPr>
              <a:t>情境</a:t>
            </a:r>
            <a:r>
              <a:rPr lang="en-US" altLang="zh-CN" sz="1200" dirty="0" smtClean="0">
                <a:solidFill>
                  <a:schemeClr val="dk1"/>
                </a:solidFill>
                <a:latin typeface="標楷體" panose="03000509000000000000" pitchFamily="65" charset="-120"/>
                <a:ea typeface="標楷體" panose="03000509000000000000" pitchFamily="65" charset="-120"/>
              </a:rPr>
              <a:t>(</a:t>
            </a:r>
            <a:r>
              <a:rPr lang="en-US" altLang="zh-CN" sz="1200" dirty="0">
                <a:solidFill>
                  <a:schemeClr val="dk1"/>
                </a:solidFill>
                <a:latin typeface="標楷體" panose="03000509000000000000" pitchFamily="65" charset="-120"/>
                <a:ea typeface="標楷體" panose="03000509000000000000" pitchFamily="65" charset="-120"/>
              </a:rPr>
              <a:t>Ⅲ)—</a:t>
            </a:r>
            <a:r>
              <a:rPr lang="zh-CN" altLang="en-US" sz="1200" dirty="0">
                <a:solidFill>
                  <a:schemeClr val="dk1"/>
                </a:solidFill>
                <a:latin typeface="標楷體" panose="03000509000000000000" pitchFamily="65" charset="-120"/>
                <a:ea typeface="標楷體" panose="03000509000000000000" pitchFamily="65" charset="-120"/>
              </a:rPr>
              <a:t>波動</a:t>
            </a:r>
            <a:endParaRPr lang="zh-CN" altLang="zh-CN" sz="1200" dirty="0">
              <a:solidFill>
                <a:schemeClr val="dk1"/>
              </a:solidFill>
              <a:latin typeface="標楷體" panose="03000509000000000000" pitchFamily="65" charset="-120"/>
              <a:ea typeface="標楷體" panose="03000509000000000000" pitchFamily="65" charset="-120"/>
            </a:endParaRPr>
          </a:p>
        </p:txBody>
      </p:sp>
      <p:sp>
        <p:nvSpPr>
          <p:cNvPr id="31" name="文字方塊 6">
            <a:extLst>
              <a:ext uri="{FF2B5EF4-FFF2-40B4-BE49-F238E27FC236}">
                <a16:creationId xmlns:a16="http://schemas.microsoft.com/office/drawing/2014/main" id="{D25E4675-2839-4A4E-8D1C-3226B265F1B3}"/>
              </a:ext>
            </a:extLst>
          </p:cNvPr>
          <p:cNvSpPr txBox="1"/>
          <p:nvPr/>
        </p:nvSpPr>
        <p:spPr>
          <a:xfrm>
            <a:off x="10680844" y="4737897"/>
            <a:ext cx="1082675" cy="505460"/>
          </a:xfrm>
          <a:prstGeom prst="rect">
            <a:avLst/>
          </a:prstGeom>
          <a:solidFill>
            <a:srgbClr val="FFFFFF"/>
          </a:solidFill>
        </p:spPr>
        <p:txBody>
          <a:bodyPr wrap="square" rtlCol="0">
            <a:noAutofit/>
          </a:bodyPr>
          <a:lstStyle/>
          <a:p>
            <a:pPr fontAlgn="base"/>
            <a:r>
              <a:rPr lang="en-US" sz="1200" kern="1200" dirty="0">
                <a:solidFill>
                  <a:srgbClr val="0070C0"/>
                </a:solidFill>
                <a:effectLst/>
                <a:latin typeface="Gill Sans MT" panose="020B0502020104020203" pitchFamily="34" charset="0"/>
                <a:ea typeface="Microsoft JhengHei" panose="020B0604030504040204" pitchFamily="34" charset="-120"/>
                <a:cs typeface="+mn-cs"/>
              </a:rPr>
              <a:t>-o- yield rate</a:t>
            </a:r>
            <a:endParaRPr lang="zh-CN"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r>
              <a:rPr lang="en-US" sz="1200" kern="1200" dirty="0">
                <a:solidFill>
                  <a:srgbClr val="F6A21D"/>
                </a:solidFill>
                <a:effectLst/>
                <a:latin typeface="Poor Richard" panose="02080502050505020702" pitchFamily="18" charset="0"/>
                <a:ea typeface="Microsoft JhengHei" panose="020B0604030504040204" pitchFamily="34" charset="-120"/>
                <a:cs typeface="+mn-cs"/>
              </a:rPr>
              <a:t>—</a:t>
            </a:r>
            <a:r>
              <a:rPr lang="en-US" sz="1200" kern="1200" dirty="0">
                <a:solidFill>
                  <a:srgbClr val="F6A21D"/>
                </a:solidFill>
                <a:effectLst/>
                <a:latin typeface="Gill Sans MT" panose="020B0502020104020203" pitchFamily="34" charset="0"/>
                <a:ea typeface="Microsoft JhengHei" panose="020B0604030504040204" pitchFamily="34" charset="-120"/>
                <a:cs typeface="+mn-cs"/>
              </a:rPr>
              <a:t> zero rate</a:t>
            </a:r>
            <a:endParaRPr lang="zh-CN"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32" name="文本框 28">
            <a:extLst>
              <a:ext uri="{FF2B5EF4-FFF2-40B4-BE49-F238E27FC236}">
                <a16:creationId xmlns:a16="http://schemas.microsoft.com/office/drawing/2014/main" id="{ABEE3B9E-D292-EC2F-B41C-183D23A529AA}"/>
              </a:ext>
            </a:extLst>
          </p:cNvPr>
          <p:cNvSpPr txBox="1"/>
          <p:nvPr/>
        </p:nvSpPr>
        <p:spPr>
          <a:xfrm>
            <a:off x="1585739" y="5746170"/>
            <a:ext cx="2782731" cy="830997"/>
          </a:xfrm>
          <a:prstGeom prst="rect">
            <a:avLst/>
          </a:prstGeom>
          <a:noFill/>
        </p:spPr>
        <p:txBody>
          <a:bodyPr wrap="square">
            <a:spAutoFit/>
          </a:bodyPr>
          <a:lstStyle/>
          <a:p>
            <a:pPr algn="ctr" fontAlgn="ctr"/>
            <a:r>
              <a:rPr lang="zh-TW" altLang="en-US" sz="1200" dirty="0">
                <a:solidFill>
                  <a:schemeClr val="dk1"/>
                </a:solidFill>
                <a:latin typeface="標楷體" panose="03000509000000000000" pitchFamily="65" charset="-120"/>
                <a:ea typeface="標楷體" panose="03000509000000000000" pitchFamily="65" charset="-120"/>
              </a:rPr>
              <a:t>利率均值回歸</a:t>
            </a:r>
            <a:r>
              <a:rPr lang="zh-TW" altLang="en-US" sz="1200" dirty="0" smtClean="0">
                <a:solidFill>
                  <a:schemeClr val="dk1"/>
                </a:solidFill>
                <a:latin typeface="標楷體" panose="03000509000000000000" pitchFamily="65" charset="-120"/>
                <a:ea typeface="標楷體" panose="03000509000000000000" pitchFamily="65" charset="-120"/>
              </a:rPr>
              <a:t>率</a:t>
            </a:r>
            <a:r>
              <a:rPr lang="en-US" altLang="zh-TW" sz="1200" dirty="0" smtClean="0">
                <a:solidFill>
                  <a:schemeClr val="dk1"/>
                </a:solidFill>
                <a:latin typeface="標楷體" panose="03000509000000000000" pitchFamily="65" charset="-120"/>
                <a:ea typeface="標楷體" panose="03000509000000000000" pitchFamily="65" charset="-120"/>
              </a:rPr>
              <a:t>=0.037</a:t>
            </a:r>
          </a:p>
          <a:p>
            <a:pPr algn="ctr" fontAlgn="ctr"/>
            <a:r>
              <a:rPr lang="zh-CN" altLang="en-US" sz="1200" dirty="0">
                <a:solidFill>
                  <a:schemeClr val="dk1"/>
                </a:solidFill>
                <a:latin typeface="標楷體" panose="03000509000000000000" pitchFamily="65" charset="-120"/>
                <a:ea typeface="標楷體" panose="03000509000000000000" pitchFamily="65" charset="-120"/>
              </a:rPr>
              <a:t>利率波動</a:t>
            </a:r>
            <a:r>
              <a:rPr lang="zh-CN" altLang="en-US" sz="1200" dirty="0" smtClean="0">
                <a:solidFill>
                  <a:schemeClr val="dk1"/>
                </a:solidFill>
                <a:latin typeface="標楷體" panose="03000509000000000000" pitchFamily="65" charset="-120"/>
                <a:ea typeface="標楷體" panose="03000509000000000000" pitchFamily="65" charset="-120"/>
              </a:rPr>
              <a:t>度</a:t>
            </a:r>
            <a:r>
              <a:rPr lang="en-US" altLang="zh-TW" sz="1200" dirty="0" smtClean="0">
                <a:solidFill>
                  <a:schemeClr val="dk1"/>
                </a:solidFill>
                <a:latin typeface="標楷體" panose="03000509000000000000" pitchFamily="65" charset="-120"/>
                <a:ea typeface="標楷體" panose="03000509000000000000" pitchFamily="65" charset="-120"/>
              </a:rPr>
              <a:t>=</a:t>
            </a:r>
            <a:r>
              <a:rPr lang="en-US" altLang="zh-TW" sz="1200" dirty="0" smtClean="0">
                <a:solidFill>
                  <a:srgbClr val="FF0000"/>
                </a:solidFill>
                <a:latin typeface="標楷體" panose="03000509000000000000" pitchFamily="65" charset="-120"/>
                <a:ea typeface="標楷體" panose="03000509000000000000" pitchFamily="65" charset="-120"/>
              </a:rPr>
              <a:t>0.0001(</a:t>
            </a:r>
            <a:r>
              <a:rPr lang="zh-TW" altLang="en-US" sz="1200" dirty="0" smtClean="0">
                <a:solidFill>
                  <a:srgbClr val="FF0000"/>
                </a:solidFill>
                <a:latin typeface="標楷體" panose="03000509000000000000" pitchFamily="65" charset="-120"/>
                <a:ea typeface="標楷體" panose="03000509000000000000" pitchFamily="65" charset="-120"/>
              </a:rPr>
              <a:t>最低</a:t>
            </a:r>
            <a:r>
              <a:rPr lang="en-US" altLang="zh-TW" sz="1200" dirty="0" smtClean="0">
                <a:solidFill>
                  <a:srgbClr val="FF0000"/>
                </a:solidFill>
                <a:latin typeface="標楷體" panose="03000509000000000000" pitchFamily="65" charset="-120"/>
                <a:ea typeface="標楷體" panose="03000509000000000000" pitchFamily="65" charset="-120"/>
              </a:rPr>
              <a:t>)</a:t>
            </a:r>
          </a:p>
          <a:p>
            <a:pPr algn="ctr" fontAlgn="ctr"/>
            <a:r>
              <a:rPr lang="zh-TW" altLang="en-US" sz="1200" dirty="0">
                <a:solidFill>
                  <a:schemeClr val="dk1"/>
                </a:solidFill>
                <a:latin typeface="標楷體" panose="03000509000000000000" pitchFamily="65" charset="-120"/>
                <a:ea typeface="標楷體" panose="03000509000000000000" pitchFamily="65" charset="-120"/>
              </a:rPr>
              <a:t>資料</a:t>
            </a:r>
            <a:r>
              <a:rPr lang="en-US" altLang="zh-TW" sz="1200" dirty="0">
                <a:solidFill>
                  <a:schemeClr val="dk1"/>
                </a:solidFill>
                <a:latin typeface="標楷體" panose="03000509000000000000" pitchFamily="65" charset="-120"/>
                <a:ea typeface="標楷體" panose="03000509000000000000" pitchFamily="65" charset="-120"/>
              </a:rPr>
              <a:t>: Dai et al(2023) </a:t>
            </a:r>
            <a:r>
              <a:rPr lang="zh-TW" altLang="en-US" sz="1200" dirty="0">
                <a:solidFill>
                  <a:schemeClr val="dk1"/>
                </a:solidFill>
                <a:latin typeface="標楷體" panose="03000509000000000000" pitchFamily="65" charset="-120"/>
                <a:ea typeface="標楷體" panose="03000509000000000000" pitchFamily="65" charset="-120"/>
              </a:rPr>
              <a:t>校正結果</a:t>
            </a:r>
            <a:endParaRPr lang="en-US" altLang="zh-TW" sz="1200" dirty="0">
              <a:solidFill>
                <a:schemeClr val="dk1"/>
              </a:solidFill>
              <a:latin typeface="標楷體" panose="03000509000000000000" pitchFamily="65" charset="-120"/>
              <a:ea typeface="標楷體" panose="03000509000000000000" pitchFamily="65" charset="-120"/>
            </a:endParaRPr>
          </a:p>
          <a:p>
            <a:pPr algn="ctr" fontAlgn="ctr"/>
            <a:endParaRPr lang="zh-CN" altLang="zh-CN" sz="1200" dirty="0">
              <a:solidFill>
                <a:srgbClr val="FF0000"/>
              </a:solidFill>
              <a:latin typeface="標楷體" panose="03000509000000000000" pitchFamily="65" charset="-120"/>
              <a:ea typeface="標楷體" panose="03000509000000000000" pitchFamily="65" charset="-120"/>
            </a:endParaRPr>
          </a:p>
        </p:txBody>
      </p:sp>
      <p:sp>
        <p:nvSpPr>
          <p:cNvPr id="33" name="文本框 28">
            <a:extLst>
              <a:ext uri="{FF2B5EF4-FFF2-40B4-BE49-F238E27FC236}">
                <a16:creationId xmlns:a16="http://schemas.microsoft.com/office/drawing/2014/main" id="{ABEE3B9E-D292-EC2F-B41C-183D23A529AA}"/>
              </a:ext>
            </a:extLst>
          </p:cNvPr>
          <p:cNvSpPr txBox="1"/>
          <p:nvPr/>
        </p:nvSpPr>
        <p:spPr>
          <a:xfrm>
            <a:off x="4942337" y="5746170"/>
            <a:ext cx="2534473" cy="830997"/>
          </a:xfrm>
          <a:prstGeom prst="rect">
            <a:avLst/>
          </a:prstGeom>
          <a:noFill/>
        </p:spPr>
        <p:txBody>
          <a:bodyPr wrap="square">
            <a:spAutoFit/>
          </a:bodyPr>
          <a:lstStyle/>
          <a:p>
            <a:pPr algn="ctr" fontAlgn="ctr"/>
            <a:r>
              <a:rPr lang="zh-TW" altLang="en-US" sz="1200" dirty="0">
                <a:solidFill>
                  <a:schemeClr val="dk1"/>
                </a:solidFill>
                <a:latin typeface="標楷體" panose="03000509000000000000" pitchFamily="65" charset="-120"/>
                <a:ea typeface="標楷體" panose="03000509000000000000" pitchFamily="65" charset="-120"/>
              </a:rPr>
              <a:t>利率均值回歸</a:t>
            </a:r>
            <a:r>
              <a:rPr lang="zh-TW" altLang="en-US" sz="1200" dirty="0" smtClean="0">
                <a:solidFill>
                  <a:schemeClr val="dk1"/>
                </a:solidFill>
                <a:latin typeface="標楷體" panose="03000509000000000000" pitchFamily="65" charset="-120"/>
                <a:ea typeface="標楷體" panose="03000509000000000000" pitchFamily="65" charset="-120"/>
              </a:rPr>
              <a:t>率</a:t>
            </a:r>
            <a:r>
              <a:rPr lang="en-US" altLang="zh-TW" sz="1200" dirty="0" smtClean="0">
                <a:solidFill>
                  <a:schemeClr val="dk1"/>
                </a:solidFill>
                <a:latin typeface="標楷體" panose="03000509000000000000" pitchFamily="65" charset="-120"/>
                <a:ea typeface="標楷體" panose="03000509000000000000" pitchFamily="65" charset="-120"/>
              </a:rPr>
              <a:t>=0.0298</a:t>
            </a:r>
          </a:p>
          <a:p>
            <a:pPr algn="ctr" fontAlgn="ctr"/>
            <a:r>
              <a:rPr lang="zh-CN" altLang="en-US" sz="1200" dirty="0">
                <a:solidFill>
                  <a:schemeClr val="dk1"/>
                </a:solidFill>
                <a:latin typeface="標楷體" panose="03000509000000000000" pitchFamily="65" charset="-120"/>
                <a:ea typeface="標楷體" panose="03000509000000000000" pitchFamily="65" charset="-120"/>
              </a:rPr>
              <a:t>利率波動</a:t>
            </a:r>
            <a:r>
              <a:rPr lang="zh-CN" altLang="en-US" sz="1200" dirty="0" smtClean="0">
                <a:solidFill>
                  <a:schemeClr val="dk1"/>
                </a:solidFill>
                <a:latin typeface="標楷體" panose="03000509000000000000" pitchFamily="65" charset="-120"/>
                <a:ea typeface="標楷體" panose="03000509000000000000" pitchFamily="65" charset="-120"/>
              </a:rPr>
              <a:t>度</a:t>
            </a:r>
            <a:r>
              <a:rPr lang="en-US" altLang="zh-TW" sz="1200" dirty="0" smtClean="0">
                <a:solidFill>
                  <a:schemeClr val="dk1"/>
                </a:solidFill>
                <a:latin typeface="標楷體" panose="03000509000000000000" pitchFamily="65" charset="-120"/>
                <a:ea typeface="標楷體" panose="03000509000000000000" pitchFamily="65" charset="-120"/>
              </a:rPr>
              <a:t>=</a:t>
            </a:r>
            <a:r>
              <a:rPr lang="en-US" altLang="zh-TW" sz="1200" dirty="0" smtClean="0">
                <a:solidFill>
                  <a:srgbClr val="FF0000"/>
                </a:solidFill>
                <a:latin typeface="標楷體" panose="03000509000000000000" pitchFamily="65" charset="-120"/>
                <a:ea typeface="標楷體" panose="03000509000000000000" pitchFamily="65" charset="-120"/>
              </a:rPr>
              <a:t>0.0254</a:t>
            </a:r>
            <a:r>
              <a:rPr lang="en-US" altLang="zh-TW" sz="1200" dirty="0">
                <a:solidFill>
                  <a:srgbClr val="FF0000"/>
                </a:solidFill>
                <a:latin typeface="標楷體" panose="03000509000000000000" pitchFamily="65" charset="-120"/>
                <a:ea typeface="標楷體" panose="03000509000000000000" pitchFamily="65" charset="-120"/>
              </a:rPr>
              <a:t>(</a:t>
            </a:r>
            <a:r>
              <a:rPr lang="zh-TW" altLang="en-US" sz="1200" dirty="0" smtClean="0">
                <a:solidFill>
                  <a:srgbClr val="FF0000"/>
                </a:solidFill>
                <a:latin typeface="標楷體" panose="03000509000000000000" pitchFamily="65" charset="-120"/>
                <a:ea typeface="標楷體" panose="03000509000000000000" pitchFamily="65" charset="-120"/>
              </a:rPr>
              <a:t>最高</a:t>
            </a:r>
            <a:r>
              <a:rPr lang="en-US" altLang="zh-TW" sz="1200" dirty="0" smtClean="0">
                <a:solidFill>
                  <a:srgbClr val="FF0000"/>
                </a:solidFill>
                <a:latin typeface="標楷體" panose="03000509000000000000" pitchFamily="65" charset="-120"/>
                <a:ea typeface="標楷體" panose="03000509000000000000" pitchFamily="65" charset="-120"/>
              </a:rPr>
              <a:t>)</a:t>
            </a:r>
          </a:p>
          <a:p>
            <a:pPr algn="ctr" fontAlgn="ctr"/>
            <a:r>
              <a:rPr lang="zh-TW" altLang="en-US" sz="1200" dirty="0">
                <a:solidFill>
                  <a:schemeClr val="dk1"/>
                </a:solidFill>
                <a:latin typeface="標楷體" panose="03000509000000000000" pitchFamily="65" charset="-120"/>
                <a:ea typeface="標楷體" panose="03000509000000000000" pitchFamily="65" charset="-120"/>
              </a:rPr>
              <a:t>資料</a:t>
            </a:r>
            <a:r>
              <a:rPr lang="en-US" altLang="zh-TW" sz="1200" dirty="0">
                <a:solidFill>
                  <a:schemeClr val="dk1"/>
                </a:solidFill>
                <a:latin typeface="標楷體" panose="03000509000000000000" pitchFamily="65" charset="-120"/>
                <a:ea typeface="標楷體" panose="03000509000000000000" pitchFamily="65" charset="-120"/>
              </a:rPr>
              <a:t>: </a:t>
            </a:r>
            <a:r>
              <a:rPr lang="zh-TW" altLang="en-US" sz="1200" dirty="0" smtClean="0">
                <a:solidFill>
                  <a:schemeClr val="dk1"/>
                </a:solidFill>
                <a:latin typeface="標楷體" panose="03000509000000000000" pitchFamily="65" charset="-120"/>
                <a:ea typeface="標楷體" panose="03000509000000000000" pitchFamily="65" charset="-120"/>
              </a:rPr>
              <a:t>2017/03/14</a:t>
            </a:r>
            <a:r>
              <a:rPr lang="zh-TW" altLang="en-US" sz="1200" dirty="0">
                <a:solidFill>
                  <a:schemeClr val="dk1"/>
                </a:solidFill>
                <a:latin typeface="標楷體" panose="03000509000000000000" pitchFamily="65" charset="-120"/>
                <a:ea typeface="標楷體" panose="03000509000000000000" pitchFamily="65" charset="-120"/>
              </a:rPr>
              <a:t>美國國債殖利率</a:t>
            </a:r>
          </a:p>
          <a:p>
            <a:pPr algn="ctr" fontAlgn="ctr"/>
            <a:endParaRPr lang="zh-CN" altLang="zh-CN" sz="1200" dirty="0">
              <a:solidFill>
                <a:srgbClr val="FF0000"/>
              </a:solidFill>
              <a:latin typeface="標楷體" panose="03000509000000000000" pitchFamily="65" charset="-120"/>
              <a:ea typeface="標楷體" panose="03000509000000000000" pitchFamily="65" charset="-120"/>
            </a:endParaRPr>
          </a:p>
        </p:txBody>
      </p:sp>
      <p:sp>
        <p:nvSpPr>
          <p:cNvPr id="34" name="文本框 28">
            <a:extLst>
              <a:ext uri="{FF2B5EF4-FFF2-40B4-BE49-F238E27FC236}">
                <a16:creationId xmlns:a16="http://schemas.microsoft.com/office/drawing/2014/main" id="{ABEE3B9E-D292-EC2F-B41C-183D23A529AA}"/>
              </a:ext>
            </a:extLst>
          </p:cNvPr>
          <p:cNvSpPr txBox="1"/>
          <p:nvPr/>
        </p:nvSpPr>
        <p:spPr>
          <a:xfrm>
            <a:off x="7965754" y="5746170"/>
            <a:ext cx="2438082" cy="646331"/>
          </a:xfrm>
          <a:prstGeom prst="rect">
            <a:avLst/>
          </a:prstGeom>
          <a:noFill/>
        </p:spPr>
        <p:txBody>
          <a:bodyPr wrap="square">
            <a:spAutoFit/>
          </a:bodyPr>
          <a:lstStyle/>
          <a:p>
            <a:pPr algn="ctr" fontAlgn="ctr"/>
            <a:r>
              <a:rPr lang="zh-TW" altLang="en-US" sz="1200" dirty="0">
                <a:solidFill>
                  <a:schemeClr val="dk1"/>
                </a:solidFill>
                <a:latin typeface="標楷體" panose="03000509000000000000" pitchFamily="65" charset="-120"/>
                <a:ea typeface="標楷體" panose="03000509000000000000" pitchFamily="65" charset="-120"/>
              </a:rPr>
              <a:t>利率均值回歸</a:t>
            </a:r>
            <a:r>
              <a:rPr lang="zh-TW" altLang="en-US" sz="1200" dirty="0" smtClean="0">
                <a:solidFill>
                  <a:schemeClr val="dk1"/>
                </a:solidFill>
                <a:latin typeface="標楷體" panose="03000509000000000000" pitchFamily="65" charset="-120"/>
                <a:ea typeface="標楷體" panose="03000509000000000000" pitchFamily="65" charset="-120"/>
              </a:rPr>
              <a:t>率</a:t>
            </a:r>
            <a:r>
              <a:rPr lang="en-US" altLang="zh-TW" sz="1200" dirty="0" smtClean="0">
                <a:solidFill>
                  <a:schemeClr val="dk1"/>
                </a:solidFill>
                <a:latin typeface="標楷體" panose="03000509000000000000" pitchFamily="65" charset="-120"/>
                <a:ea typeface="標楷體" panose="03000509000000000000" pitchFamily="65" charset="-120"/>
              </a:rPr>
              <a:t>=0.0785</a:t>
            </a:r>
          </a:p>
          <a:p>
            <a:pPr algn="ctr" fontAlgn="ctr"/>
            <a:r>
              <a:rPr lang="zh-CN" altLang="en-US" sz="1200" dirty="0">
                <a:solidFill>
                  <a:schemeClr val="dk1"/>
                </a:solidFill>
                <a:latin typeface="標楷體" panose="03000509000000000000" pitchFamily="65" charset="-120"/>
                <a:ea typeface="標楷體" panose="03000509000000000000" pitchFamily="65" charset="-120"/>
              </a:rPr>
              <a:t>利率波動</a:t>
            </a:r>
            <a:r>
              <a:rPr lang="zh-CN" altLang="en-US" sz="1200" dirty="0" smtClean="0">
                <a:solidFill>
                  <a:schemeClr val="dk1"/>
                </a:solidFill>
                <a:latin typeface="標楷體" panose="03000509000000000000" pitchFamily="65" charset="-120"/>
                <a:ea typeface="標楷體" panose="03000509000000000000" pitchFamily="65" charset="-120"/>
              </a:rPr>
              <a:t>度</a:t>
            </a:r>
            <a:r>
              <a:rPr lang="en-US" altLang="zh-TW" sz="1200" dirty="0" smtClean="0">
                <a:solidFill>
                  <a:schemeClr val="dk1"/>
                </a:solidFill>
                <a:latin typeface="標楷體" panose="03000509000000000000" pitchFamily="65" charset="-120"/>
                <a:ea typeface="標楷體" panose="03000509000000000000" pitchFamily="65" charset="-120"/>
              </a:rPr>
              <a:t>=</a:t>
            </a:r>
            <a:r>
              <a:rPr lang="en-US" altLang="zh-TW" sz="1200" dirty="0" smtClean="0">
                <a:solidFill>
                  <a:srgbClr val="FF0000"/>
                </a:solidFill>
                <a:latin typeface="標楷體" panose="03000509000000000000" pitchFamily="65" charset="-120"/>
                <a:ea typeface="標楷體" panose="03000509000000000000" pitchFamily="65" charset="-120"/>
              </a:rPr>
              <a:t>0.0148</a:t>
            </a:r>
          </a:p>
          <a:p>
            <a:pPr algn="ctr" fontAlgn="ctr"/>
            <a:r>
              <a:rPr lang="zh-TW" altLang="en-US" sz="1200" dirty="0" smtClean="0">
                <a:solidFill>
                  <a:schemeClr val="dk1"/>
                </a:solidFill>
                <a:latin typeface="標楷體" panose="03000509000000000000" pitchFamily="65" charset="-120"/>
                <a:ea typeface="標楷體" panose="03000509000000000000" pitchFamily="65" charset="-120"/>
              </a:rPr>
              <a:t>資料</a:t>
            </a:r>
            <a:r>
              <a:rPr lang="en-US" altLang="zh-TW" sz="1200" dirty="0" smtClean="0">
                <a:solidFill>
                  <a:schemeClr val="dk1"/>
                </a:solidFill>
                <a:latin typeface="標楷體" panose="03000509000000000000" pitchFamily="65" charset="-120"/>
                <a:ea typeface="標楷體" panose="03000509000000000000" pitchFamily="65" charset="-120"/>
              </a:rPr>
              <a:t>:2023/05/31</a:t>
            </a:r>
            <a:r>
              <a:rPr lang="zh-TW" altLang="en-US" sz="1200" dirty="0" smtClean="0">
                <a:solidFill>
                  <a:schemeClr val="dk1"/>
                </a:solidFill>
                <a:latin typeface="標楷體" panose="03000509000000000000" pitchFamily="65" charset="-120"/>
                <a:ea typeface="標楷體" panose="03000509000000000000" pitchFamily="65" charset="-120"/>
              </a:rPr>
              <a:t>美國</a:t>
            </a:r>
            <a:r>
              <a:rPr lang="zh-TW" altLang="en-US" sz="1200" dirty="0">
                <a:solidFill>
                  <a:schemeClr val="dk1"/>
                </a:solidFill>
                <a:latin typeface="標楷體" panose="03000509000000000000" pitchFamily="65" charset="-120"/>
                <a:ea typeface="標楷體" panose="03000509000000000000" pitchFamily="65" charset="-120"/>
              </a:rPr>
              <a:t>國債殖利率</a:t>
            </a:r>
            <a:endParaRPr lang="zh-CN" altLang="zh-CN" sz="1200" dirty="0">
              <a:solidFill>
                <a:schemeClr val="dk1"/>
              </a:solidFill>
              <a:latin typeface="標楷體" panose="03000509000000000000" pitchFamily="65" charset="-120"/>
              <a:ea typeface="標楷體" panose="03000509000000000000" pitchFamily="65" charset="-120"/>
            </a:endParaRPr>
          </a:p>
        </p:txBody>
      </p:sp>
      <p:pic>
        <p:nvPicPr>
          <p:cNvPr id="35" name="圖片 26">
            <a:extLst>
              <a:ext uri="{FF2B5EF4-FFF2-40B4-BE49-F238E27FC236}">
                <a16:creationId xmlns:a16="http://schemas.microsoft.com/office/drawing/2014/main" id="{77FFAAB5-903E-E8FB-DF24-52788D348E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2176" y="4080925"/>
            <a:ext cx="2378421" cy="1429159"/>
          </a:xfrm>
          <a:prstGeom prst="rect">
            <a:avLst/>
          </a:prstGeom>
        </p:spPr>
      </p:pic>
    </p:spTree>
    <p:extLst>
      <p:ext uri="{BB962C8B-B14F-4D97-AF65-F5344CB8AC3E}">
        <p14:creationId xmlns:p14="http://schemas.microsoft.com/office/powerpoint/2010/main" val="2526250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AFAC-75B9-D408-92CC-65B0B2A7B6A0}"/>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8C2988FF-E117-B1EA-86DF-6BD4094F3E70}"/>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FF0CFCB9-292A-1B91-E550-0C6E8EF06837}"/>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C58FC788-809C-1C40-2EBB-8AB89064681A}"/>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1CEC2F77-666E-1AAA-3D83-ACE3F33F84EA}"/>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EF66DBB-3565-0F57-F5DF-0C2D5F933D93}"/>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52453DB2-C8C3-FA42-F663-371AB4CAE3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C487CAF3-5B4F-DA96-AE29-C3C273AA40A0}"/>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78BFF99F-0203-774D-3471-C71E473120EF}"/>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2F1F7CC2-F404-A215-652D-C643DC85E01A}"/>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298F94D6-80CF-8DDA-DF75-C1B6555F12BD}"/>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34AE2E2B-852D-22FF-8F8C-116DD3A3C7E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3">
            <a:extLst>
              <a:ext uri="{FF2B5EF4-FFF2-40B4-BE49-F238E27FC236}">
                <a16:creationId xmlns:a16="http://schemas.microsoft.com/office/drawing/2014/main" id="{E737AF3F-8BCB-2665-A069-C5F0D5D6CAEB}"/>
              </a:ext>
            </a:extLst>
          </p:cNvPr>
          <p:cNvSpPr txBox="1"/>
          <p:nvPr/>
        </p:nvSpPr>
        <p:spPr>
          <a:xfrm>
            <a:off x="4173360" y="323206"/>
            <a:ext cx="2749790"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(201</a:t>
            </a:r>
            <a:r>
              <a:rPr lang="en-US" altLang="zh-TW"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8</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24" name="矩形 1">
            <a:extLst>
              <a:ext uri="{FF2B5EF4-FFF2-40B4-BE49-F238E27FC236}">
                <a16:creationId xmlns:a16="http://schemas.microsoft.com/office/drawing/2014/main" id="{9E26FBB3-8912-F6B8-FB1B-003EF7A3090D}"/>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參考文獻</a:t>
            </a:r>
          </a:p>
        </p:txBody>
      </p:sp>
      <p:sp>
        <p:nvSpPr>
          <p:cNvPr id="5" name="投影片編號版面配置區 4"/>
          <p:cNvSpPr>
            <a:spLocks noGrp="1"/>
          </p:cNvSpPr>
          <p:nvPr>
            <p:ph type="sldNum" sz="quarter" idx="12"/>
          </p:nvPr>
        </p:nvSpPr>
        <p:spPr/>
        <p:txBody>
          <a:bodyPr/>
          <a:lstStyle/>
          <a:p>
            <a:fld id="{B76D0385-4779-4FB0-A36D-649251C88A08}" type="slidenum">
              <a:rPr lang="zh-CN" altLang="en-US" smtClean="0"/>
              <a:t>13</a:t>
            </a:fld>
            <a:endParaRPr lang="zh-CN" altLang="en-US"/>
          </a:p>
        </p:txBody>
      </p:sp>
      <p:sp>
        <p:nvSpPr>
          <p:cNvPr id="21" name="文字方塊 20">
            <a:extLst>
              <a:ext uri="{FF2B5EF4-FFF2-40B4-BE49-F238E27FC236}">
                <a16:creationId xmlns:a16="http://schemas.microsoft.com/office/drawing/2014/main" id="{CB3E24E9-FE33-617B-2059-8908C6FEF177}"/>
              </a:ext>
            </a:extLst>
          </p:cNvPr>
          <p:cNvSpPr txBox="1"/>
          <p:nvPr/>
        </p:nvSpPr>
        <p:spPr>
          <a:xfrm>
            <a:off x="3236975" y="1116272"/>
            <a:ext cx="7372350" cy="400110"/>
          </a:xfrm>
          <a:prstGeom prst="rect">
            <a:avLst/>
          </a:prstGeom>
          <a:noFill/>
        </p:spPr>
        <p:txBody>
          <a:bodyPr wrap="square">
            <a:spAutoFit/>
          </a:bodyPr>
          <a:lstStyle/>
          <a:p>
            <a:pPr algn="r"/>
            <a:r>
              <a:rPr lang="zh-TW" altLang="en-US" sz="2000" b="1" dirty="0" smtClean="0">
                <a:solidFill>
                  <a:srgbClr val="1F3762"/>
                </a:solidFill>
                <a:latin typeface="標楷體" panose="03000509000000000000" pitchFamily="65" charset="-120"/>
                <a:ea typeface="標楷體" panose="03000509000000000000" pitchFamily="65" charset="-120"/>
              </a:rPr>
              <a:t>我們結論與</a:t>
            </a:r>
            <a:r>
              <a:rPr lang="da-DK" altLang="zh-CN" sz="20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(201</a:t>
            </a:r>
            <a:r>
              <a:rPr lang="en-US" altLang="zh-TW" sz="20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8</a:t>
            </a:r>
            <a:r>
              <a:rPr lang="da-DK" altLang="zh-CN" sz="20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TW" altLang="en-US" sz="20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對比</a:t>
            </a:r>
            <a:endParaRPr lang="zh-CN" altLang="en-US" sz="20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ext uri="{D42A27DB-BD31-4B8C-83A1-F6EECF244321}">
                    <p14:modId xmlns:p14="http://schemas.microsoft.com/office/powerpoint/2010/main" val="2730603563"/>
                  </p:ext>
                </p:extLst>
              </p:nvPr>
            </p:nvGraphicFramePr>
            <p:xfrm>
              <a:off x="858794" y="1516382"/>
              <a:ext cx="10181967" cy="2421715"/>
            </p:xfrm>
            <a:graphic>
              <a:graphicData uri="http://schemas.openxmlformats.org/drawingml/2006/table">
                <a:tbl>
                  <a:tblPr firstRow="1" bandRow="1">
                    <a:tableStyleId>{7DF18680-E054-41AD-8BC1-D1AEF772440D}</a:tableStyleId>
                  </a:tblPr>
                  <a:tblGrid>
                    <a:gridCol w="2236065">
                      <a:extLst>
                        <a:ext uri="{9D8B030D-6E8A-4147-A177-3AD203B41FA5}">
                          <a16:colId xmlns:a16="http://schemas.microsoft.com/office/drawing/2014/main" val="3031798898"/>
                        </a:ext>
                      </a:extLst>
                    </a:gridCol>
                    <a:gridCol w="3350681">
                      <a:extLst>
                        <a:ext uri="{9D8B030D-6E8A-4147-A177-3AD203B41FA5}">
                          <a16:colId xmlns:a16="http://schemas.microsoft.com/office/drawing/2014/main" val="2131720447"/>
                        </a:ext>
                      </a:extLst>
                    </a:gridCol>
                    <a:gridCol w="4595221">
                      <a:extLst>
                        <a:ext uri="{9D8B030D-6E8A-4147-A177-3AD203B41FA5}">
                          <a16:colId xmlns:a16="http://schemas.microsoft.com/office/drawing/2014/main" val="515778921"/>
                        </a:ext>
                      </a:extLst>
                    </a:gridCol>
                  </a:tblGrid>
                  <a:tr h="540273">
                    <a:tc>
                      <a:txBody>
                        <a:bodyPr/>
                        <a:lstStyle/>
                        <a:p>
                          <a:endParaRPr lang="zh-TW" altLang="en-US" dirty="0"/>
                        </a:p>
                      </a:txBody>
                      <a:tcPr/>
                    </a:tc>
                    <a:tc>
                      <a:txBody>
                        <a:bodyPr/>
                        <a:lstStyle/>
                        <a:p>
                          <a:r>
                            <a:rPr lang="da-DK" altLang="zh-CN"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(201</a:t>
                          </a:r>
                          <a:r>
                            <a:rPr lang="en-US" altLang="zh-TW"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mn-lt"/>
                            </a:rPr>
                            <a:t>8</a:t>
                          </a:r>
                          <a:r>
                            <a:rPr lang="da-DK" altLang="zh-CN"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mn-lt"/>
                          </a:endParaRPr>
                        </a:p>
                      </a:txBody>
                      <a:tcPr/>
                    </a:tc>
                    <a:tc>
                      <a:txBody>
                        <a:bodyPr/>
                        <a:lstStyle/>
                        <a:p>
                          <a:r>
                            <a:rPr lang="zh-TW" altLang="en-US" sz="1800" b="1" dirty="0" smtClean="0">
                              <a:solidFill>
                                <a:schemeClr val="bg1"/>
                              </a:solidFill>
                              <a:latin typeface="標楷體" panose="03000509000000000000" pitchFamily="65" charset="-120"/>
                              <a:ea typeface="標楷體" panose="03000509000000000000" pitchFamily="65" charset="-120"/>
                            </a:rPr>
                            <a:t>我們結論</a:t>
                          </a:r>
                          <a:endParaRPr lang="zh-TW" altLang="en-US" dirty="0">
                            <a:solidFill>
                              <a:schemeClr val="bg1"/>
                            </a:solidFill>
                          </a:endParaRPr>
                        </a:p>
                      </a:txBody>
                      <a:tcPr/>
                    </a:tc>
                    <a:extLst>
                      <a:ext uri="{0D108BD9-81ED-4DB2-BD59-A6C34878D82A}">
                        <a16:rowId xmlns:a16="http://schemas.microsoft.com/office/drawing/2014/main" val="1680408307"/>
                      </a:ext>
                    </a:extLst>
                  </a:tr>
                  <a:tr h="577279">
                    <a:tc>
                      <a:txBody>
                        <a:bodyPr/>
                        <a:lstStyle/>
                        <a:p>
                          <a:r>
                            <a:rPr lang="zh-TW" altLang="en-US" sz="2000" kern="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支付比例比較</a:t>
                          </a:r>
                          <a:endParaRPr lang="zh-TW" altLang="en-US"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14:m>
                            <m:oMathPara xmlns:m="http://schemas.openxmlformats.org/officeDocument/2006/math">
                              <m:oMathParaPr>
                                <m:jc m:val="left"/>
                              </m:oMathParaPr>
                              <m:oMath xmlns:m="http://schemas.openxmlformats.org/officeDocument/2006/math">
                                <m:r>
                                  <m:rPr>
                                    <m:nor/>
                                  </m:rPr>
                                  <a:rPr lang="zh-TW" altLang="en-US" sz="18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a:rPr lang="en-US" altLang="zh-TW" sz="1800" b="1" i="0"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𝐑𝐌</m:t>
                                </m:r>
                                <m:r>
                                  <a:rPr lang="en-US" altLang="zh-TW" sz="1800" b="1" i="1"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&gt;</m:t>
                                </m:r>
                                <m:r>
                                  <m:rPr>
                                    <m:nor/>
                                  </m:rPr>
                                  <a:rPr lang="zh-TW" altLang="en-US" sz="1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受監管</m:t>
                                </m:r>
                                <m:r>
                                  <a:rPr lang="en-US" altLang="zh-TW" sz="1800" b="1" i="0"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𝐑𝐌</m:t>
                                </m:r>
                              </m:oMath>
                            </m:oMathPara>
                          </a14:m>
                          <a:endParaRPr lang="en-US" altLang="zh-TW" sz="1800" dirty="0" smtClean="0"/>
                        </a:p>
                      </a:txBody>
                      <a:tcPr/>
                    </a:tc>
                    <a:tc>
                      <a:txBody>
                        <a:bodyPr/>
                        <a:lstStyle/>
                        <a:p>
                          <a:pPr/>
                          <a14:m>
                            <m:oMathPara xmlns:m="http://schemas.openxmlformats.org/officeDocument/2006/math">
                              <m:oMathParaPr>
                                <m:jc m:val="left"/>
                              </m:oMathParaPr>
                              <m:oMath xmlns:m="http://schemas.openxmlformats.org/officeDocument/2006/math">
                                <m:r>
                                  <m:rPr>
                                    <m:nor/>
                                  </m:rPr>
                                  <a:rPr lang="zh-TW" altLang="en-US" sz="16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a:rPr lang="en-US" altLang="zh-TW" sz="1600" b="1" i="0"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𝐇𝐑</m:t>
                                </m:r>
                                <m:r>
                                  <a:rPr lang="en-US" altLang="zh-TW" sz="1600" b="1" i="1"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&gt;</m:t>
                                </m:r>
                                <m:r>
                                  <m:rPr>
                                    <m:nor/>
                                  </m:rPr>
                                  <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a:rPr lang="en-US" altLang="zh-TW" sz="1600" b="1" i="0"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𝐑𝐌</m:t>
                                </m:r>
                                <m:r>
                                  <a:rPr lang="en-US" altLang="zh-TW" sz="1600" b="1" i="1"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&gt;</m:t>
                                </m:r>
                                <m:r>
                                  <m:rPr>
                                    <m:nor/>
                                  </m:rPr>
                                  <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Roboto"/>
                                  </a:rPr>
                                  <m:t>受監管</m:t>
                                </m:r>
                                <m:r>
                                  <a:rPr lang="en-US" altLang="zh-TW" sz="1600" b="1" i="0" kern="100" dirty="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𝐑𝐌</m:t>
                                </m:r>
                              </m:oMath>
                            </m:oMathPara>
                          </a14:m>
                          <a:endParaRPr lang="en-US" altLang="zh-TW" sz="1600" dirty="0" smtClean="0"/>
                        </a:p>
                        <a:p>
                          <a:r>
                            <a:rPr lang="zh-TW" altLang="en-US" sz="1600" b="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增加比較</a:t>
                          </a:r>
                          <a:r>
                            <a:rPr lang="en-US" altLang="zh-TW" sz="1600" b="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600" b="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支付比例與</a:t>
                          </a:r>
                          <a:r>
                            <a:rPr lang="en-US" altLang="zh-TW" sz="1600" b="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600" b="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合約關係</a:t>
                          </a:r>
                          <a:endParaRPr lang="zh-TW" altLang="en-US" sz="1600" b="0" kern="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990145886"/>
                      </a:ext>
                    </a:extLst>
                  </a:tr>
                  <a:tr h="540273">
                    <a:tc>
                      <a:txBody>
                        <a:bodyPr/>
                        <a:lstStyle/>
                        <a:p>
                          <a:pPr marL="0" algn="l" defTabSz="914400" rtl="0" eaLnBrk="1" latinLnBrk="0" hangingPunct="1"/>
                          <a:r>
                            <a:rPr lang="zh-TW" altLang="en-US" sz="2000" kern="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最優支付比例</a:t>
                          </a:r>
                          <a:endParaRPr lang="zh-TW" altLang="en-US"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zh-TW" altLang="en-US" sz="1600" kern="100" dirty="0" smtClean="0">
                              <a:latin typeface="Times New Roman" panose="02020603050405020304" pitchFamily="18" charset="0"/>
                              <a:ea typeface="標楷體" panose="03000509000000000000" pitchFamily="65" charset="-120"/>
                              <a:cs typeface="Times New Roman" panose="02020603050405020304" pitchFamily="18" charset="0"/>
                            </a:rPr>
                            <a:t>存在最大化利潤的最優貸款與價值比率</a:t>
                          </a:r>
                          <a:r>
                            <a:rPr lang="en-US" altLang="zh-TW" sz="16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kern="100" dirty="0" smtClean="0">
                              <a:latin typeface="Times New Roman" panose="02020603050405020304" pitchFamily="18" charset="0"/>
                              <a:ea typeface="標楷體" panose="03000509000000000000" pitchFamily="65" charset="-120"/>
                              <a:cs typeface="Times New Roman" panose="02020603050405020304" pitchFamily="18" charset="0"/>
                            </a:rPr>
                            <a:t>最優支付比例</a:t>
                          </a:r>
                          <a:r>
                            <a:rPr lang="en-US" altLang="zh-TW" sz="16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p>
                      </a:txBody>
                      <a:tcPr/>
                    </a:tc>
                    <a:tc>
                      <a:txBody>
                        <a:bodyPr/>
                        <a:lstStyle/>
                        <a:p>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目前沒有計算最大化利潤的方式，未來可以探討是否可以用二分法找到最大化的</a:t>
                          </a:r>
                          <a14:m>
                            <m:oMath xmlns:m="http://schemas.openxmlformats.org/officeDocument/2006/math">
                              <m:f>
                                <m:fPr>
                                  <m:ctrlPr>
                                    <a:rPr lang="en-US" altLang="zh-TW" sz="1600" i="1"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ctrlPr>
                                </m:fPr>
                                <m:num>
                                  <m:r>
                                    <m:rPr>
                                      <m:sty m:val="p"/>
                                    </m:rPr>
                                    <a:rPr lang="en-US" altLang="zh-TW" sz="1600"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t>MIP</m:t>
                                  </m:r>
                                  <m:r>
                                    <a:rPr lang="en-US" altLang="zh-TW" sz="1600"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t>−</m:t>
                                  </m:r>
                                  <m:r>
                                    <m:rPr>
                                      <m:sty m:val="p"/>
                                    </m:rPr>
                                    <a:rPr lang="en-US" altLang="zh-TW" sz="1600"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t>LL</m:t>
                                  </m:r>
                                </m:num>
                                <m:den>
                                  <m:sSub>
                                    <m:sSubPr>
                                      <m:ctrlPr>
                                        <a:rPr lang="en-US" altLang="zh-TW" sz="1600" i="1"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ctrlPr>
                                    </m:sSubPr>
                                    <m:e>
                                      <m:r>
                                        <m:rPr>
                                          <m:sty m:val="p"/>
                                        </m:rPr>
                                        <a:rPr lang="en-US" altLang="zh-TW" sz="1600" i="0"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t>H</m:t>
                                      </m:r>
                                    </m:e>
                                    <m:sub>
                                      <m:r>
                                        <a:rPr lang="en-US" altLang="zh-TW" sz="1600"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t>0</m:t>
                                      </m:r>
                                    </m:sub>
                                  </m:sSub>
                                  <m:r>
                                    <a:rPr lang="en-US" altLang="zh-TW" sz="1600"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600" kern="100"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rPr>
                                    <m:t>支付比例</m:t>
                                  </m:r>
                                </m:den>
                              </m:f>
                            </m:oMath>
                          </a14:m>
                          <a:endParaRPr lang="zh-TW" altLang="en-US" sz="1600" kern="1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3807533167"/>
                      </a:ext>
                    </a:extLst>
                  </a:tr>
                  <a:tr h="540273">
                    <a:tc>
                      <a:txBody>
                        <a:bodyPr/>
                        <a:lstStyle/>
                        <a:p>
                          <a:pPr marL="0" algn="l" defTabSz="914400" rtl="0" eaLnBrk="1" latinLnBrk="0" hangingPunct="1"/>
                          <a:r>
                            <a:rPr lang="zh-TW" altLang="en-US" sz="2000" kern="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支付方式比較</a:t>
                          </a:r>
                          <a:endParaRPr lang="zh-TW" altLang="en-US"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一次性支付優於年金支付</a:t>
                          </a:r>
                          <a:endParaRPr lang="zh-TW" altLang="en-US" sz="1600" kern="1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情境</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下</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一次性支付風險高於年金支付</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情境</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(II)</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與</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(III)</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下</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一次性支付風險小於年金支付</a:t>
                          </a:r>
                          <a:endParaRPr lang="zh-TW" altLang="en-US" sz="1600" dirty="0"/>
                        </a:p>
                      </a:txBody>
                      <a:tcPr/>
                    </a:tc>
                    <a:extLst>
                      <a:ext uri="{0D108BD9-81ED-4DB2-BD59-A6C34878D82A}">
                        <a16:rowId xmlns:a16="http://schemas.microsoft.com/office/drawing/2014/main" val="3800264137"/>
                      </a:ext>
                    </a:extLst>
                  </a:tr>
                </a:tbl>
              </a:graphicData>
            </a:graphic>
          </p:graphicFrame>
        </mc:Choice>
        <mc:Fallback xmlns="">
          <p:graphicFrame>
            <p:nvGraphicFramePr>
              <p:cNvPr id="2" name="表格 1"/>
              <p:cNvGraphicFramePr>
                <a:graphicFrameLocks noGrp="1"/>
              </p:cNvGraphicFramePr>
              <p:nvPr>
                <p:extLst>
                  <p:ext uri="{D42A27DB-BD31-4B8C-83A1-F6EECF244321}">
                    <p14:modId xmlns:p14="http://schemas.microsoft.com/office/powerpoint/2010/main" val="2730603563"/>
                  </p:ext>
                </p:extLst>
              </p:nvPr>
            </p:nvGraphicFramePr>
            <p:xfrm>
              <a:off x="858794" y="1516382"/>
              <a:ext cx="10181967" cy="2421334"/>
            </p:xfrm>
            <a:graphic>
              <a:graphicData uri="http://schemas.openxmlformats.org/drawingml/2006/table">
                <a:tbl>
                  <a:tblPr firstRow="1" bandRow="1">
                    <a:tableStyleId>{7DF18680-E054-41AD-8BC1-D1AEF772440D}</a:tableStyleId>
                  </a:tblPr>
                  <a:tblGrid>
                    <a:gridCol w="2236065">
                      <a:extLst>
                        <a:ext uri="{9D8B030D-6E8A-4147-A177-3AD203B41FA5}">
                          <a16:colId xmlns:a16="http://schemas.microsoft.com/office/drawing/2014/main" val="3031798898"/>
                        </a:ext>
                      </a:extLst>
                    </a:gridCol>
                    <a:gridCol w="3350681">
                      <a:extLst>
                        <a:ext uri="{9D8B030D-6E8A-4147-A177-3AD203B41FA5}">
                          <a16:colId xmlns:a16="http://schemas.microsoft.com/office/drawing/2014/main" val="2131720447"/>
                        </a:ext>
                      </a:extLst>
                    </a:gridCol>
                    <a:gridCol w="4595221">
                      <a:extLst>
                        <a:ext uri="{9D8B030D-6E8A-4147-A177-3AD203B41FA5}">
                          <a16:colId xmlns:a16="http://schemas.microsoft.com/office/drawing/2014/main" val="515778921"/>
                        </a:ext>
                      </a:extLst>
                    </a:gridCol>
                  </a:tblGrid>
                  <a:tr h="540273">
                    <a:tc>
                      <a:txBody>
                        <a:bodyPr/>
                        <a:lstStyle/>
                        <a:p>
                          <a:endParaRPr lang="zh-TW" altLang="en-US" dirty="0"/>
                        </a:p>
                      </a:txBody>
                      <a:tcPr/>
                    </a:tc>
                    <a:tc>
                      <a:txBody>
                        <a:bodyPr/>
                        <a:lstStyle/>
                        <a:p>
                          <a:r>
                            <a:rPr lang="da-DK" altLang="zh-CN"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(201</a:t>
                          </a:r>
                          <a:r>
                            <a:rPr lang="en-US" altLang="zh-TW"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mn-lt"/>
                            </a:rPr>
                            <a:t>8</a:t>
                          </a:r>
                          <a:r>
                            <a:rPr lang="da-DK" altLang="zh-CN"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mn-lt"/>
                          </a:endParaRPr>
                        </a:p>
                      </a:txBody>
                      <a:tcPr/>
                    </a:tc>
                    <a:tc>
                      <a:txBody>
                        <a:bodyPr/>
                        <a:lstStyle/>
                        <a:p>
                          <a:r>
                            <a:rPr lang="zh-TW" altLang="en-US" sz="1800" b="1" dirty="0" smtClean="0">
                              <a:solidFill>
                                <a:schemeClr val="bg1"/>
                              </a:solidFill>
                              <a:latin typeface="標楷體" panose="03000509000000000000" pitchFamily="65" charset="-120"/>
                              <a:ea typeface="標楷體" panose="03000509000000000000" pitchFamily="65" charset="-120"/>
                            </a:rPr>
                            <a:t>我們結論</a:t>
                          </a:r>
                          <a:endParaRPr lang="zh-TW" altLang="en-US" dirty="0">
                            <a:solidFill>
                              <a:schemeClr val="bg1"/>
                            </a:solidFill>
                          </a:endParaRPr>
                        </a:p>
                      </a:txBody>
                      <a:tcPr/>
                    </a:tc>
                    <a:extLst>
                      <a:ext uri="{0D108BD9-81ED-4DB2-BD59-A6C34878D82A}">
                        <a16:rowId xmlns:a16="http://schemas.microsoft.com/office/drawing/2014/main" val="1680408307"/>
                      </a:ext>
                    </a:extLst>
                  </a:tr>
                  <a:tr h="579120">
                    <a:tc>
                      <a:txBody>
                        <a:bodyPr/>
                        <a:lstStyle/>
                        <a:p>
                          <a:r>
                            <a:rPr lang="zh-TW" altLang="en-US" sz="2000" kern="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支付比例比較</a:t>
                          </a:r>
                          <a:endParaRPr lang="zh-TW" altLang="en-US"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endParaRPr lang="zh-TW"/>
                        </a:p>
                      </a:txBody>
                      <a:tcPr>
                        <a:blipFill>
                          <a:blip r:embed="rId5"/>
                          <a:stretch>
                            <a:fillRect l="-66909" t="-98947" r="-138000" b="-237895"/>
                          </a:stretch>
                        </a:blipFill>
                      </a:tcPr>
                    </a:tc>
                    <a:tc>
                      <a:txBody>
                        <a:bodyPr/>
                        <a:lstStyle/>
                        <a:p>
                          <a:endParaRPr lang="zh-TW"/>
                        </a:p>
                      </a:txBody>
                      <a:tcPr>
                        <a:blipFill>
                          <a:blip r:embed="rId5"/>
                          <a:stretch>
                            <a:fillRect l="-121589" t="-98947" r="-530" b="-237895"/>
                          </a:stretch>
                        </a:blipFill>
                      </a:tcPr>
                    </a:tc>
                    <a:extLst>
                      <a:ext uri="{0D108BD9-81ED-4DB2-BD59-A6C34878D82A}">
                        <a16:rowId xmlns:a16="http://schemas.microsoft.com/office/drawing/2014/main" val="1990145886"/>
                      </a:ext>
                    </a:extLst>
                  </a:tr>
                  <a:tr h="722821">
                    <a:tc>
                      <a:txBody>
                        <a:bodyPr/>
                        <a:lstStyle/>
                        <a:p>
                          <a:pPr marL="0" algn="l" defTabSz="914400" rtl="0" eaLnBrk="1" latinLnBrk="0" hangingPunct="1"/>
                          <a:r>
                            <a:rPr lang="zh-TW" altLang="en-US" sz="2000" kern="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最優支付比例</a:t>
                          </a:r>
                          <a:endParaRPr lang="zh-TW" altLang="en-US"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zh-TW" altLang="en-US" sz="1600" kern="100" dirty="0" smtClean="0">
                              <a:latin typeface="Times New Roman" panose="02020603050405020304" pitchFamily="18" charset="0"/>
                              <a:ea typeface="標楷體" panose="03000509000000000000" pitchFamily="65" charset="-120"/>
                              <a:cs typeface="Times New Roman" panose="02020603050405020304" pitchFamily="18" charset="0"/>
                            </a:rPr>
                            <a:t>存在最大化利潤的最優貸款與價值比率</a:t>
                          </a:r>
                          <a:r>
                            <a:rPr lang="en-US" altLang="zh-TW" sz="16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kern="100" dirty="0" smtClean="0">
                              <a:latin typeface="Times New Roman" panose="02020603050405020304" pitchFamily="18" charset="0"/>
                              <a:ea typeface="標楷體" panose="03000509000000000000" pitchFamily="65" charset="-120"/>
                              <a:cs typeface="Times New Roman" panose="02020603050405020304" pitchFamily="18" charset="0"/>
                            </a:rPr>
                            <a:t>最優支付比例</a:t>
                          </a:r>
                          <a:r>
                            <a:rPr lang="en-US" altLang="zh-TW" sz="16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p>
                      </a:txBody>
                      <a:tcPr/>
                    </a:tc>
                    <a:tc>
                      <a:txBody>
                        <a:bodyPr/>
                        <a:lstStyle/>
                        <a:p>
                          <a:endParaRPr lang="zh-TW"/>
                        </a:p>
                      </a:txBody>
                      <a:tcPr>
                        <a:blipFill>
                          <a:blip r:embed="rId5"/>
                          <a:stretch>
                            <a:fillRect l="-121589" t="-158824" r="-530" b="-89916"/>
                          </a:stretch>
                        </a:blipFill>
                      </a:tcPr>
                    </a:tc>
                    <a:extLst>
                      <a:ext uri="{0D108BD9-81ED-4DB2-BD59-A6C34878D82A}">
                        <a16:rowId xmlns:a16="http://schemas.microsoft.com/office/drawing/2014/main" val="3807533167"/>
                      </a:ext>
                    </a:extLst>
                  </a:tr>
                  <a:tr h="579120">
                    <a:tc>
                      <a:txBody>
                        <a:bodyPr/>
                        <a:lstStyle/>
                        <a:p>
                          <a:pPr marL="0" algn="l" defTabSz="914400" rtl="0" eaLnBrk="1" latinLnBrk="0" hangingPunct="1"/>
                          <a:r>
                            <a:rPr lang="zh-TW" altLang="en-US" sz="2000" kern="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支付方式比較</a:t>
                          </a:r>
                          <a:endParaRPr lang="zh-TW" altLang="en-US"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一次性支付優於年金支付</a:t>
                          </a:r>
                          <a:endParaRPr lang="zh-TW" altLang="en-US" sz="1600" kern="1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情境</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下</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一次性支付風險高於年金支付</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情境</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(II)</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與</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(III)</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下</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一次性支付風險小於年金支付</a:t>
                          </a:r>
                          <a:endParaRPr lang="zh-TW" altLang="en-US" sz="1600" dirty="0"/>
                        </a:p>
                      </a:txBody>
                      <a:tcPr/>
                    </a:tc>
                    <a:extLst>
                      <a:ext uri="{0D108BD9-81ED-4DB2-BD59-A6C34878D82A}">
                        <a16:rowId xmlns:a16="http://schemas.microsoft.com/office/drawing/2014/main" val="3800264137"/>
                      </a:ext>
                    </a:extLst>
                  </a:tr>
                </a:tbl>
              </a:graphicData>
            </a:graphic>
          </p:graphicFrame>
        </mc:Fallback>
      </mc:AlternateContent>
      <p:sp>
        <p:nvSpPr>
          <p:cNvPr id="3" name="文字方塊 2"/>
          <p:cNvSpPr txBox="1"/>
          <p:nvPr/>
        </p:nvSpPr>
        <p:spPr>
          <a:xfrm>
            <a:off x="1409720" y="4294247"/>
            <a:ext cx="9199605" cy="2062103"/>
          </a:xfrm>
          <a:prstGeom prst="rect">
            <a:avLst/>
          </a:prstGeom>
          <a:noFill/>
        </p:spPr>
        <p:txBody>
          <a:bodyPr wrap="square" rtlCol="0">
            <a:spAutoFit/>
          </a:bodyPr>
          <a:lstStyle/>
          <a:p>
            <a:pPr marL="342900" indent="-342900">
              <a:buFont typeface="+mj-lt"/>
              <a:buAutoNum type="arabicPeriod"/>
            </a:pPr>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在計算支付比例與風險價值時套用不同利率情境，觀察利率情境對於支付比例與風險的影響。</a:t>
            </a:r>
            <a:endParaRPr lang="en-US" altLang="zh-TW"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發現在利率波動度較高的情境下，不論監管與否的</a:t>
            </a:r>
            <a:r>
              <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支付比例都會急遽下降。</a:t>
            </a:r>
            <a:endPar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startAt="2"/>
            </a:pPr>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增加比較</a:t>
            </a:r>
            <a:r>
              <a:rPr lang="en-US" altLang="zh-TW"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合約</a:t>
            </a:r>
            <a:r>
              <a:rPr lang="zh-TW" altLang="en-US" sz="1600" kern="1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設計由有繼承人轉為無繼承人的合約</a:t>
            </a:r>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無繼承人</a:t>
            </a:r>
            <a:r>
              <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合約對於利率波動度及房價波動度有更好的忍受度相較於有繼承人</a:t>
            </a:r>
            <a:r>
              <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合約。</a:t>
            </a:r>
            <a:endPar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startAt="3"/>
            </a:pPr>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計算受監管</a:t>
            </a:r>
            <a:r>
              <a:rPr lang="en-US" altLang="zh-TW"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1600" kern="1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“公平”支付</a:t>
            </a:r>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比例。</a:t>
            </a:r>
            <a:endParaRPr lang="en-US" altLang="zh-TW"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發現</a:t>
            </a:r>
            <a:r>
              <a:rPr lang="zh-TW" altLang="en-US" sz="16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法國</a:t>
            </a:r>
            <a:r>
              <a:rPr lang="en-US" altLang="zh-TW" sz="16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較</a:t>
            </a:r>
            <a:r>
              <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盛行的可能原因，在於金融機構的獲利相較於澳洲及英國最小。</a:t>
            </a:r>
            <a:endPar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startAt="4"/>
            </a:pPr>
            <a:r>
              <a:rPr lang="zh-TW" altLang="en-US"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由不同利率情境結果發現，由合約風險的角度出發。</a:t>
            </a:r>
            <a:endParaRPr lang="en-US" altLang="zh-TW" sz="1600" kern="1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情境</a:t>
            </a:r>
            <a:r>
              <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a:t>
            </a:r>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的國家更適合發行年金支付，情境</a:t>
            </a:r>
            <a:r>
              <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與</a:t>
            </a:r>
            <a:r>
              <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(III)</a:t>
            </a:r>
            <a:r>
              <a:rPr lang="zh-TW" altLang="en-US"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的國家適合發行一次性支付。</a:t>
            </a:r>
            <a:endParaRPr lang="en-US" altLang="zh-TW" sz="1600" kern="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文字方塊 24">
            <a:extLst>
              <a:ext uri="{FF2B5EF4-FFF2-40B4-BE49-F238E27FC236}">
                <a16:creationId xmlns:a16="http://schemas.microsoft.com/office/drawing/2014/main" id="{CB3E24E9-FE33-617B-2059-8908C6FEF177}"/>
              </a:ext>
            </a:extLst>
          </p:cNvPr>
          <p:cNvSpPr txBox="1"/>
          <p:nvPr/>
        </p:nvSpPr>
        <p:spPr>
          <a:xfrm>
            <a:off x="3236975" y="3895139"/>
            <a:ext cx="7372350" cy="400110"/>
          </a:xfrm>
          <a:prstGeom prst="rect">
            <a:avLst/>
          </a:prstGeom>
          <a:noFill/>
        </p:spPr>
        <p:txBody>
          <a:bodyPr wrap="square">
            <a:spAutoFit/>
          </a:bodyPr>
          <a:lstStyle/>
          <a:p>
            <a:pPr algn="r"/>
            <a:r>
              <a:rPr lang="zh-TW" altLang="en-US" sz="2000" b="1" dirty="0" smtClean="0">
                <a:solidFill>
                  <a:srgbClr val="1F3762"/>
                </a:solidFill>
                <a:latin typeface="標楷體" panose="03000509000000000000" pitchFamily="65" charset="-120"/>
                <a:ea typeface="標楷體" panose="03000509000000000000" pitchFamily="65" charset="-120"/>
              </a:rPr>
              <a:t>我們論文與</a:t>
            </a:r>
            <a:r>
              <a:rPr lang="da-DK" altLang="zh-CN" sz="20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(201</a:t>
            </a:r>
            <a:r>
              <a:rPr lang="en-US" altLang="zh-TW" sz="20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8</a:t>
            </a:r>
            <a:r>
              <a:rPr lang="da-DK" altLang="zh-CN" sz="20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TW" altLang="en-US" sz="20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不同處</a:t>
            </a:r>
            <a:endParaRPr lang="zh-CN" altLang="en-US" sz="20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26" name="文字方塊 25"/>
          <p:cNvSpPr txBox="1"/>
          <p:nvPr/>
        </p:nvSpPr>
        <p:spPr>
          <a:xfrm>
            <a:off x="0" y="6356350"/>
            <a:ext cx="11222182" cy="461665"/>
          </a:xfrm>
          <a:prstGeom prst="rect">
            <a:avLst/>
          </a:prstGeom>
          <a:noFill/>
        </p:spPr>
        <p:txBody>
          <a:bodyPr wrap="square" rtlCol="0">
            <a:spAutoFit/>
          </a:bodyPr>
          <a:lstStyle/>
          <a:p>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[1]Lee</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 Y. T., Kung, K. L., &amp; Liu, I. C. (2018). Profitability and risk profile of reverse mortgages: A cross-system and cross-plan comparison. Insurance: Mathematics and Economics, 78, 255-266.</a:t>
            </a: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1450764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4785-D1AF-25C9-6A52-C735ABB2B55D}"/>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2D1EA561-2A33-67B4-B013-87F646BFE736}"/>
              </a:ext>
            </a:extLst>
          </p:cNvPr>
          <p:cNvGrpSpPr/>
          <p:nvPr/>
        </p:nvGrpSpPr>
        <p:grpSpPr>
          <a:xfrm>
            <a:off x="4" y="969100"/>
            <a:ext cx="12191996" cy="1794132"/>
            <a:chOff x="4" y="977295"/>
            <a:chExt cx="12191996" cy="1794132"/>
          </a:xfrm>
        </p:grpSpPr>
        <p:sp>
          <p:nvSpPr>
            <p:cNvPr id="13" name="弧形 12">
              <a:extLst>
                <a:ext uri="{FF2B5EF4-FFF2-40B4-BE49-F238E27FC236}">
                  <a16:creationId xmlns:a16="http://schemas.microsoft.com/office/drawing/2014/main" id="{BEA0C2E7-733C-C1D5-E110-ACE3AEAC88F5}"/>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4" name="组合 13">
              <a:extLst>
                <a:ext uri="{FF2B5EF4-FFF2-40B4-BE49-F238E27FC236}">
                  <a16:creationId xmlns:a16="http://schemas.microsoft.com/office/drawing/2014/main" id="{823F60C6-9B1C-62E8-C7D2-EEC75E8DC94C}"/>
                </a:ext>
              </a:extLst>
            </p:cNvPr>
            <p:cNvGrpSpPr/>
            <p:nvPr/>
          </p:nvGrpSpPr>
          <p:grpSpPr>
            <a:xfrm>
              <a:off x="4" y="2268060"/>
              <a:ext cx="12191996" cy="5240"/>
              <a:chOff x="4" y="2268060"/>
              <a:chExt cx="12191996" cy="5240"/>
            </a:xfrm>
          </p:grpSpPr>
          <p:cxnSp>
            <p:nvCxnSpPr>
              <p:cNvPr id="15" name="直接连接符 14">
                <a:extLst>
                  <a:ext uri="{FF2B5EF4-FFF2-40B4-BE49-F238E27FC236}">
                    <a16:creationId xmlns:a16="http://schemas.microsoft.com/office/drawing/2014/main" id="{C8AEE578-7293-F4BE-2491-68EFCB7BC6DD}"/>
                  </a:ext>
                </a:extLst>
              </p:cNvPr>
              <p:cNvCxnSpPr>
                <a:cxnSpLocks/>
              </p:cNvCxnSpPr>
              <p:nvPr/>
            </p:nvCxnSpPr>
            <p:spPr>
              <a:xfrm flipH="1">
                <a:off x="4" y="2273300"/>
                <a:ext cx="5295896"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D97519D7-F9F9-9DAD-5400-F638847BD23B}"/>
                  </a:ext>
                </a:extLst>
              </p:cNvPr>
              <p:cNvCxnSpPr>
                <a:cxnSpLocks/>
              </p:cNvCxnSpPr>
              <p:nvPr/>
            </p:nvCxnSpPr>
            <p:spPr>
              <a:xfrm>
                <a:off x="6888480" y="2268060"/>
                <a:ext cx="5303520"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grpSp>
        <p:nvGrpSpPr>
          <p:cNvPr id="32" name="组合 31">
            <a:extLst>
              <a:ext uri="{FF2B5EF4-FFF2-40B4-BE49-F238E27FC236}">
                <a16:creationId xmlns:a16="http://schemas.microsoft.com/office/drawing/2014/main" id="{1745C8AF-D509-2CD8-956E-8CD138113588}"/>
              </a:ext>
            </a:extLst>
          </p:cNvPr>
          <p:cNvGrpSpPr/>
          <p:nvPr/>
        </p:nvGrpSpPr>
        <p:grpSpPr>
          <a:xfrm>
            <a:off x="5232713" y="1001744"/>
            <a:ext cx="1726574" cy="1726572"/>
            <a:chOff x="5232713" y="1001744"/>
            <a:chExt cx="1726574" cy="1726572"/>
          </a:xfrm>
        </p:grpSpPr>
        <p:grpSp>
          <p:nvGrpSpPr>
            <p:cNvPr id="33" name="组合 32">
              <a:extLst>
                <a:ext uri="{FF2B5EF4-FFF2-40B4-BE49-F238E27FC236}">
                  <a16:creationId xmlns:a16="http://schemas.microsoft.com/office/drawing/2014/main" id="{DD3AF5DC-942F-9B8C-0697-26E3FAE38221}"/>
                </a:ext>
              </a:extLst>
            </p:cNvPr>
            <p:cNvGrpSpPr/>
            <p:nvPr/>
          </p:nvGrpSpPr>
          <p:grpSpPr>
            <a:xfrm>
              <a:off x="5232713" y="1001744"/>
              <a:ext cx="1726574" cy="1726572"/>
              <a:chOff x="5232713" y="1001744"/>
              <a:chExt cx="1726574" cy="1726572"/>
            </a:xfrm>
          </p:grpSpPr>
          <p:sp>
            <p:nvSpPr>
              <p:cNvPr id="36" name="椭圆 35">
                <a:extLst>
                  <a:ext uri="{FF2B5EF4-FFF2-40B4-BE49-F238E27FC236}">
                    <a16:creationId xmlns:a16="http://schemas.microsoft.com/office/drawing/2014/main" id="{BAB1C459-E97C-0AEB-9A97-6F5DC04FD95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37" name="椭圆 36">
                <a:extLst>
                  <a:ext uri="{FF2B5EF4-FFF2-40B4-BE49-F238E27FC236}">
                    <a16:creationId xmlns:a16="http://schemas.microsoft.com/office/drawing/2014/main" id="{BC82F875-326D-23F8-DBCD-1CF26E403C6F}"/>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34" name="Picture 4">
              <a:extLst>
                <a:ext uri="{FF2B5EF4-FFF2-40B4-BE49-F238E27FC236}">
                  <a16:creationId xmlns:a16="http://schemas.microsoft.com/office/drawing/2014/main" id="{8DC7E229-F20D-4AD1-1DF8-9AA20B6BD54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矩形 1">
            <a:extLst>
              <a:ext uri="{FF2B5EF4-FFF2-40B4-BE49-F238E27FC236}">
                <a16:creationId xmlns:a16="http://schemas.microsoft.com/office/drawing/2014/main" id="{AF071E6C-48B8-F7B4-6DFC-6B2E91C8295B}"/>
              </a:ext>
            </a:extLst>
          </p:cNvPr>
          <p:cNvSpPr>
            <a:spLocks noChangeArrowheads="1"/>
          </p:cNvSpPr>
          <p:nvPr/>
        </p:nvSpPr>
        <p:spPr bwMode="auto">
          <a:xfrm>
            <a:off x="3871535" y="3328072"/>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6600" b="1" dirty="0">
                <a:solidFill>
                  <a:srgbClr val="1F3762"/>
                </a:solidFill>
                <a:latin typeface="標楷體" panose="03000509000000000000" pitchFamily="65" charset="-120"/>
                <a:ea typeface="標楷體" panose="03000509000000000000" pitchFamily="65" charset="-120"/>
                <a:cs typeface="+mn-ea"/>
                <a:sym typeface="Calibri"/>
              </a:rPr>
              <a:t>研究方法</a:t>
            </a:r>
          </a:p>
        </p:txBody>
      </p:sp>
      <p:sp>
        <p:nvSpPr>
          <p:cNvPr id="21" name="TextBox 23">
            <a:extLst>
              <a:ext uri="{FF2B5EF4-FFF2-40B4-BE49-F238E27FC236}">
                <a16:creationId xmlns:a16="http://schemas.microsoft.com/office/drawing/2014/main" id="{7074FEB9-0020-A6FB-7AD6-A5CEF1F3CCCB}"/>
              </a:ext>
            </a:extLst>
          </p:cNvPr>
          <p:cNvSpPr txBox="1"/>
          <p:nvPr/>
        </p:nvSpPr>
        <p:spPr>
          <a:xfrm>
            <a:off x="4337480" y="4895309"/>
            <a:ext cx="1452960" cy="377024"/>
          </a:xfrm>
          <a:prstGeom prst="rect">
            <a:avLst/>
          </a:prstGeom>
          <a:noFill/>
        </p:spPr>
        <p:txBody>
          <a:bodyPr wrap="none" lIns="68579" tIns="34289" rIns="68579" bIns="34289" rtlCol="0">
            <a:spAutoFit/>
          </a:bodyPr>
          <a:lstStyle/>
          <a:p>
            <a:pPr marL="285750" indent="-285750">
              <a:buFont typeface="Wingdings" panose="05000000000000000000" pitchFamily="2" charset="2"/>
              <a:buChar char="ü"/>
            </a:pPr>
            <a:r>
              <a:rPr lang="zh-CN" altLang="en-US" sz="2000" dirty="0">
                <a:solidFill>
                  <a:srgbClr val="1F3762"/>
                </a:solidFill>
                <a:latin typeface="標楷體" panose="03000509000000000000" pitchFamily="65" charset="-120"/>
                <a:ea typeface="標楷體" panose="03000509000000000000" pitchFamily="65" charset="-120"/>
                <a:cs typeface="+mn-ea"/>
                <a:sym typeface="Calibri"/>
              </a:rPr>
              <a:t>數值模型</a:t>
            </a:r>
          </a:p>
        </p:txBody>
      </p:sp>
      <p:sp>
        <p:nvSpPr>
          <p:cNvPr id="2" name="TextBox 23">
            <a:extLst>
              <a:ext uri="{FF2B5EF4-FFF2-40B4-BE49-F238E27FC236}">
                <a16:creationId xmlns:a16="http://schemas.microsoft.com/office/drawing/2014/main" id="{B4ABAF23-64A6-3235-650B-E40F0EEA25D4}"/>
              </a:ext>
            </a:extLst>
          </p:cNvPr>
          <p:cNvSpPr txBox="1"/>
          <p:nvPr/>
        </p:nvSpPr>
        <p:spPr>
          <a:xfrm>
            <a:off x="6106620" y="4895309"/>
            <a:ext cx="1452960" cy="377024"/>
          </a:xfrm>
          <a:prstGeom prst="rect">
            <a:avLst/>
          </a:prstGeom>
          <a:noFill/>
        </p:spPr>
        <p:txBody>
          <a:bodyPr wrap="none" lIns="68579" tIns="34289" rIns="68579" bIns="34289" rtlCol="0">
            <a:spAutoFit/>
          </a:bodyPr>
          <a:lstStyle/>
          <a:p>
            <a:pPr marL="285750" indent="-285750">
              <a:buFont typeface="Wingdings" panose="05000000000000000000" pitchFamily="2" charset="2"/>
              <a:buChar char="ü"/>
            </a:pPr>
            <a:r>
              <a:rPr lang="zh-CN" altLang="en-US" sz="2000" dirty="0">
                <a:solidFill>
                  <a:srgbClr val="1F3762"/>
                </a:solidFill>
                <a:latin typeface="標楷體" panose="03000509000000000000" pitchFamily="65" charset="-120"/>
                <a:ea typeface="標楷體" panose="03000509000000000000" pitchFamily="65" charset="-120"/>
                <a:cs typeface="+mn-ea"/>
                <a:sym typeface="Calibri"/>
              </a:rPr>
              <a:t>定價模型</a:t>
            </a:r>
          </a:p>
        </p:txBody>
      </p:sp>
      <p:sp>
        <p:nvSpPr>
          <p:cNvPr id="5" name="投影片編號版面配置區 4"/>
          <p:cNvSpPr>
            <a:spLocks noGrp="1"/>
          </p:cNvSpPr>
          <p:nvPr>
            <p:ph type="sldNum" sz="quarter" idx="12"/>
          </p:nvPr>
        </p:nvSpPr>
        <p:spPr/>
        <p:txBody>
          <a:bodyPr/>
          <a:lstStyle/>
          <a:p>
            <a:fld id="{B76D0385-4779-4FB0-A36D-649251C88A08}" type="slidenum">
              <a:rPr lang="zh-CN" altLang="en-US" smtClean="0"/>
              <a:t>14</a:t>
            </a:fld>
            <a:endParaRPr lang="zh-CN" altLang="en-US"/>
          </a:p>
        </p:txBody>
      </p:sp>
    </p:spTree>
    <p:extLst>
      <p:ext uri="{BB962C8B-B14F-4D97-AF65-F5344CB8AC3E}">
        <p14:creationId xmlns:p14="http://schemas.microsoft.com/office/powerpoint/2010/main" val="460766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B0C6-C87E-B224-EF34-68E7CDF799A7}"/>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C17FE6E5-D370-9301-5ECE-769F41977E69}"/>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6C21B41F-5D35-7DFC-9182-A83CBD76FBB7}"/>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6BD22831-C260-D984-D2F1-959830ECD8FC}"/>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4DA0F35B-AE31-707E-890E-F914D588D2CD}"/>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77B5B6F-EC00-604E-7210-5F6F9AA76E4E}"/>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D99B8BCB-8605-A4A8-2776-414A35212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49872E33-F0B9-B7EC-5D21-AADB49327C17}"/>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A62C13E-3978-4F33-66FE-00D76C30CC9C}"/>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3DD2A93A-E338-5AFE-C16E-66CFC356001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61D42657-E46A-B92B-6BE2-E37E70B33058}"/>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A2E55E7E-5A3D-D64C-2C71-3DD729E1CE2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D9B63082-9AD6-F7C7-E38B-A138AA43824F}"/>
              </a:ext>
            </a:extLst>
          </p:cNvPr>
          <p:cNvSpPr txBox="1"/>
          <p:nvPr/>
        </p:nvSpPr>
        <p:spPr>
          <a:xfrm>
            <a:off x="4173360" y="323206"/>
            <a:ext cx="1933861" cy="500135"/>
          </a:xfrm>
          <a:prstGeom prst="rect">
            <a:avLst/>
          </a:prstGeom>
          <a:noFill/>
        </p:spPr>
        <p:txBody>
          <a:bodyPr wrap="none" lIns="68579" tIns="34289" rIns="68579" bIns="34289" rtlCol="0">
            <a:spAutoFit/>
          </a:bodyPr>
          <a:lstStyle/>
          <a:p>
            <a:r>
              <a:rPr lang="en-US" altLang="zh-CN" sz="2800" dirty="0">
                <a:solidFill>
                  <a:srgbClr val="1F3762"/>
                </a:solidFill>
                <a:latin typeface="標楷體" panose="03000509000000000000" pitchFamily="65" charset="-120"/>
                <a:ea typeface="標楷體" panose="03000509000000000000" pitchFamily="65" charset="-120"/>
                <a:cs typeface="+mn-ea"/>
                <a:sym typeface="+mn-lt"/>
              </a:rPr>
              <a:t>--</a:t>
            </a:r>
            <a:r>
              <a:rPr lang="zh-CN" altLang="en-US" sz="2800" dirty="0">
                <a:solidFill>
                  <a:srgbClr val="1F3762"/>
                </a:solidFill>
                <a:latin typeface="標楷體" panose="03000509000000000000" pitchFamily="65" charset="-120"/>
                <a:ea typeface="標楷體" panose="03000509000000000000" pitchFamily="65" charset="-120"/>
                <a:cs typeface="+mn-ea"/>
                <a:sym typeface="+mn-lt"/>
              </a:rPr>
              <a:t>數值模型</a:t>
            </a:r>
          </a:p>
        </p:txBody>
      </p:sp>
      <p:sp>
        <p:nvSpPr>
          <p:cNvPr id="3" name="矩形 1">
            <a:extLst>
              <a:ext uri="{FF2B5EF4-FFF2-40B4-BE49-F238E27FC236}">
                <a16:creationId xmlns:a16="http://schemas.microsoft.com/office/drawing/2014/main" id="{C80CAE9F-4781-288F-B999-F0A65B51AE2C}"/>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sp>
        <p:nvSpPr>
          <p:cNvPr id="28" name="文本框 27">
            <a:extLst>
              <a:ext uri="{FF2B5EF4-FFF2-40B4-BE49-F238E27FC236}">
                <a16:creationId xmlns:a16="http://schemas.microsoft.com/office/drawing/2014/main" id="{C5F12093-D07F-FBC3-0A6E-CFA101610A27}"/>
              </a:ext>
            </a:extLst>
          </p:cNvPr>
          <p:cNvSpPr txBox="1"/>
          <p:nvPr/>
        </p:nvSpPr>
        <p:spPr>
          <a:xfrm>
            <a:off x="1172214" y="1383781"/>
            <a:ext cx="7200000" cy="424732"/>
          </a:xfrm>
          <a:prstGeom prst="rect">
            <a:avLst/>
          </a:prstGeom>
          <a:noFill/>
        </p:spPr>
        <p:txBody>
          <a:bodyPr wrap="square">
            <a:spAutoFit/>
          </a:bodyPr>
          <a:lstStyle/>
          <a:p>
            <a:pPr>
              <a:lnSpc>
                <a:spcPct val="120000"/>
              </a:lnSpc>
            </a:pP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利率模型：</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Hull and White (1990)</a:t>
            </a:r>
          </a:p>
        </p:txBody>
      </p:sp>
      <p:sp>
        <p:nvSpPr>
          <p:cNvPr id="35" name="文本框 34">
            <a:extLst>
              <a:ext uri="{FF2B5EF4-FFF2-40B4-BE49-F238E27FC236}">
                <a16:creationId xmlns:a16="http://schemas.microsoft.com/office/drawing/2014/main" id="{4A89A4AC-C9DC-8D31-ECA5-F3BCE1C73197}"/>
              </a:ext>
            </a:extLst>
          </p:cNvPr>
          <p:cNvSpPr txBox="1"/>
          <p:nvPr/>
        </p:nvSpPr>
        <p:spPr>
          <a:xfrm>
            <a:off x="5544595" y="1383781"/>
            <a:ext cx="5100751" cy="424732"/>
          </a:xfrm>
          <a:prstGeom prst="rect">
            <a:avLst/>
          </a:prstGeom>
          <a:noFill/>
        </p:spPr>
        <p:txBody>
          <a:bodyPr wrap="square">
            <a:spAutoFit/>
          </a:bodyPr>
          <a:lstStyle/>
          <a:p>
            <a:pPr>
              <a:lnSpc>
                <a:spcPct val="120000"/>
              </a:lnSpc>
            </a:pP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房價模型：</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Cunningham</a:t>
            </a: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和</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Hendershott</a:t>
            </a: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1984</a:t>
            </a: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1" name="文本框 40">
            <a:extLst>
              <a:ext uri="{FF2B5EF4-FFF2-40B4-BE49-F238E27FC236}">
                <a16:creationId xmlns:a16="http://schemas.microsoft.com/office/drawing/2014/main" id="{2BF92458-E939-59E6-7634-0DECC18AEC2C}"/>
              </a:ext>
            </a:extLst>
          </p:cNvPr>
          <p:cNvSpPr txBox="1"/>
          <p:nvPr/>
        </p:nvSpPr>
        <p:spPr>
          <a:xfrm>
            <a:off x="1172214" y="4276353"/>
            <a:ext cx="7200000" cy="424732"/>
          </a:xfrm>
          <a:prstGeom prst="rect">
            <a:avLst/>
          </a:prstGeom>
          <a:noFill/>
        </p:spPr>
        <p:txBody>
          <a:bodyPr wrap="square">
            <a:spAutoFit/>
          </a:bodyPr>
          <a:lstStyle/>
          <a:p>
            <a:pPr>
              <a:lnSpc>
                <a:spcPct val="120000"/>
              </a:lnSpc>
            </a:pP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房價利率正交化</a:t>
            </a:r>
            <a:endPar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6" name="文字方塊 5">
                <a:extLst>
                  <a:ext uri="{FF2B5EF4-FFF2-40B4-BE49-F238E27FC236}">
                    <a16:creationId xmlns:a16="http://schemas.microsoft.com/office/drawing/2014/main" id="{58F1415F-1EFF-75D5-59FA-6C2A2535D1C2}"/>
                  </a:ext>
                </a:extLst>
              </p:cNvPr>
              <p:cNvSpPr txBox="1"/>
              <p:nvPr/>
            </p:nvSpPr>
            <p:spPr>
              <a:xfrm>
                <a:off x="1703539" y="2661422"/>
                <a:ext cx="3091981" cy="1331518"/>
              </a:xfrm>
              <a:prstGeom prst="rect">
                <a:avLst/>
              </a:prstGeom>
              <a:noFill/>
            </p:spPr>
            <p:txBody>
              <a:bodyPr wrap="square" rtlCol="0">
                <a:spAutoFit/>
              </a:bodyPr>
              <a:lstStyle/>
              <a:p>
                <a:pPr>
                  <a:lnSpc>
                    <a:spcPct val="150000"/>
                  </a:lnSpc>
                </a:pPr>
                <a14:m>
                  <m:oMath xmlns:m="http://schemas.openxmlformats.org/officeDocument/2006/math">
                    <m:sSub>
                      <m:sSubPr>
                        <m:ctrlPr>
                          <a:rPr lang="zh-TW" altLang="zh-TW" sz="1200" i="1" kern="0" smtClean="0">
                            <a:solidFill>
                              <a:schemeClr val="tx1"/>
                            </a:solidFill>
                            <a:latin typeface="Cambria Math" panose="02040503050406030204" pitchFamily="18" charset="0"/>
                            <a:cs typeface="CMR10"/>
                          </a:rPr>
                        </m:ctrlPr>
                      </m:sSubPr>
                      <m:e>
                        <m:r>
                          <a:rPr lang="en-US" altLang="zh-TW" sz="1200" kern="0">
                            <a:solidFill>
                              <a:schemeClr val="tx1"/>
                            </a:solidFill>
                            <a:latin typeface="Cambria Math" panose="02040503050406030204" pitchFamily="18" charset="0"/>
                            <a:cs typeface="CMR10"/>
                          </a:rPr>
                          <m:t>𝜃</m:t>
                        </m:r>
                      </m:e>
                      <m:sub>
                        <m:r>
                          <a:rPr lang="en-US" altLang="zh-TW" sz="1200" kern="0">
                            <a:solidFill>
                              <a:schemeClr val="tx1"/>
                            </a:solidFill>
                            <a:latin typeface="Cambria Math" panose="02040503050406030204" pitchFamily="18" charset="0"/>
                            <a:cs typeface="CMR10"/>
                          </a:rPr>
                          <m:t>𝑡</m:t>
                        </m:r>
                      </m:sub>
                    </m:sSub>
                  </m:oMath>
                </a14:m>
                <a:r>
                  <a:rPr lang="zh-TW" altLang="en-US" sz="1200" kern="0" dirty="0">
                    <a:solidFill>
                      <a:schemeClr val="tx1"/>
                    </a:solidFill>
                    <a:latin typeface="標楷體" panose="03000509000000000000" pitchFamily="65" charset="-120"/>
                    <a:ea typeface="標楷體" panose="03000509000000000000" pitchFamily="65" charset="-120"/>
                    <a:cs typeface="CMR10"/>
                  </a:rPr>
                  <a:t>：</a:t>
                </a:r>
                <a:r>
                  <a:rPr lang="zh-TW" altLang="zh-TW" sz="1200" kern="0" dirty="0">
                    <a:solidFill>
                      <a:schemeClr val="tx1"/>
                    </a:solidFill>
                    <a:latin typeface="標楷體" panose="03000509000000000000" pitchFamily="65" charset="-120"/>
                    <a:ea typeface="標楷體" panose="03000509000000000000" pitchFamily="65" charset="-120"/>
                    <a:cs typeface="CMR10"/>
                  </a:rPr>
                  <a:t>將校準現行利率期限結構</a:t>
                </a:r>
                <a:endParaRPr lang="en-US" altLang="zh-TW" sz="1200" kern="0" dirty="0">
                  <a:solidFill>
                    <a:schemeClr val="tx1"/>
                  </a:solidFill>
                  <a:latin typeface="標楷體" panose="03000509000000000000" pitchFamily="65" charset="-120"/>
                  <a:ea typeface="標楷體" panose="03000509000000000000" pitchFamily="65" charset="-120"/>
                  <a:cs typeface="CMR10"/>
                </a:endParaRPr>
              </a:p>
              <a:p>
                <a:pPr>
                  <a:lnSpc>
                    <a:spcPct val="150000"/>
                  </a:lnSpc>
                </a:pPr>
                <a14:m>
                  <m:oMath xmlns:m="http://schemas.openxmlformats.org/officeDocument/2006/math">
                    <m:r>
                      <a:rPr lang="en-US" altLang="zh-TW" sz="1200" kern="0">
                        <a:solidFill>
                          <a:schemeClr val="tx1"/>
                        </a:solidFill>
                        <a:latin typeface="Cambria Math" panose="02040503050406030204" pitchFamily="18" charset="0"/>
                        <a:cs typeface="CMR10"/>
                      </a:rPr>
                      <m:t>𝛼</m:t>
                    </m:r>
                    <m:r>
                      <a:rPr lang="zh-TW" altLang="en-US" sz="1200" i="1" kern="0">
                        <a:solidFill>
                          <a:schemeClr val="tx1"/>
                        </a:solidFill>
                        <a:latin typeface="Cambria Math" panose="02040503050406030204" pitchFamily="18" charset="0"/>
                        <a:cs typeface="CMR10"/>
                      </a:rPr>
                      <m:t>：</m:t>
                    </m:r>
                  </m:oMath>
                </a14:m>
                <a:r>
                  <a:rPr lang="zh-TW" altLang="zh-TW" sz="1200" kern="0" dirty="0">
                    <a:solidFill>
                      <a:schemeClr val="tx1"/>
                    </a:solidFill>
                    <a:latin typeface="標楷體" panose="03000509000000000000" pitchFamily="65" charset="-120"/>
                    <a:ea typeface="標楷體" panose="03000509000000000000" pitchFamily="65" charset="-120"/>
                    <a:cs typeface="CMR10"/>
                  </a:rPr>
                  <a:t>短期利率</a:t>
                </a:r>
                <a14:m>
                  <m:oMath xmlns:m="http://schemas.openxmlformats.org/officeDocument/2006/math">
                    <m:r>
                      <a:rPr lang="zh-TW" altLang="zh-TW" sz="1200" kern="0">
                        <a:solidFill>
                          <a:schemeClr val="tx1"/>
                        </a:solidFill>
                        <a:latin typeface="Cambria Math" panose="02040503050406030204" pitchFamily="18" charset="0"/>
                        <a:cs typeface="CMR10"/>
                      </a:rPr>
                      <m:t> </m:t>
                    </m:r>
                    <m:sSub>
                      <m:sSubPr>
                        <m:ctrlPr>
                          <a:rPr lang="zh-TW" altLang="zh-TW" sz="1200" i="1" kern="0">
                            <a:solidFill>
                              <a:schemeClr val="tx1"/>
                            </a:solidFill>
                            <a:latin typeface="Cambria Math" panose="02040503050406030204" pitchFamily="18" charset="0"/>
                            <a:cs typeface="CMR10"/>
                          </a:rPr>
                        </m:ctrlPr>
                      </m:sSubPr>
                      <m:e>
                        <m:r>
                          <a:rPr lang="en-US" altLang="zh-TW" sz="1200" kern="0">
                            <a:solidFill>
                              <a:schemeClr val="tx1"/>
                            </a:solidFill>
                            <a:latin typeface="Cambria Math" panose="02040503050406030204" pitchFamily="18" charset="0"/>
                            <a:cs typeface="CMR10"/>
                          </a:rPr>
                          <m:t>𝑟</m:t>
                        </m:r>
                      </m:e>
                      <m:sub>
                        <m:r>
                          <a:rPr lang="en-US" altLang="zh-TW" sz="1200" kern="0">
                            <a:solidFill>
                              <a:schemeClr val="tx1"/>
                            </a:solidFill>
                            <a:latin typeface="Cambria Math" panose="02040503050406030204" pitchFamily="18" charset="0"/>
                            <a:cs typeface="CMR10"/>
                          </a:rPr>
                          <m:t>𝑡</m:t>
                        </m:r>
                      </m:sub>
                    </m:sSub>
                    <m:r>
                      <a:rPr lang="en-US" altLang="zh-TW" sz="1200" kern="0">
                        <a:solidFill>
                          <a:schemeClr val="tx1"/>
                        </a:solidFill>
                        <a:latin typeface="Cambria Math" panose="02040503050406030204" pitchFamily="18" charset="0"/>
                        <a:cs typeface="CMR10"/>
                      </a:rPr>
                      <m:t> </m:t>
                    </m:r>
                  </m:oMath>
                </a14:m>
                <a:r>
                  <a:rPr lang="zh-TW" altLang="zh-TW" sz="1200" kern="0" dirty="0">
                    <a:solidFill>
                      <a:schemeClr val="tx1"/>
                    </a:solidFill>
                    <a:latin typeface="標楷體" panose="03000509000000000000" pitchFamily="65" charset="-120"/>
                    <a:ea typeface="標楷體" panose="03000509000000000000" pitchFamily="65" charset="-120"/>
                    <a:cs typeface="CMR10"/>
                  </a:rPr>
                  <a:t>恢復到 </a:t>
                </a:r>
                <a14:m>
                  <m:oMath xmlns:m="http://schemas.openxmlformats.org/officeDocument/2006/math">
                    <m:f>
                      <m:fPr>
                        <m:ctrlPr>
                          <a:rPr lang="zh-TW" altLang="zh-TW" sz="1200" i="1" kern="0">
                            <a:solidFill>
                              <a:schemeClr val="tx1"/>
                            </a:solidFill>
                            <a:latin typeface="Cambria Math" panose="02040503050406030204" pitchFamily="18" charset="0"/>
                            <a:cs typeface="CMR10"/>
                          </a:rPr>
                        </m:ctrlPr>
                      </m:fPr>
                      <m:num>
                        <m:sSub>
                          <m:sSubPr>
                            <m:ctrlPr>
                              <a:rPr lang="zh-TW" altLang="zh-TW" sz="1200" i="1" kern="0">
                                <a:solidFill>
                                  <a:schemeClr val="tx1"/>
                                </a:solidFill>
                                <a:latin typeface="Cambria Math" panose="02040503050406030204" pitchFamily="18" charset="0"/>
                                <a:cs typeface="CMR10"/>
                              </a:rPr>
                            </m:ctrlPr>
                          </m:sSubPr>
                          <m:e>
                            <m:r>
                              <a:rPr lang="en-US" altLang="zh-TW" sz="1200" kern="0">
                                <a:solidFill>
                                  <a:schemeClr val="tx1"/>
                                </a:solidFill>
                                <a:latin typeface="Cambria Math" panose="02040503050406030204" pitchFamily="18" charset="0"/>
                                <a:cs typeface="CMR10"/>
                              </a:rPr>
                              <m:t>𝜃</m:t>
                            </m:r>
                          </m:e>
                          <m:sub>
                            <m:r>
                              <a:rPr lang="en-US" altLang="zh-TW" sz="1200" kern="0">
                                <a:solidFill>
                                  <a:schemeClr val="tx1"/>
                                </a:solidFill>
                                <a:latin typeface="Cambria Math" panose="02040503050406030204" pitchFamily="18" charset="0"/>
                                <a:cs typeface="CMR10"/>
                              </a:rPr>
                              <m:t>𝑡</m:t>
                            </m:r>
                          </m:sub>
                        </m:sSub>
                      </m:num>
                      <m:den>
                        <m:r>
                          <a:rPr lang="en-US" altLang="zh-TW" sz="1200" i="1" kern="0">
                            <a:solidFill>
                              <a:schemeClr val="tx1"/>
                            </a:solidFill>
                            <a:latin typeface="Cambria Math" panose="02040503050406030204" pitchFamily="18" charset="0"/>
                            <a:cs typeface="CMR10"/>
                          </a:rPr>
                          <m:t>𝛼</m:t>
                        </m:r>
                      </m:den>
                    </m:f>
                  </m:oMath>
                </a14:m>
                <a:r>
                  <a:rPr lang="en-US" altLang="zh-TW" sz="1200" kern="0" dirty="0">
                    <a:solidFill>
                      <a:schemeClr val="tx1"/>
                    </a:solidFill>
                    <a:latin typeface="標楷體" panose="03000509000000000000" pitchFamily="65" charset="-120"/>
                    <a:ea typeface="標楷體" panose="03000509000000000000" pitchFamily="65" charset="-120"/>
                    <a:cs typeface="CMR10"/>
                  </a:rPr>
                  <a:t> </a:t>
                </a:r>
                <a:r>
                  <a:rPr lang="zh-TW" altLang="zh-TW" sz="1200" kern="0" dirty="0">
                    <a:solidFill>
                      <a:schemeClr val="tx1"/>
                    </a:solidFill>
                    <a:latin typeface="標楷體" panose="03000509000000000000" pitchFamily="65" charset="-120"/>
                    <a:ea typeface="標楷體" panose="03000509000000000000" pitchFamily="65" charset="-120"/>
                    <a:cs typeface="CMR10"/>
                  </a:rPr>
                  <a:t>的平均回復率</a:t>
                </a:r>
                <a:endParaRPr lang="en-US" altLang="zh-TW" sz="1200" kern="0" dirty="0">
                  <a:solidFill>
                    <a:schemeClr val="tx1"/>
                  </a:solidFill>
                  <a:latin typeface="標楷體" panose="03000509000000000000" pitchFamily="65" charset="-120"/>
                  <a:ea typeface="標楷體" panose="03000509000000000000" pitchFamily="65" charset="-120"/>
                  <a:cs typeface="CMR10"/>
                </a:endParaRPr>
              </a:p>
              <a:p>
                <a:pPr>
                  <a:lnSpc>
                    <a:spcPct val="150000"/>
                  </a:lnSpc>
                </a:pPr>
                <a14:m>
                  <m:oMath xmlns:m="http://schemas.openxmlformats.org/officeDocument/2006/math">
                    <m:sSub>
                      <m:sSubPr>
                        <m:ctrlPr>
                          <a:rPr lang="zh-TW" altLang="zh-TW" sz="1200" i="1" kern="0">
                            <a:solidFill>
                              <a:schemeClr val="tx1"/>
                            </a:solidFill>
                            <a:latin typeface="Cambria Math" panose="02040503050406030204" pitchFamily="18" charset="0"/>
                            <a:cs typeface="CMR10"/>
                          </a:rPr>
                        </m:ctrlPr>
                      </m:sSubPr>
                      <m:e>
                        <m:r>
                          <a:rPr lang="en-US" altLang="zh-TW" sz="1200" kern="0">
                            <a:solidFill>
                              <a:schemeClr val="tx1"/>
                            </a:solidFill>
                            <a:latin typeface="Cambria Math" panose="02040503050406030204" pitchFamily="18" charset="0"/>
                            <a:cs typeface="CMR10"/>
                          </a:rPr>
                          <m:t>𝜎</m:t>
                        </m:r>
                      </m:e>
                      <m:sub>
                        <m:r>
                          <a:rPr lang="en-US" altLang="zh-TW" sz="1200" kern="0">
                            <a:solidFill>
                              <a:schemeClr val="tx1"/>
                            </a:solidFill>
                            <a:latin typeface="Cambria Math" panose="02040503050406030204" pitchFamily="18" charset="0"/>
                            <a:cs typeface="CMR10"/>
                          </a:rPr>
                          <m:t>𝑟</m:t>
                        </m:r>
                      </m:sub>
                    </m:sSub>
                    <m:r>
                      <a:rPr lang="zh-TW" altLang="en-US" sz="1200" i="1" kern="0">
                        <a:solidFill>
                          <a:schemeClr val="tx1"/>
                        </a:solidFill>
                        <a:latin typeface="Cambria Math" panose="02040503050406030204" pitchFamily="18" charset="0"/>
                        <a:cs typeface="CMR10"/>
                      </a:rPr>
                      <m:t>：</m:t>
                    </m:r>
                  </m:oMath>
                </a14:m>
                <a:r>
                  <a:rPr lang="zh-TW" altLang="zh-TW" sz="1200" kern="0" dirty="0">
                    <a:solidFill>
                      <a:schemeClr val="tx1"/>
                    </a:solidFill>
                    <a:latin typeface="標楷體" panose="03000509000000000000" pitchFamily="65" charset="-120"/>
                    <a:ea typeface="標楷體" panose="03000509000000000000" pitchFamily="65" charset="-120"/>
                    <a:cs typeface="CMR10"/>
                  </a:rPr>
                  <a:t>短期利率的暫態波動率</a:t>
                </a:r>
                <a:endParaRPr lang="en-US" altLang="zh-TW" sz="1200" kern="0" dirty="0">
                  <a:solidFill>
                    <a:schemeClr val="tx1"/>
                  </a:solidFill>
                  <a:latin typeface="標楷體" panose="03000509000000000000" pitchFamily="65" charset="-120"/>
                  <a:ea typeface="標楷體" panose="03000509000000000000" pitchFamily="65" charset="-120"/>
                  <a:cs typeface="CMR10"/>
                </a:endParaRPr>
              </a:p>
              <a:p>
                <a:pPr>
                  <a:lnSpc>
                    <a:spcPct val="150000"/>
                  </a:lnSpc>
                </a:pPr>
                <a14:m>
                  <m:oMath xmlns:m="http://schemas.openxmlformats.org/officeDocument/2006/math">
                    <m:sSubSup>
                      <m:sSubSupPr>
                        <m:ctrlPr>
                          <a:rPr lang="zh-TW" altLang="zh-TW" sz="1200" i="1" kern="0">
                            <a:solidFill>
                              <a:schemeClr val="tx1"/>
                            </a:solidFill>
                            <a:latin typeface="Cambria Math" panose="02040503050406030204" pitchFamily="18" charset="0"/>
                            <a:cs typeface="CMR10"/>
                          </a:rPr>
                        </m:ctrlPr>
                      </m:sSubSupPr>
                      <m:e>
                        <m:r>
                          <a:rPr lang="en-US" altLang="zh-TW" sz="1200" kern="0">
                            <a:solidFill>
                              <a:schemeClr val="tx1"/>
                            </a:solidFill>
                            <a:latin typeface="Cambria Math" panose="02040503050406030204" pitchFamily="18" charset="0"/>
                            <a:cs typeface="CMR10"/>
                          </a:rPr>
                          <m:t>𝐵</m:t>
                        </m:r>
                      </m:e>
                      <m:sub>
                        <m:r>
                          <a:rPr lang="en-US" altLang="zh-TW" sz="1200" kern="0">
                            <a:solidFill>
                              <a:schemeClr val="tx1"/>
                            </a:solidFill>
                            <a:latin typeface="Cambria Math" panose="02040503050406030204" pitchFamily="18" charset="0"/>
                            <a:cs typeface="CMR10"/>
                          </a:rPr>
                          <m:t>𝑡</m:t>
                        </m:r>
                      </m:sub>
                      <m:sup>
                        <m:r>
                          <a:rPr lang="en-US" altLang="zh-TW" sz="1200" kern="0">
                            <a:solidFill>
                              <a:schemeClr val="tx1"/>
                            </a:solidFill>
                            <a:latin typeface="Cambria Math" panose="02040503050406030204" pitchFamily="18" charset="0"/>
                            <a:cs typeface="CMR10"/>
                          </a:rPr>
                          <m:t>2</m:t>
                        </m:r>
                      </m:sup>
                    </m:sSubSup>
                    <m:r>
                      <a:rPr lang="zh-TW" altLang="en-US" sz="1200" i="1" kern="0">
                        <a:solidFill>
                          <a:schemeClr val="tx1"/>
                        </a:solidFill>
                        <a:latin typeface="Cambria Math" panose="02040503050406030204" pitchFamily="18" charset="0"/>
                        <a:cs typeface="CMR10"/>
                      </a:rPr>
                      <m:t>：</m:t>
                    </m:r>
                  </m:oMath>
                </a14:m>
                <a:r>
                  <a:rPr lang="zh-TW" altLang="zh-TW" sz="1200" kern="0" dirty="0">
                    <a:solidFill>
                      <a:schemeClr val="tx1"/>
                    </a:solidFill>
                    <a:latin typeface="標楷體" panose="03000509000000000000" pitchFamily="65" charset="-120"/>
                    <a:ea typeface="標楷體" panose="03000509000000000000" pitchFamily="65" charset="-120"/>
                    <a:cs typeface="CMR10"/>
                  </a:rPr>
                  <a:t>標準布朗運動</a:t>
                </a:r>
              </a:p>
            </p:txBody>
          </p:sp>
        </mc:Choice>
        <mc:Fallback xmlns="">
          <p:sp>
            <p:nvSpPr>
              <p:cNvPr id="56" name="文字方塊 5">
                <a:extLst>
                  <a:ext uri="{FF2B5EF4-FFF2-40B4-BE49-F238E27FC236}">
                    <a16:creationId xmlns:a16="http://schemas.microsoft.com/office/drawing/2014/main" id="{58F1415F-1EFF-75D5-59FA-6C2A2535D1C2}"/>
                  </a:ext>
                </a:extLst>
              </p:cNvPr>
              <p:cNvSpPr txBox="1">
                <a:spLocks noRot="1" noChangeAspect="1" noMove="1" noResize="1" noEditPoints="1" noAdjustHandles="1" noChangeArrowheads="1" noChangeShapeType="1" noTextEdit="1"/>
              </p:cNvSpPr>
              <p:nvPr/>
            </p:nvSpPr>
            <p:spPr>
              <a:xfrm>
                <a:off x="1703539" y="2661422"/>
                <a:ext cx="3091981" cy="1331518"/>
              </a:xfrm>
              <a:prstGeom prst="rect">
                <a:avLst/>
              </a:prstGeom>
              <a:blipFill>
                <a:blip r:embed="rId6"/>
                <a:stretch>
                  <a:fillRect b="-45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文字方塊 3">
                <a:extLst>
                  <a:ext uri="{FF2B5EF4-FFF2-40B4-BE49-F238E27FC236}">
                    <a16:creationId xmlns:a16="http://schemas.microsoft.com/office/drawing/2014/main" id="{0ECD3735-D6A8-70B9-2D5A-97E31E043896}"/>
                  </a:ext>
                </a:extLst>
              </p:cNvPr>
              <p:cNvSpPr txBox="1"/>
              <p:nvPr/>
            </p:nvSpPr>
            <p:spPr>
              <a:xfrm>
                <a:off x="1292786" y="2135622"/>
                <a:ext cx="3945699" cy="4021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kern="0" dirty="0">
                          <a:latin typeface="Cambria Math" panose="02040503050406030204" pitchFamily="18" charset="0"/>
                        </a:rPr>
                        <m:t>𝑑</m:t>
                      </m:r>
                      <m:sSub>
                        <m:sSubPr>
                          <m:ctrlPr>
                            <a:rPr lang="en-US" altLang="zh-TW" sz="2000" i="1" kern="0" dirty="0">
                              <a:latin typeface="Cambria Math" panose="02040503050406030204" pitchFamily="18" charset="0"/>
                            </a:rPr>
                          </m:ctrlPr>
                        </m:sSubPr>
                        <m:e>
                          <m:r>
                            <a:rPr lang="en-US" altLang="zh-TW" sz="2000" kern="0" dirty="0">
                              <a:latin typeface="Cambria Math" panose="02040503050406030204" pitchFamily="18" charset="0"/>
                            </a:rPr>
                            <m:t>𝑟</m:t>
                          </m:r>
                        </m:e>
                        <m:sub>
                          <m:r>
                            <a:rPr lang="en-US" altLang="zh-TW" sz="2000" kern="0" dirty="0">
                              <a:latin typeface="Cambria Math" panose="02040503050406030204" pitchFamily="18" charset="0"/>
                            </a:rPr>
                            <m:t>𝑡</m:t>
                          </m:r>
                        </m:sub>
                      </m:sSub>
                      <m:r>
                        <a:rPr lang="en-US" altLang="zh-TW" sz="2000" kern="0" dirty="0">
                          <a:latin typeface="Cambria Math" panose="02040503050406030204" pitchFamily="18" charset="0"/>
                        </a:rPr>
                        <m:t>=</m:t>
                      </m:r>
                      <m:d>
                        <m:dPr>
                          <m:ctrlPr>
                            <a:rPr lang="en-US" altLang="zh-TW" sz="2000" i="1" kern="0" dirty="0">
                              <a:latin typeface="Cambria Math" panose="02040503050406030204" pitchFamily="18" charset="0"/>
                            </a:rPr>
                          </m:ctrlPr>
                        </m:dPr>
                        <m:e>
                          <m:sSub>
                            <m:sSubPr>
                              <m:ctrlPr>
                                <a:rPr lang="en-US" altLang="zh-TW" sz="2000" i="1" kern="0" dirty="0">
                                  <a:latin typeface="Cambria Math" panose="02040503050406030204" pitchFamily="18" charset="0"/>
                                </a:rPr>
                              </m:ctrlPr>
                            </m:sSubPr>
                            <m:e>
                              <m:r>
                                <a:rPr lang="en-US" altLang="zh-TW" sz="2000" kern="0" dirty="0">
                                  <a:latin typeface="Cambria Math" panose="02040503050406030204" pitchFamily="18" charset="0"/>
                                </a:rPr>
                                <m:t>𝜃</m:t>
                              </m:r>
                            </m:e>
                            <m:sub>
                              <m:r>
                                <a:rPr lang="en-US" altLang="zh-TW" sz="2000" kern="0" dirty="0">
                                  <a:latin typeface="Cambria Math" panose="02040503050406030204" pitchFamily="18" charset="0"/>
                                </a:rPr>
                                <m:t>𝑡</m:t>
                              </m:r>
                            </m:sub>
                          </m:sSub>
                          <m:r>
                            <a:rPr lang="en-US" altLang="zh-TW" sz="2000" kern="0" dirty="0">
                              <a:latin typeface="Cambria Math" panose="02040503050406030204" pitchFamily="18" charset="0"/>
                            </a:rPr>
                            <m:t>−</m:t>
                          </m:r>
                          <m:r>
                            <a:rPr lang="en-US" altLang="zh-TW" sz="2000" kern="0" dirty="0">
                              <a:latin typeface="Cambria Math" panose="02040503050406030204" pitchFamily="18" charset="0"/>
                            </a:rPr>
                            <m:t>𝛼</m:t>
                          </m:r>
                          <m:sSub>
                            <m:sSubPr>
                              <m:ctrlPr>
                                <a:rPr lang="en-US" altLang="zh-TW" sz="2000" i="1" kern="0" dirty="0">
                                  <a:latin typeface="Cambria Math" panose="02040503050406030204" pitchFamily="18" charset="0"/>
                                </a:rPr>
                              </m:ctrlPr>
                            </m:sSubPr>
                            <m:e>
                              <m:r>
                                <a:rPr lang="en-US" altLang="zh-TW" sz="2000" kern="0" dirty="0">
                                  <a:latin typeface="Cambria Math" panose="02040503050406030204" pitchFamily="18" charset="0"/>
                                </a:rPr>
                                <m:t>𝑟</m:t>
                              </m:r>
                            </m:e>
                            <m:sub>
                              <m:r>
                                <a:rPr lang="en-US" altLang="zh-TW" sz="2000" kern="0" dirty="0">
                                  <a:latin typeface="Cambria Math" panose="02040503050406030204" pitchFamily="18" charset="0"/>
                                </a:rPr>
                                <m:t>𝑡</m:t>
                              </m:r>
                            </m:sub>
                          </m:sSub>
                        </m:e>
                      </m:d>
                      <m:r>
                        <a:rPr lang="en-US" altLang="zh-TW" sz="2000" kern="0" dirty="0">
                          <a:latin typeface="Cambria Math" panose="02040503050406030204" pitchFamily="18" charset="0"/>
                        </a:rPr>
                        <m:t>𝑑𝑡</m:t>
                      </m:r>
                      <m:r>
                        <a:rPr lang="en-US" altLang="zh-TW" sz="2000" kern="0" dirty="0">
                          <a:latin typeface="Cambria Math" panose="02040503050406030204" pitchFamily="18" charset="0"/>
                        </a:rPr>
                        <m:t>+</m:t>
                      </m:r>
                      <m:sSub>
                        <m:sSubPr>
                          <m:ctrlPr>
                            <a:rPr lang="en-US" altLang="zh-TW" sz="2000" i="1" kern="0" dirty="0">
                              <a:latin typeface="Cambria Math" panose="02040503050406030204" pitchFamily="18" charset="0"/>
                            </a:rPr>
                          </m:ctrlPr>
                        </m:sSubPr>
                        <m:e>
                          <m:r>
                            <a:rPr lang="en-US" altLang="zh-TW" sz="2000" kern="0" dirty="0">
                              <a:latin typeface="Cambria Math" panose="02040503050406030204" pitchFamily="18" charset="0"/>
                            </a:rPr>
                            <m:t>𝜎</m:t>
                          </m:r>
                        </m:e>
                        <m:sub>
                          <m:r>
                            <a:rPr lang="en-US" altLang="zh-TW" sz="2000" kern="0" dirty="0">
                              <a:latin typeface="Cambria Math" panose="02040503050406030204" pitchFamily="18" charset="0"/>
                            </a:rPr>
                            <m:t>𝑟</m:t>
                          </m:r>
                        </m:sub>
                      </m:sSub>
                      <m:r>
                        <a:rPr lang="en-US" altLang="zh-TW" sz="2000" kern="0" dirty="0">
                          <a:latin typeface="Cambria Math" panose="02040503050406030204" pitchFamily="18" charset="0"/>
                        </a:rPr>
                        <m:t>𝑑</m:t>
                      </m:r>
                      <m:sSubSup>
                        <m:sSubSupPr>
                          <m:ctrlPr>
                            <a:rPr lang="en-US" altLang="zh-TW" sz="2000" i="1" kern="0" dirty="0">
                              <a:latin typeface="Cambria Math" panose="02040503050406030204" pitchFamily="18" charset="0"/>
                            </a:rPr>
                          </m:ctrlPr>
                        </m:sSubSupPr>
                        <m:e>
                          <m:r>
                            <a:rPr lang="en-US" altLang="zh-TW" sz="2000" kern="0" dirty="0">
                              <a:latin typeface="Cambria Math" panose="02040503050406030204" pitchFamily="18" charset="0"/>
                            </a:rPr>
                            <m:t>𝐵</m:t>
                          </m:r>
                        </m:e>
                        <m:sub>
                          <m:r>
                            <a:rPr lang="en-US" altLang="zh-TW" sz="2000" kern="0" dirty="0">
                              <a:latin typeface="Cambria Math" panose="02040503050406030204" pitchFamily="18" charset="0"/>
                            </a:rPr>
                            <m:t>𝑡</m:t>
                          </m:r>
                        </m:sub>
                        <m:sup>
                          <m:r>
                            <a:rPr lang="en-US" altLang="zh-TW" sz="2000" kern="0" dirty="0">
                              <a:latin typeface="Cambria Math" panose="02040503050406030204" pitchFamily="18" charset="0"/>
                            </a:rPr>
                            <m:t>2</m:t>
                          </m:r>
                        </m:sup>
                      </m:sSubSup>
                    </m:oMath>
                  </m:oMathPara>
                </a14:m>
                <a:endParaRPr lang="zh-TW" altLang="en-US" sz="2000" dirty="0">
                  <a:latin typeface="Times New Roman" panose="02020603050405020304" pitchFamily="18" charset="0"/>
                  <a:cs typeface="Times New Roman" panose="02020603050405020304" pitchFamily="18" charset="0"/>
                </a:endParaRPr>
              </a:p>
            </p:txBody>
          </p:sp>
        </mc:Choice>
        <mc:Fallback xmlns="">
          <p:sp>
            <p:nvSpPr>
              <p:cNvPr id="57" name="文字方塊 3">
                <a:extLst>
                  <a:ext uri="{FF2B5EF4-FFF2-40B4-BE49-F238E27FC236}">
                    <a16:creationId xmlns:a16="http://schemas.microsoft.com/office/drawing/2014/main" id="{0ECD3735-D6A8-70B9-2D5A-97E31E043896}"/>
                  </a:ext>
                </a:extLst>
              </p:cNvPr>
              <p:cNvSpPr txBox="1">
                <a:spLocks noRot="1" noChangeAspect="1" noMove="1" noResize="1" noEditPoints="1" noAdjustHandles="1" noChangeArrowheads="1" noChangeShapeType="1" noTextEdit="1"/>
              </p:cNvSpPr>
              <p:nvPr/>
            </p:nvSpPr>
            <p:spPr>
              <a:xfrm>
                <a:off x="1292786" y="2135622"/>
                <a:ext cx="3945699" cy="402161"/>
              </a:xfrm>
              <a:prstGeom prst="rect">
                <a:avLst/>
              </a:prstGeom>
              <a:blipFill>
                <a:blip r:embed="rId7"/>
                <a:stretch>
                  <a:fillRect b="-454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文字方塊 6">
                <a:extLst>
                  <a:ext uri="{FF2B5EF4-FFF2-40B4-BE49-F238E27FC236}">
                    <a16:creationId xmlns:a16="http://schemas.microsoft.com/office/drawing/2014/main" id="{6511D112-64C3-36CF-809D-63625FE7BFD7}"/>
                  </a:ext>
                </a:extLst>
              </p:cNvPr>
              <p:cNvSpPr txBox="1"/>
              <p:nvPr/>
            </p:nvSpPr>
            <p:spPr>
              <a:xfrm>
                <a:off x="6353136" y="1969390"/>
                <a:ext cx="3701206" cy="7247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kern="0">
                          <a:solidFill>
                            <a:prstClr val="black"/>
                          </a:solidFill>
                          <a:latin typeface="Cambria Math" panose="02040503050406030204" pitchFamily="18" charset="0"/>
                          <a:ea typeface="+mj-ea"/>
                          <a:cs typeface="CMR10"/>
                        </a:rPr>
                        <m:t>𝑑𝑙𝑛</m:t>
                      </m:r>
                      <m:sSub>
                        <m:sSubPr>
                          <m:ctrlPr>
                            <a:rPr lang="en-US" altLang="zh-TW" i="1" kern="0">
                              <a:solidFill>
                                <a:prstClr val="black"/>
                              </a:solidFill>
                              <a:latin typeface="Cambria Math" panose="02040503050406030204" pitchFamily="18" charset="0"/>
                              <a:ea typeface="+mj-ea"/>
                              <a:cs typeface="CMR10"/>
                            </a:rPr>
                          </m:ctrlPr>
                        </m:sSubPr>
                        <m:e>
                          <m:r>
                            <a:rPr lang="en-US" altLang="zh-TW" kern="0">
                              <a:solidFill>
                                <a:prstClr val="black"/>
                              </a:solidFill>
                              <a:latin typeface="Cambria Math" panose="02040503050406030204" pitchFamily="18" charset="0"/>
                              <a:ea typeface="+mj-ea"/>
                              <a:cs typeface="CMR10"/>
                            </a:rPr>
                            <m:t>𝐻</m:t>
                          </m:r>
                        </m:e>
                        <m:sub>
                          <m:r>
                            <a:rPr lang="en-US" altLang="zh-TW" kern="0">
                              <a:solidFill>
                                <a:prstClr val="black"/>
                              </a:solidFill>
                              <a:latin typeface="Cambria Math" panose="02040503050406030204" pitchFamily="18" charset="0"/>
                              <a:ea typeface="+mj-ea"/>
                              <a:cs typeface="CMR10"/>
                            </a:rPr>
                            <m:t>𝑡</m:t>
                          </m:r>
                        </m:sub>
                      </m:sSub>
                      <m:r>
                        <a:rPr lang="en-US" altLang="zh-TW" kern="0">
                          <a:solidFill>
                            <a:prstClr val="black"/>
                          </a:solidFill>
                          <a:latin typeface="Cambria Math" panose="02040503050406030204" pitchFamily="18" charset="0"/>
                          <a:ea typeface="+mj-ea"/>
                          <a:cs typeface="CMR10"/>
                        </a:rPr>
                        <m:t>=</m:t>
                      </m:r>
                      <m:d>
                        <m:dPr>
                          <m:ctrlPr>
                            <a:rPr lang="en-US" altLang="zh-TW" i="1" kern="0">
                              <a:solidFill>
                                <a:prstClr val="black"/>
                              </a:solidFill>
                              <a:latin typeface="Cambria Math" panose="02040503050406030204" pitchFamily="18" charset="0"/>
                              <a:ea typeface="+mj-ea"/>
                              <a:cs typeface="CMR10"/>
                            </a:rPr>
                          </m:ctrlPr>
                        </m:dPr>
                        <m:e>
                          <m:sSub>
                            <m:sSubPr>
                              <m:ctrlPr>
                                <a:rPr lang="en-US" altLang="zh-TW" i="1" kern="0">
                                  <a:solidFill>
                                    <a:prstClr val="black"/>
                                  </a:solidFill>
                                  <a:latin typeface="Cambria Math" panose="02040503050406030204" pitchFamily="18" charset="0"/>
                                  <a:ea typeface="+mj-ea"/>
                                  <a:cs typeface="CMR10"/>
                                </a:rPr>
                              </m:ctrlPr>
                            </m:sSubPr>
                            <m:e>
                              <m:r>
                                <a:rPr lang="en-US" altLang="zh-TW" kern="0">
                                  <a:solidFill>
                                    <a:prstClr val="black"/>
                                  </a:solidFill>
                                  <a:latin typeface="Cambria Math" panose="02040503050406030204" pitchFamily="18" charset="0"/>
                                  <a:ea typeface="+mj-ea"/>
                                  <a:cs typeface="CMR10"/>
                                </a:rPr>
                                <m:t>𝑟</m:t>
                              </m:r>
                            </m:e>
                            <m:sub>
                              <m:r>
                                <a:rPr lang="en-US" altLang="zh-TW" kern="0">
                                  <a:solidFill>
                                    <a:prstClr val="black"/>
                                  </a:solidFill>
                                  <a:latin typeface="Cambria Math" panose="02040503050406030204" pitchFamily="18" charset="0"/>
                                  <a:ea typeface="+mj-ea"/>
                                  <a:cs typeface="CMR10"/>
                                </a:rPr>
                                <m:t>𝑡</m:t>
                              </m:r>
                            </m:sub>
                          </m:sSub>
                          <m:r>
                            <a:rPr lang="en-US" altLang="zh-TW" kern="0">
                              <a:solidFill>
                                <a:prstClr val="black"/>
                              </a:solidFill>
                              <a:latin typeface="Cambria Math" panose="02040503050406030204" pitchFamily="18" charset="0"/>
                              <a:ea typeface="+mj-ea"/>
                              <a:cs typeface="CMR10"/>
                            </a:rPr>
                            <m:t>−</m:t>
                          </m:r>
                          <m:r>
                            <a:rPr lang="zh-TW" altLang="en-US" kern="0">
                              <a:solidFill>
                                <a:prstClr val="black"/>
                              </a:solidFill>
                              <a:latin typeface="Cambria Math" panose="02040503050406030204" pitchFamily="18" charset="0"/>
                              <a:ea typeface="+mj-ea"/>
                              <a:cs typeface="CMR10"/>
                            </a:rPr>
                            <m:t>𝛿</m:t>
                          </m:r>
                          <m:r>
                            <a:rPr lang="en-US" altLang="zh-TW" kern="0">
                              <a:solidFill>
                                <a:prstClr val="black"/>
                              </a:solidFill>
                              <a:latin typeface="Cambria Math" panose="02040503050406030204" pitchFamily="18" charset="0"/>
                              <a:ea typeface="+mj-ea"/>
                              <a:cs typeface="CMR10"/>
                            </a:rPr>
                            <m:t>−</m:t>
                          </m:r>
                          <m:f>
                            <m:fPr>
                              <m:ctrlPr>
                                <a:rPr lang="en-US" altLang="zh-TW" i="1" kern="0">
                                  <a:solidFill>
                                    <a:prstClr val="black"/>
                                  </a:solidFill>
                                  <a:latin typeface="Cambria Math" panose="02040503050406030204" pitchFamily="18" charset="0"/>
                                  <a:ea typeface="+mj-ea"/>
                                  <a:cs typeface="CMR10"/>
                                </a:rPr>
                              </m:ctrlPr>
                            </m:fPr>
                            <m:num>
                              <m:sSubSup>
                                <m:sSubSupPr>
                                  <m:ctrlPr>
                                    <a:rPr lang="en-US" altLang="zh-TW" i="1" kern="0">
                                      <a:solidFill>
                                        <a:prstClr val="black"/>
                                      </a:solidFill>
                                      <a:latin typeface="Cambria Math" panose="02040503050406030204" pitchFamily="18" charset="0"/>
                                      <a:ea typeface="+mj-ea"/>
                                      <a:cs typeface="CMR10"/>
                                    </a:rPr>
                                  </m:ctrlPr>
                                </m:sSubSupPr>
                                <m:e>
                                  <m:r>
                                    <a:rPr lang="en-US" altLang="zh-TW" kern="0">
                                      <a:solidFill>
                                        <a:prstClr val="black"/>
                                      </a:solidFill>
                                      <a:latin typeface="Cambria Math" panose="02040503050406030204" pitchFamily="18" charset="0"/>
                                      <a:ea typeface="+mj-ea"/>
                                      <a:cs typeface="CMR10"/>
                                    </a:rPr>
                                    <m:t>𝜎</m:t>
                                  </m:r>
                                </m:e>
                                <m:sub>
                                  <m:r>
                                    <a:rPr lang="en-US" altLang="zh-TW" kern="0">
                                      <a:solidFill>
                                        <a:prstClr val="black"/>
                                      </a:solidFill>
                                      <a:latin typeface="Cambria Math" panose="02040503050406030204" pitchFamily="18" charset="0"/>
                                      <a:ea typeface="+mj-ea"/>
                                      <a:cs typeface="CMR10"/>
                                    </a:rPr>
                                    <m:t>𝐻</m:t>
                                  </m:r>
                                </m:sub>
                                <m:sup>
                                  <m:r>
                                    <a:rPr lang="en-US" altLang="zh-TW" kern="0">
                                      <a:solidFill>
                                        <a:prstClr val="black"/>
                                      </a:solidFill>
                                      <a:latin typeface="Cambria Math" panose="02040503050406030204" pitchFamily="18" charset="0"/>
                                      <a:ea typeface="+mj-ea"/>
                                      <a:cs typeface="CMR10"/>
                                    </a:rPr>
                                    <m:t>2</m:t>
                                  </m:r>
                                </m:sup>
                              </m:sSubSup>
                            </m:num>
                            <m:den>
                              <m:r>
                                <a:rPr lang="en-US" altLang="zh-TW" kern="0">
                                  <a:solidFill>
                                    <a:prstClr val="black"/>
                                  </a:solidFill>
                                  <a:latin typeface="Cambria Math" panose="02040503050406030204" pitchFamily="18" charset="0"/>
                                  <a:ea typeface="+mj-ea"/>
                                  <a:cs typeface="CMR10"/>
                                </a:rPr>
                                <m:t>2</m:t>
                              </m:r>
                            </m:den>
                          </m:f>
                        </m:e>
                      </m:d>
                      <m:r>
                        <m:rPr>
                          <m:sty m:val="p"/>
                        </m:rPr>
                        <a:rPr lang="en-US" altLang="zh-CN" i="1" kern="0">
                          <a:solidFill>
                            <a:prstClr val="black"/>
                          </a:solidFill>
                          <a:latin typeface="Cambria Math" panose="02040503050406030204" pitchFamily="18" charset="0"/>
                          <a:ea typeface="+mj-ea"/>
                          <a:cs typeface="CMR10"/>
                        </a:rPr>
                        <m:t>dt</m:t>
                      </m:r>
                      <m:r>
                        <a:rPr lang="en-US" altLang="zh-TW" kern="0">
                          <a:solidFill>
                            <a:prstClr val="black"/>
                          </a:solidFill>
                          <a:latin typeface="Cambria Math" panose="02040503050406030204" pitchFamily="18" charset="0"/>
                          <a:ea typeface="+mj-ea"/>
                          <a:cs typeface="CMR10"/>
                        </a:rPr>
                        <m:t>+</m:t>
                      </m:r>
                      <m:sSub>
                        <m:sSubPr>
                          <m:ctrlPr>
                            <a:rPr lang="en-US" altLang="zh-TW" i="1" kern="0">
                              <a:solidFill>
                                <a:prstClr val="black"/>
                              </a:solidFill>
                              <a:latin typeface="Cambria Math" panose="02040503050406030204" pitchFamily="18" charset="0"/>
                              <a:ea typeface="+mj-ea"/>
                              <a:cs typeface="CMR10"/>
                            </a:rPr>
                          </m:ctrlPr>
                        </m:sSubPr>
                        <m:e>
                          <m:r>
                            <a:rPr lang="en-US" altLang="zh-TW" kern="0">
                              <a:solidFill>
                                <a:prstClr val="black"/>
                              </a:solidFill>
                              <a:latin typeface="Cambria Math" panose="02040503050406030204" pitchFamily="18" charset="0"/>
                              <a:ea typeface="+mj-ea"/>
                              <a:cs typeface="CMR10"/>
                            </a:rPr>
                            <m:t>𝜎</m:t>
                          </m:r>
                        </m:e>
                        <m:sub>
                          <m:r>
                            <a:rPr lang="en-US" altLang="zh-TW" kern="0">
                              <a:solidFill>
                                <a:prstClr val="black"/>
                              </a:solidFill>
                              <a:latin typeface="Cambria Math" panose="02040503050406030204" pitchFamily="18" charset="0"/>
                              <a:ea typeface="+mj-ea"/>
                              <a:cs typeface="CMR10"/>
                            </a:rPr>
                            <m:t>𝐻</m:t>
                          </m:r>
                        </m:sub>
                      </m:sSub>
                      <m:r>
                        <a:rPr lang="en-US" altLang="zh-TW" kern="0">
                          <a:solidFill>
                            <a:prstClr val="black"/>
                          </a:solidFill>
                          <a:latin typeface="Cambria Math" panose="02040503050406030204" pitchFamily="18" charset="0"/>
                          <a:ea typeface="+mj-ea"/>
                          <a:cs typeface="CMR10"/>
                        </a:rPr>
                        <m:t>𝑑</m:t>
                      </m:r>
                      <m:sSubSup>
                        <m:sSubSupPr>
                          <m:ctrlPr>
                            <a:rPr lang="en-US" altLang="zh-TW" i="1" kern="0">
                              <a:solidFill>
                                <a:prstClr val="black"/>
                              </a:solidFill>
                              <a:latin typeface="Cambria Math" panose="02040503050406030204" pitchFamily="18" charset="0"/>
                              <a:ea typeface="+mj-ea"/>
                              <a:cs typeface="CMR10"/>
                            </a:rPr>
                          </m:ctrlPr>
                        </m:sSubSupPr>
                        <m:e>
                          <m:r>
                            <a:rPr lang="en-US" altLang="zh-TW" kern="0">
                              <a:solidFill>
                                <a:prstClr val="black"/>
                              </a:solidFill>
                              <a:latin typeface="Cambria Math" panose="02040503050406030204" pitchFamily="18" charset="0"/>
                              <a:ea typeface="+mj-ea"/>
                              <a:cs typeface="CMR10"/>
                            </a:rPr>
                            <m:t>𝐵</m:t>
                          </m:r>
                        </m:e>
                        <m:sub>
                          <m:r>
                            <a:rPr lang="en-US" altLang="zh-TW" kern="0">
                              <a:solidFill>
                                <a:prstClr val="black"/>
                              </a:solidFill>
                              <a:latin typeface="Cambria Math" panose="02040503050406030204" pitchFamily="18" charset="0"/>
                              <a:ea typeface="+mj-ea"/>
                              <a:cs typeface="CMR10"/>
                            </a:rPr>
                            <m:t>𝑡</m:t>
                          </m:r>
                        </m:sub>
                        <m:sup>
                          <m:r>
                            <a:rPr lang="en-US" altLang="zh-TW" kern="0">
                              <a:solidFill>
                                <a:prstClr val="black"/>
                              </a:solidFill>
                              <a:latin typeface="Cambria Math" panose="02040503050406030204" pitchFamily="18" charset="0"/>
                              <a:ea typeface="+mj-ea"/>
                              <a:cs typeface="CMR10"/>
                            </a:rPr>
                            <m:t>1</m:t>
                          </m:r>
                        </m:sup>
                      </m:sSubSup>
                    </m:oMath>
                  </m:oMathPara>
                </a14:m>
                <a:endParaRPr lang="zh-TW" altLang="en-US" kern="0" dirty="0">
                  <a:solidFill>
                    <a:prstClr val="black"/>
                  </a:solidFill>
                  <a:latin typeface="Times New Roman" panose="02020603050405020304" pitchFamily="18" charset="0"/>
                  <a:ea typeface="+mj-ea"/>
                  <a:cs typeface="Times New Roman" panose="02020603050405020304" pitchFamily="18" charset="0"/>
                </a:endParaRPr>
              </a:p>
            </p:txBody>
          </p:sp>
        </mc:Choice>
        <mc:Fallback xmlns="">
          <p:sp>
            <p:nvSpPr>
              <p:cNvPr id="58" name="文字方塊 6">
                <a:extLst>
                  <a:ext uri="{FF2B5EF4-FFF2-40B4-BE49-F238E27FC236}">
                    <a16:creationId xmlns:a16="http://schemas.microsoft.com/office/drawing/2014/main" id="{6511D112-64C3-36CF-809D-63625FE7BFD7}"/>
                  </a:ext>
                </a:extLst>
              </p:cNvPr>
              <p:cNvSpPr txBox="1">
                <a:spLocks noRot="1" noChangeAspect="1" noMove="1" noResize="1" noEditPoints="1" noAdjustHandles="1" noChangeArrowheads="1" noChangeShapeType="1" noTextEdit="1"/>
              </p:cNvSpPr>
              <p:nvPr/>
            </p:nvSpPr>
            <p:spPr>
              <a:xfrm>
                <a:off x="6353136" y="1969390"/>
                <a:ext cx="3701206" cy="724750"/>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B36D2438-3BBB-52D6-422F-BE8A73AD8546}"/>
                  </a:ext>
                </a:extLst>
              </p:cNvPr>
              <p:cNvSpPr/>
              <p:nvPr/>
            </p:nvSpPr>
            <p:spPr>
              <a:xfrm>
                <a:off x="6482706" y="2661422"/>
                <a:ext cx="4886334" cy="1478675"/>
              </a:xfrm>
              <a:prstGeom prst="rect">
                <a:avLst/>
              </a:prstGeom>
            </p:spPr>
            <p:txBody>
              <a:bodyPr wrap="square">
                <a:spAutoFit/>
              </a:bodyPr>
              <a:lstStyle/>
              <a:p>
                <a:pPr>
                  <a:lnSpc>
                    <a:spcPct val="150000"/>
                  </a:lnSpc>
                </a:pPr>
                <a14:m>
                  <m:oMath xmlns:m="http://schemas.openxmlformats.org/officeDocument/2006/math">
                    <m:sSub>
                      <m:sSubPr>
                        <m:ctrlPr>
                          <a:rPr lang="zh-TW" altLang="zh-TW" sz="1200" i="1" kern="0" smtClean="0">
                            <a:latin typeface="Cambria Math" panose="02040503050406030204" pitchFamily="18" charset="0"/>
                            <a:cs typeface="CMR10"/>
                          </a:rPr>
                        </m:ctrlPr>
                      </m:sSubPr>
                      <m:e>
                        <m:r>
                          <m:rPr>
                            <m:sty m:val="p"/>
                          </m:rPr>
                          <a:rPr lang="en-US" altLang="zh-TW" sz="1200" kern="0">
                            <a:latin typeface="Cambria Math" panose="02040503050406030204" pitchFamily="18" charset="0"/>
                            <a:cs typeface="CMR10"/>
                          </a:rPr>
                          <m:t>r</m:t>
                        </m:r>
                      </m:e>
                      <m:sub>
                        <m:r>
                          <m:rPr>
                            <m:sty m:val="p"/>
                          </m:rPr>
                          <a:rPr lang="en-US" altLang="zh-TW" sz="1200" kern="0">
                            <a:latin typeface="Cambria Math" panose="02040503050406030204" pitchFamily="18" charset="0"/>
                            <a:cs typeface="CMR10"/>
                          </a:rPr>
                          <m:t>t</m:t>
                        </m:r>
                      </m:sub>
                    </m:sSub>
                    <m:r>
                      <a:rPr lang="zh-TW" altLang="en-US" sz="1200" kern="0">
                        <a:latin typeface="Cambria Math" panose="02040503050406030204" pitchFamily="18" charset="0"/>
                        <a:cs typeface="CMR10"/>
                      </a:rPr>
                      <m:t>：</m:t>
                    </m:r>
                  </m:oMath>
                </a14:m>
                <a:r>
                  <a:rPr lang="zh-TW" altLang="zh-TW" sz="1200" kern="0" dirty="0">
                    <a:latin typeface="標楷體" panose="03000509000000000000" pitchFamily="65" charset="-120"/>
                    <a:ea typeface="標楷體" panose="03000509000000000000" pitchFamily="65" charset="-120"/>
                    <a:cs typeface="CMR10"/>
                  </a:rPr>
                  <a:t>時間點 </a:t>
                </a:r>
                <a:r>
                  <a:rPr lang="en-US" altLang="zh-TW" sz="1200" kern="0" dirty="0">
                    <a:latin typeface="標楷體" panose="03000509000000000000" pitchFamily="65" charset="-120"/>
                    <a:ea typeface="標楷體" panose="03000509000000000000" pitchFamily="65" charset="-120"/>
                    <a:cs typeface="CMR10"/>
                  </a:rPr>
                  <a:t>t </a:t>
                </a:r>
                <a:r>
                  <a:rPr lang="zh-TW" altLang="zh-TW" sz="1200" kern="0" dirty="0">
                    <a:latin typeface="標楷體" panose="03000509000000000000" pitchFamily="65" charset="-120"/>
                    <a:ea typeface="標楷體" panose="03000509000000000000" pitchFamily="65" charset="-120"/>
                    <a:cs typeface="CMR10"/>
                  </a:rPr>
                  <a:t>的現行短期利率</a:t>
                </a:r>
                <a:endParaRPr lang="en-US" altLang="zh-TW" sz="1200" kern="0" dirty="0">
                  <a:latin typeface="標楷體" panose="03000509000000000000" pitchFamily="65" charset="-120"/>
                  <a:ea typeface="標楷體" panose="03000509000000000000" pitchFamily="65" charset="-120"/>
                  <a:cs typeface="CMR10"/>
                </a:endParaRPr>
              </a:p>
              <a:p>
                <a:pPr>
                  <a:lnSpc>
                    <a:spcPct val="150000"/>
                  </a:lnSpc>
                </a:pPr>
                <a14:m>
                  <m:oMath xmlns:m="http://schemas.openxmlformats.org/officeDocument/2006/math">
                    <m:r>
                      <m:rPr>
                        <m:sty m:val="p"/>
                      </m:rPr>
                      <a:rPr lang="en-US" altLang="zh-TW" sz="1200" i="0" kern="0">
                        <a:latin typeface="Cambria Math" panose="02040503050406030204" pitchFamily="18" charset="0"/>
                        <a:cs typeface="CMR10"/>
                      </a:rPr>
                      <m:t>δ</m:t>
                    </m:r>
                  </m:oMath>
                </a14:m>
                <a:r>
                  <a:rPr lang="zh-TW" altLang="en-US" sz="1200" kern="0" dirty="0">
                    <a:latin typeface="標楷體" panose="03000509000000000000" pitchFamily="65" charset="-120"/>
                    <a:ea typeface="標楷體" panose="03000509000000000000" pitchFamily="65" charset="-120"/>
                    <a:cs typeface="CMR10"/>
                  </a:rPr>
                  <a:t>：</a:t>
                </a:r>
                <a:r>
                  <a:rPr lang="zh-TW" altLang="zh-TW" sz="1200" kern="0" dirty="0">
                    <a:latin typeface="標楷體" panose="03000509000000000000" pitchFamily="65" charset="-120"/>
                    <a:ea typeface="標楷體" panose="03000509000000000000" pitchFamily="65" charset="-120"/>
                    <a:cs typeface="CMR10"/>
                  </a:rPr>
                  <a:t>表示</a:t>
                </a:r>
                <a:r>
                  <a:rPr lang="zh-TW" altLang="en-US" sz="1200" kern="0" dirty="0">
                    <a:latin typeface="標楷體" panose="03000509000000000000" pitchFamily="65" charset="-120"/>
                    <a:ea typeface="標楷體" panose="03000509000000000000" pitchFamily="65" charset="-120"/>
                    <a:cs typeface="CMR10"/>
                  </a:rPr>
                  <a:t>房租率</a:t>
                </a:r>
                <a:endParaRPr lang="en-US" altLang="zh-TW" sz="1200" kern="0" dirty="0">
                  <a:latin typeface="標楷體" panose="03000509000000000000" pitchFamily="65" charset="-120"/>
                  <a:ea typeface="標楷體" panose="03000509000000000000" pitchFamily="65" charset="-120"/>
                  <a:cs typeface="CMR10"/>
                </a:endParaRPr>
              </a:p>
              <a:p>
                <a:pPr>
                  <a:lnSpc>
                    <a:spcPct val="150000"/>
                  </a:lnSpc>
                </a:pPr>
                <a14:m>
                  <m:oMath xmlns:m="http://schemas.openxmlformats.org/officeDocument/2006/math">
                    <m:sSub>
                      <m:sSubPr>
                        <m:ctrlPr>
                          <a:rPr lang="zh-TW" altLang="zh-TW" sz="1200" i="1" kern="0">
                            <a:latin typeface="Cambria Math" panose="02040503050406030204" pitchFamily="18" charset="0"/>
                            <a:cs typeface="CMR10"/>
                          </a:rPr>
                        </m:ctrlPr>
                      </m:sSubPr>
                      <m:e>
                        <m:r>
                          <m:rPr>
                            <m:sty m:val="p"/>
                          </m:rPr>
                          <a:rPr lang="en-US" altLang="zh-TW" sz="1200" i="0" kern="0">
                            <a:latin typeface="Cambria Math" panose="02040503050406030204" pitchFamily="18" charset="0"/>
                            <a:cs typeface="CMR10"/>
                          </a:rPr>
                          <m:t>σ</m:t>
                        </m:r>
                      </m:e>
                      <m:sub>
                        <m:r>
                          <m:rPr>
                            <m:sty m:val="p"/>
                          </m:rPr>
                          <a:rPr lang="en-US" altLang="zh-TW" sz="1200" i="0" kern="0">
                            <a:latin typeface="Cambria Math" panose="02040503050406030204" pitchFamily="18" charset="0"/>
                            <a:cs typeface="CMR10"/>
                          </a:rPr>
                          <m:t>H</m:t>
                        </m:r>
                      </m:sub>
                    </m:sSub>
                  </m:oMath>
                </a14:m>
                <a:r>
                  <a:rPr lang="zh-TW" altLang="en-US" sz="1200" kern="0" dirty="0">
                    <a:latin typeface="標楷體" panose="03000509000000000000" pitchFamily="65" charset="-120"/>
                    <a:ea typeface="標楷體" panose="03000509000000000000" pitchFamily="65" charset="-120"/>
                    <a:cs typeface="CMR10"/>
                  </a:rPr>
                  <a:t>：</a:t>
                </a:r>
                <a:r>
                  <a:rPr lang="zh-TW" altLang="zh-TW" sz="1200" kern="0" dirty="0">
                    <a:latin typeface="標楷體" panose="03000509000000000000" pitchFamily="65" charset="-120"/>
                    <a:ea typeface="標楷體" panose="03000509000000000000" pitchFamily="65" charset="-120"/>
                    <a:cs typeface="CMR10"/>
                  </a:rPr>
                  <a:t>表示波動率</a:t>
                </a:r>
                <a:endParaRPr lang="en-US" altLang="zh-TW" sz="1200" kern="0" dirty="0">
                  <a:latin typeface="標楷體" panose="03000509000000000000" pitchFamily="65" charset="-120"/>
                  <a:ea typeface="標楷體" panose="03000509000000000000" pitchFamily="65" charset="-120"/>
                  <a:cs typeface="CMR10"/>
                </a:endParaRPr>
              </a:p>
              <a:p>
                <a:pPr>
                  <a:lnSpc>
                    <a:spcPct val="150000"/>
                  </a:lnSpc>
                </a:pPr>
                <a14:m>
                  <m:oMath xmlns:m="http://schemas.openxmlformats.org/officeDocument/2006/math">
                    <m:sSubSup>
                      <m:sSubSupPr>
                        <m:ctrlPr>
                          <a:rPr lang="zh-TW" altLang="zh-TW" sz="1200" i="1" kern="0">
                            <a:latin typeface="Cambria Math" panose="02040503050406030204" pitchFamily="18" charset="0"/>
                            <a:cs typeface="CMR10"/>
                          </a:rPr>
                        </m:ctrlPr>
                      </m:sSubSupPr>
                      <m:e>
                        <m:r>
                          <m:rPr>
                            <m:sty m:val="p"/>
                          </m:rPr>
                          <a:rPr lang="en-US" altLang="zh-TW" sz="1200" i="0" kern="0">
                            <a:latin typeface="Cambria Math" panose="02040503050406030204" pitchFamily="18" charset="0"/>
                            <a:cs typeface="CMR10"/>
                          </a:rPr>
                          <m:t>B</m:t>
                        </m:r>
                      </m:e>
                      <m:sub>
                        <m:r>
                          <m:rPr>
                            <m:sty m:val="p"/>
                          </m:rPr>
                          <a:rPr lang="en-US" altLang="zh-TW" sz="1200" i="0" kern="0">
                            <a:latin typeface="Cambria Math" panose="02040503050406030204" pitchFamily="18" charset="0"/>
                            <a:cs typeface="CMR10"/>
                          </a:rPr>
                          <m:t>t</m:t>
                        </m:r>
                      </m:sub>
                      <m:sup>
                        <m:r>
                          <a:rPr lang="en-US" altLang="zh-TW" sz="1200" i="0" kern="0">
                            <a:latin typeface="Cambria Math" panose="02040503050406030204" pitchFamily="18" charset="0"/>
                            <a:cs typeface="CMR10"/>
                          </a:rPr>
                          <m:t>1</m:t>
                        </m:r>
                      </m:sup>
                    </m:sSubSup>
                  </m:oMath>
                </a14:m>
                <a:r>
                  <a:rPr lang="zh-TW" altLang="en-US" sz="1200" kern="0" dirty="0">
                    <a:latin typeface="標楷體" panose="03000509000000000000" pitchFamily="65" charset="-120"/>
                    <a:ea typeface="標楷體" panose="03000509000000000000" pitchFamily="65" charset="-120"/>
                    <a:cs typeface="CMR10"/>
                  </a:rPr>
                  <a:t>：</a:t>
                </a:r>
                <a:r>
                  <a:rPr lang="zh-TW" altLang="zh-TW" sz="1200" kern="0" dirty="0">
                    <a:latin typeface="標楷體" panose="03000509000000000000" pitchFamily="65" charset="-120"/>
                    <a:ea typeface="標楷體" panose="03000509000000000000" pitchFamily="65" charset="-120"/>
                    <a:cs typeface="CMR10"/>
                  </a:rPr>
                  <a:t>表示標準布朗運動</a:t>
                </a:r>
                <a:endParaRPr lang="en-US" altLang="zh-TW" sz="1200" kern="0" dirty="0">
                  <a:latin typeface="標楷體" panose="03000509000000000000" pitchFamily="65" charset="-120"/>
                  <a:ea typeface="標楷體" panose="03000509000000000000" pitchFamily="65" charset="-120"/>
                  <a:cs typeface="CMR10"/>
                </a:endParaRPr>
              </a:p>
              <a:p>
                <a:pPr>
                  <a:lnSpc>
                    <a:spcPct val="150000"/>
                  </a:lnSpc>
                </a:pPr>
                <a:r>
                  <a:rPr lang="zh-CN" altLang="en-US" sz="1200" kern="0" dirty="0">
                    <a:latin typeface="標楷體" panose="03000509000000000000" pitchFamily="65" charset="-120"/>
                    <a:ea typeface="標楷體" panose="03000509000000000000" pitchFamily="65" charset="-120"/>
                    <a:cs typeface="CMR10"/>
                  </a:rPr>
                  <a:t>房價服從</a:t>
                </a:r>
                <a:r>
                  <a:rPr lang="en-US" altLang="zh-CN" sz="1200" kern="0" dirty="0">
                    <a:latin typeface="標楷體" panose="03000509000000000000" pitchFamily="65" charset="-120"/>
                    <a:ea typeface="標楷體" panose="03000509000000000000" pitchFamily="65" charset="-120"/>
                    <a:cs typeface="CMR10"/>
                  </a:rPr>
                  <a:t>log </a:t>
                </a:r>
                <a:r>
                  <a:rPr lang="en-US" altLang="zh-CN" sz="1200" kern="0" dirty="0">
                    <a:latin typeface="Times New Roman" panose="02020603050405020304" pitchFamily="18" charset="0"/>
                    <a:ea typeface="標楷體" panose="03000509000000000000" pitchFamily="65" charset="-120"/>
                    <a:cs typeface="Times New Roman" panose="02020603050405020304" pitchFamily="18" charset="0"/>
                  </a:rPr>
                  <a:t>normal</a:t>
                </a:r>
                <a:r>
                  <a:rPr lang="zh-CN" altLang="en-US" sz="1200" kern="0" dirty="0">
                    <a:latin typeface="標楷體" panose="03000509000000000000" pitchFamily="65" charset="-120"/>
                    <a:ea typeface="標楷體" panose="03000509000000000000" pitchFamily="65" charset="-120"/>
                    <a:cs typeface="CMR10"/>
                  </a:rPr>
                  <a:t>分配</a:t>
                </a:r>
                <a:endParaRPr lang="en-US" altLang="zh-TW" sz="1200" kern="0" dirty="0">
                  <a:latin typeface="標楷體" panose="03000509000000000000" pitchFamily="65" charset="-120"/>
                  <a:ea typeface="標楷體" panose="03000509000000000000" pitchFamily="65" charset="-120"/>
                  <a:cs typeface="CMR10"/>
                </a:endParaRPr>
              </a:p>
            </p:txBody>
          </p:sp>
        </mc:Choice>
        <mc:Fallback xmlns="">
          <p:sp>
            <p:nvSpPr>
              <p:cNvPr id="59" name="矩形 58">
                <a:extLst>
                  <a:ext uri="{FF2B5EF4-FFF2-40B4-BE49-F238E27FC236}">
                    <a16:creationId xmlns:a16="http://schemas.microsoft.com/office/drawing/2014/main" id="{B36D2438-3BBB-52D6-422F-BE8A73AD8546}"/>
                  </a:ext>
                </a:extLst>
              </p:cNvPr>
              <p:cNvSpPr>
                <a:spLocks noRot="1" noChangeAspect="1" noMove="1" noResize="1" noEditPoints="1" noAdjustHandles="1" noChangeArrowheads="1" noChangeShapeType="1" noTextEdit="1"/>
              </p:cNvSpPr>
              <p:nvPr/>
            </p:nvSpPr>
            <p:spPr>
              <a:xfrm>
                <a:off x="6482706" y="2661422"/>
                <a:ext cx="4886334" cy="1478675"/>
              </a:xfrm>
              <a:prstGeom prst="rect">
                <a:avLst/>
              </a:prstGeom>
              <a:blipFill>
                <a:blip r:embed="rId9"/>
                <a:stretch>
                  <a:fillRect b="-41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67">
                <a:extLst>
                  <a:ext uri="{FF2B5EF4-FFF2-40B4-BE49-F238E27FC236}">
                    <a16:creationId xmlns:a16="http://schemas.microsoft.com/office/drawing/2014/main" id="{A3CD6D18-9214-4A26-2AFF-5F44AD48E084}"/>
                  </a:ext>
                </a:extLst>
              </p:cNvPr>
              <p:cNvSpPr/>
              <p:nvPr/>
            </p:nvSpPr>
            <p:spPr>
              <a:xfrm>
                <a:off x="1703539" y="4742351"/>
                <a:ext cx="6190781" cy="925253"/>
              </a:xfrm>
              <a:prstGeom prst="rect">
                <a:avLst/>
              </a:prstGeom>
            </p:spPr>
            <p:txBody>
              <a:bodyPr wrap="square">
                <a:spAutoFit/>
              </a:bodyPr>
              <a:lstStyle/>
              <a:p>
                <a:pPr lvl="0">
                  <a:lnSpc>
                    <a:spcPct val="150000"/>
                  </a:lnSpc>
                </a:pPr>
                <a14:m>
                  <m:oMath xmlns:m="http://schemas.openxmlformats.org/officeDocument/2006/math">
                    <m:r>
                      <m:rPr>
                        <m:sty m:val="p"/>
                      </m:rPr>
                      <a:rPr lang="en-US" altLang="zh-TW" sz="1200" b="0" smtClean="0">
                        <a:solidFill>
                          <a:schemeClr val="tx1"/>
                        </a:solidFill>
                        <a:latin typeface="Cambria Math" panose="02040503050406030204" pitchFamily="18" charset="0"/>
                      </a:rPr>
                      <m:t>d</m:t>
                    </m:r>
                    <m:sSubSup>
                      <m:sSubSupPr>
                        <m:ctrlPr>
                          <a:rPr lang="zh-TW" altLang="zh-TW" sz="1200" i="1">
                            <a:solidFill>
                              <a:schemeClr val="tx1"/>
                            </a:solidFill>
                            <a:latin typeface="Cambria Math" panose="02040503050406030204" pitchFamily="18" charset="0"/>
                          </a:rPr>
                        </m:ctrlPr>
                      </m:sSubSupPr>
                      <m:e>
                        <m:r>
                          <m:rPr>
                            <m:sty m:val="p"/>
                          </m:rPr>
                          <a:rPr lang="en-US" altLang="zh-TW" sz="1200" b="0" i="1">
                            <a:solidFill>
                              <a:schemeClr val="tx1"/>
                            </a:solidFill>
                            <a:latin typeface="Cambria Math" panose="02040503050406030204" pitchFamily="18" charset="0"/>
                          </a:rPr>
                          <m:t>B</m:t>
                        </m:r>
                      </m:e>
                      <m:sub>
                        <m:r>
                          <m:rPr>
                            <m:sty m:val="p"/>
                          </m:rPr>
                          <a:rPr lang="en-US" altLang="zh-TW" sz="1200" b="0" i="1">
                            <a:solidFill>
                              <a:schemeClr val="tx1"/>
                            </a:solidFill>
                            <a:latin typeface="Cambria Math" panose="02040503050406030204" pitchFamily="18" charset="0"/>
                          </a:rPr>
                          <m:t>t</m:t>
                        </m:r>
                      </m:sub>
                      <m:sup>
                        <m:r>
                          <a:rPr lang="en-US" altLang="zh-TW" sz="1200" b="0">
                            <a:solidFill>
                              <a:schemeClr val="tx1"/>
                            </a:solidFill>
                            <a:latin typeface="Cambria Math" panose="02040503050406030204" pitchFamily="18" charset="0"/>
                          </a:rPr>
                          <m:t>1</m:t>
                        </m:r>
                      </m:sup>
                    </m:sSubSup>
                  </m:oMath>
                </a14:m>
                <a:r>
                  <a:rPr lang="zh-TW" altLang="zh-TW" sz="1200" dirty="0">
                    <a:solidFill>
                      <a:schemeClr val="tx1"/>
                    </a:solidFill>
                    <a:latin typeface="標楷體" panose="03000509000000000000" pitchFamily="65" charset="-120"/>
                    <a:ea typeface="標楷體" panose="03000509000000000000" pitchFamily="65" charset="-120"/>
                  </a:rPr>
                  <a:t>和</a:t>
                </a:r>
                <a14:m>
                  <m:oMath xmlns:m="http://schemas.openxmlformats.org/officeDocument/2006/math">
                    <m:r>
                      <m:rPr>
                        <m:sty m:val="p"/>
                      </m:rPr>
                      <a:rPr lang="en-US" altLang="zh-TW" sz="1200" b="0">
                        <a:solidFill>
                          <a:schemeClr val="tx1"/>
                        </a:solidFill>
                        <a:latin typeface="Cambria Math" panose="02040503050406030204" pitchFamily="18" charset="0"/>
                      </a:rPr>
                      <m:t>d</m:t>
                    </m:r>
                    <m:sSubSup>
                      <m:sSubSupPr>
                        <m:ctrlPr>
                          <a:rPr lang="zh-TW" altLang="zh-TW" sz="1200" i="1">
                            <a:solidFill>
                              <a:schemeClr val="tx1"/>
                            </a:solidFill>
                            <a:latin typeface="Cambria Math" panose="02040503050406030204" pitchFamily="18" charset="0"/>
                          </a:rPr>
                        </m:ctrlPr>
                      </m:sSubSupPr>
                      <m:e>
                        <m:r>
                          <m:rPr>
                            <m:sty m:val="p"/>
                          </m:rPr>
                          <a:rPr lang="en-US" altLang="zh-TW" sz="1200" b="0" i="1">
                            <a:solidFill>
                              <a:schemeClr val="tx1"/>
                            </a:solidFill>
                            <a:latin typeface="Cambria Math" panose="02040503050406030204" pitchFamily="18" charset="0"/>
                          </a:rPr>
                          <m:t>B</m:t>
                        </m:r>
                      </m:e>
                      <m:sub>
                        <m:r>
                          <m:rPr>
                            <m:sty m:val="p"/>
                          </m:rPr>
                          <a:rPr lang="en-US" altLang="zh-TW" sz="1200" b="0" i="1">
                            <a:solidFill>
                              <a:schemeClr val="tx1"/>
                            </a:solidFill>
                            <a:latin typeface="Cambria Math" panose="02040503050406030204" pitchFamily="18" charset="0"/>
                          </a:rPr>
                          <m:t>t</m:t>
                        </m:r>
                      </m:sub>
                      <m:sup>
                        <m:r>
                          <a:rPr lang="en-US" altLang="zh-TW" sz="1200" b="0">
                            <a:solidFill>
                              <a:schemeClr val="tx1"/>
                            </a:solidFill>
                            <a:latin typeface="Cambria Math" panose="02040503050406030204" pitchFamily="18" charset="0"/>
                          </a:rPr>
                          <m:t>2</m:t>
                        </m:r>
                      </m:sup>
                    </m:sSubSup>
                  </m:oMath>
                </a14:m>
                <a:r>
                  <a:rPr lang="zh-TW" altLang="zh-TW" sz="1200" dirty="0">
                    <a:solidFill>
                      <a:schemeClr val="tx1"/>
                    </a:solidFill>
                    <a:latin typeface="標楷體" panose="03000509000000000000" pitchFamily="65" charset="-120"/>
                    <a:ea typeface="標楷體" panose="03000509000000000000" pitchFamily="65" charset="-120"/>
                  </a:rPr>
                  <a:t>之間</a:t>
                </a:r>
                <a:r>
                  <a:rPr lang="zh-TW" altLang="en-US" sz="1200" dirty="0">
                    <a:solidFill>
                      <a:schemeClr val="tx1"/>
                    </a:solidFill>
                    <a:latin typeface="標楷體" panose="03000509000000000000" pitchFamily="65" charset="-120"/>
                    <a:ea typeface="標楷體" panose="03000509000000000000" pitchFamily="65" charset="-120"/>
                  </a:rPr>
                  <a:t>存在</a:t>
                </a:r>
                <a:r>
                  <a:rPr lang="zh-TW" altLang="zh-TW" sz="1200" dirty="0">
                    <a:solidFill>
                      <a:schemeClr val="tx1"/>
                    </a:solidFill>
                    <a:latin typeface="標楷體" panose="03000509000000000000" pitchFamily="65" charset="-120"/>
                    <a:ea typeface="標楷體" panose="03000509000000000000" pitchFamily="65" charset="-120"/>
                  </a:rPr>
                  <a:t>相關</a:t>
                </a:r>
                <a:r>
                  <a:rPr lang="zh-TW" altLang="en-US" sz="1200" dirty="0">
                    <a:solidFill>
                      <a:schemeClr val="tx1"/>
                    </a:solidFill>
                    <a:latin typeface="標楷體" panose="03000509000000000000" pitchFamily="65" charset="-120"/>
                    <a:ea typeface="標楷體" panose="03000509000000000000" pitchFamily="65" charset="-120"/>
                  </a:rPr>
                  <a:t>係數</a:t>
                </a:r>
                <a:r>
                  <a:rPr lang="zh-TW" altLang="zh-TW" sz="1200" dirty="0">
                    <a:solidFill>
                      <a:schemeClr val="tx1"/>
                    </a:solidFill>
                    <a:latin typeface="標楷體" panose="03000509000000000000" pitchFamily="65" charset="-120"/>
                    <a:ea typeface="標楷體" panose="03000509000000000000" pitchFamily="65" charset="-120"/>
                  </a:rPr>
                  <a:t>為</a:t>
                </a:r>
                <a14:m>
                  <m:oMath xmlns:m="http://schemas.openxmlformats.org/officeDocument/2006/math">
                    <m:r>
                      <a:rPr lang="zh-TW" altLang="en-US" sz="1200" i="1" kern="0" dirty="0">
                        <a:latin typeface="Cambria Math" panose="02040503050406030204" pitchFamily="18" charset="0"/>
                        <a:ea typeface="標楷體" panose="03000509000000000000" pitchFamily="65" charset="-120"/>
                        <a:cs typeface="CMR10"/>
                      </a:rPr>
                      <m:t>𝜌</m:t>
                    </m:r>
                  </m:oMath>
                </a14:m>
                <a:r>
                  <a:rPr lang="zh-TW" altLang="zh-TW" sz="1200" dirty="0">
                    <a:solidFill>
                      <a:schemeClr val="tx1"/>
                    </a:solidFill>
                    <a:latin typeface="標楷體" panose="03000509000000000000" pitchFamily="65" charset="-120"/>
                    <a:ea typeface="標楷體" panose="03000509000000000000" pitchFamily="65" charset="-120"/>
                  </a:rPr>
                  <a:t>，以控制短期利率和</a:t>
                </a:r>
                <a:r>
                  <a:rPr lang="zh-TW" altLang="zh-TW" sz="1200" dirty="0" smtClean="0">
                    <a:solidFill>
                      <a:schemeClr val="tx1"/>
                    </a:solidFill>
                    <a:latin typeface="標楷體" panose="03000509000000000000" pitchFamily="65" charset="-120"/>
                    <a:ea typeface="標楷體" panose="03000509000000000000" pitchFamily="65" charset="-120"/>
                  </a:rPr>
                  <a:t>房産</a:t>
                </a:r>
                <a:r>
                  <a:rPr lang="zh-TW" altLang="zh-TW" sz="1200" dirty="0">
                    <a:solidFill>
                      <a:schemeClr val="tx1"/>
                    </a:solidFill>
                    <a:latin typeface="標楷體" panose="03000509000000000000" pitchFamily="65" charset="-120"/>
                    <a:ea typeface="標楷體" panose="03000509000000000000" pitchFamily="65" charset="-120"/>
                  </a:rPr>
                  <a:t>價格的共同變動。</a:t>
                </a:r>
                <a:endParaRPr lang="en-US" altLang="zh-TW" sz="1200" dirty="0">
                  <a:solidFill>
                    <a:schemeClr val="tx1"/>
                  </a:solidFill>
                  <a:latin typeface="標楷體" panose="03000509000000000000" pitchFamily="65" charset="-120"/>
                  <a:ea typeface="標楷體" panose="03000509000000000000" pitchFamily="65" charset="-120"/>
                </a:endParaRPr>
              </a:p>
              <a:p>
                <a:pPr marL="0" indent="0">
                  <a:lnSpc>
                    <a:spcPct val="150000"/>
                  </a:lnSpc>
                  <a:buNone/>
                </a:pPr>
                <a:r>
                  <a:rPr lang="zh-TW" altLang="en-US" sz="1200" kern="0" dirty="0">
                    <a:latin typeface="標楷體" panose="03000509000000000000" pitchFamily="65" charset="-120"/>
                    <a:ea typeface="標楷體" panose="03000509000000000000" pitchFamily="65" charset="-120"/>
                  </a:rPr>
                  <a:t>爲了降低計算複雜度，本</a:t>
                </a:r>
                <a:r>
                  <a:rPr lang="zh-CN" altLang="en-US" sz="1200" kern="0" dirty="0">
                    <a:latin typeface="標楷體" panose="03000509000000000000" pitchFamily="65" charset="-120"/>
                    <a:ea typeface="標楷體" panose="03000509000000000000" pitchFamily="65" charset="-120"/>
                  </a:rPr>
                  <a:t>研究</a:t>
                </a:r>
                <a:r>
                  <a:rPr lang="zh-TW" altLang="zh-TW" sz="1200" kern="0" dirty="0">
                    <a:latin typeface="標楷體" panose="03000509000000000000" pitchFamily="65" charset="-120"/>
                    <a:ea typeface="標楷體" panose="03000509000000000000" pitchFamily="65" charset="-120"/>
                  </a:rPr>
                  <a:t>先將房價利率正交化建構樹再計算。</a:t>
                </a:r>
                <a:endParaRPr lang="en-US" altLang="zh-TW" sz="1200" kern="0" dirty="0">
                  <a:latin typeface="標楷體" panose="03000509000000000000" pitchFamily="65" charset="-120"/>
                  <a:ea typeface="標楷體" panose="03000509000000000000" pitchFamily="65" charset="-120"/>
                </a:endParaRPr>
              </a:p>
              <a:p>
                <a:pPr marL="0" indent="0">
                  <a:lnSpc>
                    <a:spcPct val="150000"/>
                  </a:lnSpc>
                  <a:buNone/>
                </a:pPr>
                <a:r>
                  <a:rPr lang="zh-TW" altLang="en-US" sz="1200" kern="0" dirty="0">
                    <a:latin typeface="標楷體" panose="03000509000000000000" pitchFamily="65" charset="-120"/>
                    <a:ea typeface="標楷體" panose="03000509000000000000" pitchFamily="65" charset="-120"/>
                  </a:rPr>
                  <a:t>先在</a:t>
                </a:r>
                <a:r>
                  <a:rPr lang="en-US" altLang="zh-TW" sz="1200" kern="0" dirty="0">
                    <a:latin typeface="標楷體" panose="03000509000000000000" pitchFamily="65" charset="-120"/>
                    <a:ea typeface="標楷體" panose="03000509000000000000" pitchFamily="65" charset="-120"/>
                  </a:rPr>
                  <a:t>Y-t</a:t>
                </a:r>
                <a:r>
                  <a:rPr lang="zh-TW" altLang="en-US" sz="1200" kern="0" dirty="0">
                    <a:latin typeface="標楷體" panose="03000509000000000000" pitchFamily="65" charset="-120"/>
                    <a:ea typeface="標楷體" panose="03000509000000000000" pitchFamily="65" charset="-120"/>
                  </a:rPr>
                  <a:t>平面上建構利率樹</a:t>
                </a:r>
                <a:r>
                  <a:rPr lang="zh-CN" altLang="en-US" sz="1200" kern="0" dirty="0">
                    <a:latin typeface="標楷體" panose="03000509000000000000" pitchFamily="65" charset="-120"/>
                    <a:ea typeface="標楷體" panose="03000509000000000000" pitchFamily="65" charset="-120"/>
                  </a:rPr>
                  <a:t>，</a:t>
                </a:r>
                <a:r>
                  <a:rPr lang="zh-TW" altLang="en-US" sz="1200" kern="0" dirty="0">
                    <a:latin typeface="標楷體" panose="03000509000000000000" pitchFamily="65" charset="-120"/>
                    <a:ea typeface="標楷體" panose="03000509000000000000" pitchFamily="65" charset="-120"/>
                  </a:rPr>
                  <a:t>以此作爲基礎在每個短利節點往上延伸出相應短利之房價樹。</a:t>
                </a:r>
                <a:endParaRPr lang="en-US" altLang="zh-TW" sz="1200" kern="0" dirty="0">
                  <a:latin typeface="標楷體" panose="03000509000000000000" pitchFamily="65" charset="-120"/>
                  <a:ea typeface="標楷體" panose="03000509000000000000" pitchFamily="65" charset="-120"/>
                </a:endParaRPr>
              </a:p>
            </p:txBody>
          </p:sp>
        </mc:Choice>
        <mc:Fallback xmlns="">
          <p:sp>
            <p:nvSpPr>
              <p:cNvPr id="68" name="矩形 67">
                <a:extLst>
                  <a:ext uri="{FF2B5EF4-FFF2-40B4-BE49-F238E27FC236}">
                    <a16:creationId xmlns:a16="http://schemas.microsoft.com/office/drawing/2014/main" id="{A3CD6D18-9214-4A26-2AFF-5F44AD48E084}"/>
                  </a:ext>
                </a:extLst>
              </p:cNvPr>
              <p:cNvSpPr>
                <a:spLocks noRot="1" noChangeAspect="1" noMove="1" noResize="1" noEditPoints="1" noAdjustHandles="1" noChangeArrowheads="1" noChangeShapeType="1" noTextEdit="1"/>
              </p:cNvSpPr>
              <p:nvPr/>
            </p:nvSpPr>
            <p:spPr>
              <a:xfrm>
                <a:off x="1703539" y="4742351"/>
                <a:ext cx="6190781" cy="925253"/>
              </a:xfrm>
              <a:prstGeom prst="rect">
                <a:avLst/>
              </a:prstGeom>
              <a:blipFill>
                <a:blip r:embed="rId10"/>
                <a:stretch>
                  <a:fillRect r="-197" b="-6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1">
                <a:extLst>
                  <a:ext uri="{FF2B5EF4-FFF2-40B4-BE49-F238E27FC236}">
                    <a16:creationId xmlns:a16="http://schemas.microsoft.com/office/drawing/2014/main" id="{9B81F03D-82F9-1680-C448-8908665CD791}"/>
                  </a:ext>
                </a:extLst>
              </p:cNvPr>
              <p:cNvSpPr txBox="1"/>
              <p:nvPr/>
            </p:nvSpPr>
            <p:spPr>
              <a:xfrm>
                <a:off x="2751868" y="5768095"/>
                <a:ext cx="2364377" cy="923330"/>
              </a:xfrm>
              <a:prstGeom prst="rect">
                <a:avLst/>
              </a:prstGeom>
              <a:noFill/>
            </p:spPr>
            <p:txBody>
              <a:bodyPr wrap="square" rtlCol="0">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𝑡</m:t>
                        </m:r>
                      </m:sub>
                    </m:sSub>
                  </m:oMath>
                </a14:m>
                <a:r>
                  <a:rPr lang="en-US" altLang="zh-TW" dirty="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 </a:t>
                </a:r>
                <a14:m>
                  <m:oMath xmlns:m="http://schemas.openxmlformats.org/officeDocument/2006/math">
                    <m:r>
                      <a:rPr lang="en-US" altLang="zh-TW" i="1" kern="0" dirty="0">
                        <a:latin typeface="Cambria Math" panose="02040503050406030204" pitchFamily="18" charset="0"/>
                        <a:ea typeface="標楷體" panose="03000509000000000000" pitchFamily="65" charset="-120"/>
                        <a:cs typeface="CMR10"/>
                      </a:rPr>
                      <m:t>𝑋</m:t>
                    </m:r>
                    <m:r>
                      <a:rPr lang="en-US" altLang="zh-TW" i="1" kern="0" dirty="0">
                        <a:latin typeface="Cambria Math" panose="02040503050406030204" pitchFamily="18" charset="0"/>
                        <a:ea typeface="標楷體" panose="03000509000000000000" pitchFamily="65" charset="-120"/>
                        <a:cs typeface="CMR10"/>
                      </a:rPr>
                      <m:t>(</m:t>
                    </m:r>
                    <m:r>
                      <a:rPr lang="en-US" altLang="zh-TW" i="1" kern="0" dirty="0">
                        <a:latin typeface="Cambria Math" panose="02040503050406030204" pitchFamily="18" charset="0"/>
                        <a:ea typeface="標楷體" panose="03000509000000000000" pitchFamily="65" charset="-120"/>
                        <a:cs typeface="CMR10"/>
                      </a:rPr>
                      <m:t>𝑡</m:t>
                    </m:r>
                    <m:r>
                      <a:rPr lang="en-US" altLang="zh-TW" i="1" kern="0" dirty="0">
                        <a:latin typeface="Cambria Math" panose="02040503050406030204" pitchFamily="18" charset="0"/>
                        <a:ea typeface="標楷體" panose="03000509000000000000" pitchFamily="65" charset="-120"/>
                        <a:cs typeface="CMR10"/>
                      </a:rPr>
                      <m:t>)</m:t>
                    </m:r>
                  </m:oMath>
                </a14:m>
                <a:endParaRPr lang="en-US" altLang="zh-TW" i="1" dirty="0" smtClean="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𝑟</m:t>
                        </m:r>
                      </m:e>
                      <m:sub>
                        <m:r>
                          <a:rPr lang="en-US" altLang="zh-TW" b="0" i="1" smtClean="0">
                            <a:latin typeface="Cambria Math" panose="02040503050406030204" pitchFamily="18" charset="0"/>
                          </a:rPr>
                          <m:t>𝑡</m:t>
                        </m:r>
                      </m:sub>
                    </m:sSub>
                  </m:oMath>
                </a14:m>
                <a:r>
                  <a:rPr lang="zh-TW" altLang="en-US" dirty="0" smtClean="0">
                    <a:latin typeface="Times New Roman" panose="02020603050405020304" pitchFamily="18" charset="0"/>
                    <a:cs typeface="Times New Roman" panose="02020603050405020304" pitchFamily="18" charset="0"/>
                  </a:rPr>
                  <a:t>                       </a:t>
                </a:r>
                <a14:m>
                  <m:oMath xmlns:m="http://schemas.openxmlformats.org/officeDocument/2006/math">
                    <m:r>
                      <a:rPr lang="en-US" altLang="zh-TW" i="1" kern="0" dirty="0" smtClean="0">
                        <a:latin typeface="Cambria Math" panose="02040503050406030204" pitchFamily="18" charset="0"/>
                        <a:ea typeface="標楷體" panose="03000509000000000000" pitchFamily="65" charset="-120"/>
                        <a:cs typeface="Times New Roman" panose="02020603050405020304" pitchFamily="18" charset="0"/>
                      </a:rPr>
                      <m:t>𝑌</m:t>
                    </m:r>
                    <m:r>
                      <a:rPr lang="en-US" altLang="zh-TW" i="1" kern="0" dirty="0">
                        <a:latin typeface="Cambria Math" panose="02040503050406030204" pitchFamily="18" charset="0"/>
                        <a:ea typeface="標楷體" panose="03000509000000000000" pitchFamily="65" charset="-120"/>
                        <a:cs typeface="CMR10"/>
                      </a:rPr>
                      <m:t>(</m:t>
                    </m:r>
                    <m:r>
                      <a:rPr lang="en-US" altLang="zh-TW" i="1" kern="0" dirty="0">
                        <a:latin typeface="Cambria Math" panose="02040503050406030204" pitchFamily="18" charset="0"/>
                        <a:ea typeface="標楷體" panose="03000509000000000000" pitchFamily="65" charset="-120"/>
                        <a:cs typeface="CMR10"/>
                      </a:rPr>
                      <m:t>𝑡</m:t>
                    </m:r>
                    <m:r>
                      <a:rPr lang="en-US" altLang="zh-TW" i="1" kern="0" dirty="0">
                        <a:latin typeface="Cambria Math" panose="02040503050406030204" pitchFamily="18" charset="0"/>
                        <a:ea typeface="標楷體" panose="03000509000000000000" pitchFamily="65" charset="-120"/>
                        <a:cs typeface="CMR10"/>
                      </a:rPr>
                      <m:t>)</m:t>
                    </m:r>
                  </m:oMath>
                </a14:m>
                <a:endParaRPr lang="en-US" altLang="zh-TW" i="1" dirty="0">
                  <a:latin typeface="Times New Roman" panose="02020603050405020304" pitchFamily="18" charset="0"/>
                  <a:cs typeface="Times New Roman" panose="02020603050405020304" pitchFamily="18" charset="0"/>
                </a:endParaRPr>
              </a:p>
              <a:p>
                <a:r>
                  <a:rPr lang="en-US" altLang="zh-TW" i="1" dirty="0">
                    <a:latin typeface="Times New Roman" panose="02020603050405020304" pitchFamily="18" charset="0"/>
                    <a:cs typeface="Times New Roman" panose="02020603050405020304" pitchFamily="18" charset="0"/>
                  </a:rPr>
                  <a:t> </a:t>
                </a:r>
                <a:endParaRPr lang="zh-TW" altLang="en-US" i="1" dirty="0">
                  <a:latin typeface="Times New Roman" panose="02020603050405020304" pitchFamily="18" charset="0"/>
                  <a:cs typeface="Times New Roman" panose="02020603050405020304" pitchFamily="18" charset="0"/>
                </a:endParaRPr>
              </a:p>
            </p:txBody>
          </p:sp>
        </mc:Choice>
        <mc:Fallback xmlns="">
          <p:sp>
            <p:nvSpPr>
              <p:cNvPr id="71" name="文字方塊 1">
                <a:extLst>
                  <a:ext uri="{FF2B5EF4-FFF2-40B4-BE49-F238E27FC236}">
                    <a16:creationId xmlns:a16="http://schemas.microsoft.com/office/drawing/2014/main" id="{9B81F03D-82F9-1680-C448-8908665CD791}"/>
                  </a:ext>
                </a:extLst>
              </p:cNvPr>
              <p:cNvSpPr txBox="1">
                <a:spLocks noRot="1" noChangeAspect="1" noMove="1" noResize="1" noEditPoints="1" noAdjustHandles="1" noChangeArrowheads="1" noChangeShapeType="1" noTextEdit="1"/>
              </p:cNvSpPr>
              <p:nvPr/>
            </p:nvSpPr>
            <p:spPr>
              <a:xfrm>
                <a:off x="2751868" y="5768095"/>
                <a:ext cx="2364377" cy="923330"/>
              </a:xfrm>
              <a:prstGeom prst="rect">
                <a:avLst/>
              </a:prstGeom>
              <a:blipFill>
                <a:blip r:embed="rId11"/>
                <a:stretch>
                  <a:fillRect/>
                </a:stretch>
              </a:blipFill>
            </p:spPr>
            <p:txBody>
              <a:bodyPr/>
              <a:lstStyle/>
              <a:p>
                <a:r>
                  <a:rPr lang="zh-TW" altLang="en-US">
                    <a:noFill/>
                  </a:rPr>
                  <a:t> </a:t>
                </a:r>
              </a:p>
            </p:txBody>
          </p:sp>
        </mc:Fallback>
      </mc:AlternateContent>
      <p:sp>
        <p:nvSpPr>
          <p:cNvPr id="72" name="文字方塊 7">
            <a:extLst>
              <a:ext uri="{FF2B5EF4-FFF2-40B4-BE49-F238E27FC236}">
                <a16:creationId xmlns:a16="http://schemas.microsoft.com/office/drawing/2014/main" id="{C8883E52-5B81-A6C8-4FE5-73B6BAE255C8}"/>
              </a:ext>
            </a:extLst>
          </p:cNvPr>
          <p:cNvSpPr txBox="1"/>
          <p:nvPr/>
        </p:nvSpPr>
        <p:spPr>
          <a:xfrm>
            <a:off x="3367738" y="5802634"/>
            <a:ext cx="798871" cy="338554"/>
          </a:xfrm>
          <a:prstGeom prst="rect">
            <a:avLst/>
          </a:prstGeom>
          <a:noFill/>
        </p:spPr>
        <p:txBody>
          <a:bodyPr wrap="square" rtlCol="0">
            <a:spAutoFit/>
          </a:bodyPr>
          <a:lstStyle/>
          <a:p>
            <a:r>
              <a:rPr lang="zh-TW" altLang="en-US" sz="1600" kern="0" dirty="0">
                <a:latin typeface="標楷體" panose="03000509000000000000" pitchFamily="65" charset="-120"/>
                <a:ea typeface="標楷體" panose="03000509000000000000" pitchFamily="65" charset="-120"/>
              </a:rPr>
              <a:t>正交化</a:t>
            </a:r>
          </a:p>
        </p:txBody>
      </p:sp>
      <p:sp>
        <p:nvSpPr>
          <p:cNvPr id="73" name="箭头: 右 72">
            <a:extLst>
              <a:ext uri="{FF2B5EF4-FFF2-40B4-BE49-F238E27FC236}">
                <a16:creationId xmlns:a16="http://schemas.microsoft.com/office/drawing/2014/main" id="{13854E5C-8E21-F47B-48AF-B19A5D2E014C}"/>
              </a:ext>
            </a:extLst>
          </p:cNvPr>
          <p:cNvSpPr/>
          <p:nvPr/>
        </p:nvSpPr>
        <p:spPr>
          <a:xfrm>
            <a:off x="3228159" y="6118329"/>
            <a:ext cx="1078030"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B76D0385-4779-4FB0-A36D-649251C88A08}" type="slidenum">
              <a:rPr lang="zh-CN" altLang="en-US" smtClean="0"/>
              <a:t>15</a:t>
            </a:fld>
            <a:endParaRPr lang="zh-CN" altLang="en-US"/>
          </a:p>
        </p:txBody>
      </p:sp>
      <p:pic>
        <p:nvPicPr>
          <p:cNvPr id="4" name="圖片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15388" y="4210976"/>
            <a:ext cx="3733624" cy="2203450"/>
          </a:xfrm>
          <a:prstGeom prst="rect">
            <a:avLst/>
          </a:prstGeom>
        </p:spPr>
      </p:pic>
    </p:spTree>
    <p:extLst>
      <p:ext uri="{BB962C8B-B14F-4D97-AF65-F5344CB8AC3E}">
        <p14:creationId xmlns:p14="http://schemas.microsoft.com/office/powerpoint/2010/main" val="928151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B0C6-C87E-B224-EF34-68E7CDF799A7}"/>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C17FE6E5-D370-9301-5ECE-769F41977E69}"/>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6C21B41F-5D35-7DFC-9182-A83CBD76FBB7}"/>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6BD22831-C260-D984-D2F1-959830ECD8FC}"/>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4DA0F35B-AE31-707E-890E-F914D588D2CD}"/>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77B5B6F-EC00-604E-7210-5F6F9AA76E4E}"/>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D99B8BCB-8605-A4A8-2776-414A35212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49872E33-F0B9-B7EC-5D21-AADB49327C17}"/>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A62C13E-3978-4F33-66FE-00D76C30CC9C}"/>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3DD2A93A-E338-5AFE-C16E-66CFC356001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61D42657-E46A-B92B-6BE2-E37E70B33058}"/>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A2E55E7E-5A3D-D64C-2C71-3DD729E1CE2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D9B63082-9AD6-F7C7-E38B-A138AA43824F}"/>
              </a:ext>
            </a:extLst>
          </p:cNvPr>
          <p:cNvSpPr txBox="1"/>
          <p:nvPr/>
        </p:nvSpPr>
        <p:spPr>
          <a:xfrm>
            <a:off x="4173360" y="323206"/>
            <a:ext cx="1933861" cy="500135"/>
          </a:xfrm>
          <a:prstGeom prst="rect">
            <a:avLst/>
          </a:prstGeom>
          <a:noFill/>
        </p:spPr>
        <p:txBody>
          <a:bodyPr wrap="none" lIns="68579" tIns="34289" rIns="68579" bIns="34289" rtlCol="0">
            <a:spAutoFit/>
          </a:bodyPr>
          <a:lstStyle/>
          <a:p>
            <a:r>
              <a:rPr lang="en-US" altLang="zh-CN" sz="2800" dirty="0">
                <a:solidFill>
                  <a:srgbClr val="1F3762"/>
                </a:solidFill>
                <a:latin typeface="標楷體" panose="03000509000000000000" pitchFamily="65" charset="-120"/>
                <a:ea typeface="標楷體" panose="03000509000000000000" pitchFamily="65" charset="-120"/>
                <a:cs typeface="+mn-ea"/>
                <a:sym typeface="+mn-lt"/>
              </a:rPr>
              <a:t>--</a:t>
            </a:r>
            <a:r>
              <a:rPr lang="zh-CN" altLang="en-US" sz="2800" dirty="0">
                <a:solidFill>
                  <a:srgbClr val="1F3762"/>
                </a:solidFill>
                <a:latin typeface="標楷體" panose="03000509000000000000" pitchFamily="65" charset="-120"/>
                <a:ea typeface="標楷體" panose="03000509000000000000" pitchFamily="65" charset="-120"/>
                <a:cs typeface="+mn-ea"/>
                <a:sym typeface="+mn-lt"/>
              </a:rPr>
              <a:t>數值模型</a:t>
            </a:r>
          </a:p>
        </p:txBody>
      </p:sp>
      <p:sp>
        <p:nvSpPr>
          <p:cNvPr id="3" name="矩形 1">
            <a:extLst>
              <a:ext uri="{FF2B5EF4-FFF2-40B4-BE49-F238E27FC236}">
                <a16:creationId xmlns:a16="http://schemas.microsoft.com/office/drawing/2014/main" id="{C80CAE9F-4781-288F-B999-F0A65B51AE2C}"/>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sp>
        <p:nvSpPr>
          <p:cNvPr id="6" name="投影片編號版面配置區 5"/>
          <p:cNvSpPr>
            <a:spLocks noGrp="1"/>
          </p:cNvSpPr>
          <p:nvPr>
            <p:ph type="sldNum" sz="quarter" idx="12"/>
          </p:nvPr>
        </p:nvSpPr>
        <p:spPr/>
        <p:txBody>
          <a:bodyPr/>
          <a:lstStyle/>
          <a:p>
            <a:fld id="{B76D0385-4779-4FB0-A36D-649251C88A08}" type="slidenum">
              <a:rPr lang="zh-CN" altLang="en-US" smtClean="0"/>
              <a:t>16</a:t>
            </a:fld>
            <a:endParaRPr lang="zh-CN" altLang="en-US"/>
          </a:p>
        </p:txBody>
      </p:sp>
      <mc:AlternateContent xmlns:mc="http://schemas.openxmlformats.org/markup-compatibility/2006" xmlns:a14="http://schemas.microsoft.com/office/drawing/2010/main">
        <mc:Choice Requires="a14">
          <p:sp>
            <p:nvSpPr>
              <p:cNvPr id="8" name="矩形 7"/>
              <p:cNvSpPr/>
              <p:nvPr/>
            </p:nvSpPr>
            <p:spPr>
              <a:xfrm>
                <a:off x="1264508" y="1329940"/>
                <a:ext cx="10081810" cy="5220725"/>
              </a:xfrm>
              <a:prstGeom prst="rect">
                <a:avLst/>
              </a:prstGeom>
            </p:spPr>
            <p:txBody>
              <a:bodyPr wrap="square">
                <a:spAutoFit/>
              </a:bodyPr>
              <a:lstStyle/>
              <a:p>
                <a:pPr algn="just"/>
                <a:r>
                  <a:rPr lang="zh-TW" altLang="en-US" sz="1600" kern="0" dirty="0" smtClean="0">
                    <a:latin typeface="標楷體" panose="03000509000000000000" pitchFamily="65" charset="-120"/>
                    <a:ea typeface="標楷體" panose="03000509000000000000" pitchFamily="65" charset="-120"/>
                    <a:cs typeface="CMR10"/>
                  </a:rPr>
                  <a:t>本文首先將房價與利率兩個相關過程進行</a:t>
                </a:r>
                <a:r>
                  <a:rPr lang="zh-TW" altLang="en-US" sz="1600" kern="0" dirty="0">
                    <a:latin typeface="標楷體" panose="03000509000000000000" pitchFamily="65" charset="-120"/>
                    <a:ea typeface="標楷體" panose="03000509000000000000" pitchFamily="65" charset="-120"/>
                    <a:cs typeface="CMR10"/>
                  </a:rPr>
                  <a:t>正交化處理，將房價與利率變為兩個獨立</a:t>
                </a:r>
                <a14:m>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𝑋</m:t>
                    </m:r>
                  </m:oMath>
                </a14:m>
                <a:r>
                  <a:rPr lang="zh-TW" altLang="en-US" sz="1600" kern="0" dirty="0">
                    <a:latin typeface="標楷體" panose="03000509000000000000" pitchFamily="65" charset="-120"/>
                    <a:ea typeface="標楷體" panose="03000509000000000000" pitchFamily="65" charset="-120"/>
                    <a:cs typeface="CMR10"/>
                  </a:rPr>
                  <a:t>和</a:t>
                </a:r>
                <a14:m>
                  <m:oMath xmlns:m="http://schemas.openxmlformats.org/officeDocument/2006/math">
                    <m:r>
                      <a:rPr lang="en-US" altLang="zh-TW" sz="1600" i="1" kern="0">
                        <a:latin typeface="Cambria Math" panose="02040503050406030204" pitchFamily="18" charset="0"/>
                        <a:ea typeface="標楷體" panose="03000509000000000000" pitchFamily="65" charset="-120"/>
                        <a:cs typeface="CMR10"/>
                      </a:rPr>
                      <m:t>𝑌</m:t>
                    </m:r>
                  </m:oMath>
                </a14:m>
                <a:r>
                  <a:rPr lang="zh-TW" altLang="en-US" sz="1600" kern="0" dirty="0">
                    <a:latin typeface="標楷體" panose="03000509000000000000" pitchFamily="65" charset="-120"/>
                    <a:ea typeface="標楷體" panose="03000509000000000000" pitchFamily="65" charset="-120"/>
                    <a:cs typeface="CMR10"/>
                  </a:rPr>
                  <a:t>，</a:t>
                </a:r>
                <a14:m>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𝑋</m:t>
                    </m:r>
                  </m:oMath>
                </a14:m>
                <a:r>
                  <a:rPr lang="zh-TW" altLang="en-US" sz="1600" kern="0" dirty="0">
                    <a:latin typeface="標楷體" panose="03000509000000000000" pitchFamily="65" charset="-120"/>
                    <a:ea typeface="標楷體" panose="03000509000000000000" pitchFamily="65" charset="-120"/>
                    <a:cs typeface="CMR10"/>
                  </a:rPr>
                  <a:t>為房價中無法被利率所解釋</a:t>
                </a:r>
                <a:r>
                  <a:rPr lang="zh-TW" altLang="en-US" sz="1600" kern="0" dirty="0" smtClean="0">
                    <a:latin typeface="標楷體" panose="03000509000000000000" pitchFamily="65" charset="-120"/>
                    <a:ea typeface="標楷體" panose="03000509000000000000" pitchFamily="65" charset="-120"/>
                    <a:cs typeface="CMR10"/>
                  </a:rPr>
                  <a:t>的變數</a:t>
                </a:r>
                <a:r>
                  <a:rPr lang="en-US" altLang="zh-TW" sz="1600" kern="0" dirty="0">
                    <a:latin typeface="標楷體" panose="03000509000000000000" pitchFamily="65" charset="-120"/>
                    <a:ea typeface="標楷體" panose="03000509000000000000" pitchFamily="65" charset="-120"/>
                    <a:cs typeface="CMR10"/>
                  </a:rPr>
                  <a:t>;</a:t>
                </a:r>
                <a:r>
                  <a:rPr lang="en-US" altLang="zh-TW" sz="1600" kern="0" dirty="0">
                    <a:latin typeface="Times New Roman" panose="02020603050405020304" pitchFamily="18" charset="0"/>
                    <a:ea typeface="標楷體" panose="03000509000000000000" pitchFamily="65" charset="-120"/>
                    <a:cs typeface="CMR10"/>
                  </a:rPr>
                  <a:t> </a:t>
                </a:r>
                <a14:m>
                  <m:oMath xmlns:m="http://schemas.openxmlformats.org/officeDocument/2006/math">
                    <m:r>
                      <a:rPr lang="en-US" altLang="zh-TW" sz="1600" i="1" kern="0">
                        <a:latin typeface="Cambria Math" panose="02040503050406030204" pitchFamily="18" charset="0"/>
                        <a:ea typeface="標楷體" panose="03000509000000000000" pitchFamily="65" charset="-120"/>
                        <a:cs typeface="CMR10"/>
                      </a:rPr>
                      <m:t>𝑌</m:t>
                    </m:r>
                  </m:oMath>
                </a14:m>
                <a:r>
                  <a:rPr lang="zh-TW" altLang="en-US" sz="1600" kern="0" dirty="0">
                    <a:latin typeface="標楷體" panose="03000509000000000000" pitchFamily="65" charset="-120"/>
                    <a:ea typeface="標楷體" panose="03000509000000000000" pitchFamily="65" charset="-120"/>
                    <a:cs typeface="CMR10"/>
                  </a:rPr>
                  <a:t>為房價中被利率所解釋的變數</a:t>
                </a:r>
                <a:r>
                  <a:rPr lang="zh-TW" altLang="en-US" sz="1600" kern="0" dirty="0" smtClean="0">
                    <a:latin typeface="標楷體" panose="03000509000000000000" pitchFamily="65" charset="-120"/>
                    <a:ea typeface="標楷體" panose="03000509000000000000" pitchFamily="65" charset="-120"/>
                    <a:cs typeface="CMR10"/>
                  </a:rPr>
                  <a:t>。經過隨機過程的運算可以得出以下公式</a:t>
                </a:r>
                <a:r>
                  <a:rPr lang="en-US" altLang="zh-TW" sz="1600" kern="0" dirty="0" smtClean="0">
                    <a:latin typeface="標楷體" panose="03000509000000000000" pitchFamily="65" charset="-120"/>
                    <a:ea typeface="標楷體" panose="03000509000000000000" pitchFamily="65" charset="-120"/>
                    <a:cs typeface="CMR10"/>
                  </a:rPr>
                  <a:t>:</a:t>
                </a:r>
              </a:p>
              <a:p>
                <a:pPr algn="just"/>
                <a:endParaRPr lang="en-US" altLang="zh-TW" sz="1600" kern="0" dirty="0" smtClean="0">
                  <a:latin typeface="標楷體" panose="03000509000000000000" pitchFamily="65" charset="-120"/>
                  <a:ea typeface="標楷體" panose="03000509000000000000" pitchFamily="65" charset="-120"/>
                  <a:cs typeface="CMR10"/>
                </a:endParaRPr>
              </a:p>
              <a:p>
                <a:pPr algn="just"/>
                <a14:m>
                  <m:oMathPara xmlns:m="http://schemas.openxmlformats.org/officeDocument/2006/math">
                    <m:oMathParaPr>
                      <m:jc m:val="left"/>
                    </m:oMathParaPr>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𝑋</m:t>
                      </m:r>
                      <m:d>
                        <m:dPr>
                          <m:ctrlPr>
                            <a:rPr lang="en-US" altLang="zh-TW" sz="1600" i="1" kern="0">
                              <a:latin typeface="Cambria Math" panose="02040503050406030204" pitchFamily="18" charset="0"/>
                              <a:ea typeface="標楷體" panose="03000509000000000000" pitchFamily="65" charset="-120"/>
                              <a:cs typeface="CMR10"/>
                            </a:rPr>
                          </m:ctrlPr>
                        </m:dPr>
                        <m:e>
                          <m:r>
                            <a:rPr lang="en-US" altLang="zh-TW" sz="1600" i="1" kern="0">
                              <a:latin typeface="Cambria Math" panose="02040503050406030204" pitchFamily="18" charset="0"/>
                              <a:ea typeface="標楷體" panose="03000509000000000000" pitchFamily="65" charset="-120"/>
                              <a:cs typeface="CMR10"/>
                            </a:rPr>
                            <m:t>𝑡</m:t>
                          </m:r>
                        </m:e>
                      </m:d>
                      <m:r>
                        <m:rPr>
                          <m:nor/>
                        </m:rPr>
                        <a:rPr lang="en-US" altLang="zh-TW" sz="1600" i="1" kern="0" dirty="0">
                          <a:latin typeface="Cambria Math" panose="02040503050406030204" pitchFamily="18" charset="0"/>
                          <a:ea typeface="標楷體" panose="03000509000000000000" pitchFamily="65" charset="-120"/>
                          <a:cs typeface="CMR10"/>
                        </a:rPr>
                        <m:t> =</m:t>
                      </m:r>
                      <m:r>
                        <a:rPr lang="en-US" altLang="zh-TW" sz="1600" i="1" kern="0" dirty="0">
                          <a:latin typeface="Cambria Math" panose="02040503050406030204" pitchFamily="18" charset="0"/>
                          <a:ea typeface="標楷體" panose="03000509000000000000" pitchFamily="65" charset="-120"/>
                          <a:cs typeface="CMR10"/>
                        </a:rPr>
                        <m:t> </m:t>
                      </m:r>
                      <m:r>
                        <a:rPr lang="en-US" altLang="zh-TW" sz="1600" b="0" i="1" kern="0" dirty="0" smtClean="0">
                          <a:latin typeface="Cambria Math" panose="02040503050406030204" pitchFamily="18" charset="0"/>
                          <a:ea typeface="標楷體" panose="03000509000000000000" pitchFamily="65" charset="-120"/>
                          <a:cs typeface="CMR10"/>
                        </a:rPr>
                        <m:t> </m:t>
                      </m:r>
                      <m:r>
                        <a:rPr lang="en-US" altLang="zh-TW" sz="1600" i="1" kern="0" dirty="0">
                          <a:latin typeface="Cambria Math" panose="02040503050406030204" pitchFamily="18" charset="0"/>
                          <a:ea typeface="標楷體" panose="03000509000000000000" pitchFamily="65" charset="-120"/>
                          <a:cs typeface="CMR10"/>
                        </a:rPr>
                        <m:t>𝑋</m:t>
                      </m:r>
                      <m:d>
                        <m:dPr>
                          <m:ctrlPr>
                            <a:rPr lang="en-US" altLang="zh-TW" sz="1600" i="1" kern="0">
                              <a:latin typeface="Cambria Math" panose="02040503050406030204" pitchFamily="18" charset="0"/>
                              <a:ea typeface="標楷體" panose="03000509000000000000" pitchFamily="65" charset="-120"/>
                              <a:cs typeface="CMR10"/>
                            </a:rPr>
                          </m:ctrlPr>
                        </m:dPr>
                        <m:e>
                          <m:r>
                            <a:rPr lang="en-US" altLang="zh-TW" sz="1600" i="1" kern="0">
                              <a:latin typeface="Cambria Math" panose="02040503050406030204" pitchFamily="18" charset="0"/>
                              <a:ea typeface="標楷體" panose="03000509000000000000" pitchFamily="65" charset="-120"/>
                              <a:cs typeface="CMR10"/>
                            </a:rPr>
                            <m:t>0</m:t>
                          </m:r>
                        </m:e>
                      </m:d>
                      <m:r>
                        <a:rPr lang="en-US" altLang="zh-TW" sz="1600" i="1" kern="0">
                          <a:latin typeface="Cambria Math" panose="02040503050406030204" pitchFamily="18" charset="0"/>
                          <a:ea typeface="標楷體" panose="03000509000000000000" pitchFamily="65" charset="-120"/>
                          <a:cs typeface="CMR10"/>
                        </a:rPr>
                        <m:t>+</m:t>
                      </m:r>
                      <m:f>
                        <m:fPr>
                          <m:ctrlPr>
                            <a:rPr lang="en-US" altLang="zh-TW" sz="1600" i="1" kern="0" dirty="0">
                              <a:latin typeface="Cambria Math" panose="02040503050406030204" pitchFamily="18" charset="0"/>
                              <a:ea typeface="標楷體" panose="03000509000000000000" pitchFamily="65" charset="-120"/>
                              <a:cs typeface="CMR10"/>
                            </a:rPr>
                          </m:ctrlPr>
                        </m:fPr>
                        <m:num>
                          <m:r>
                            <a:rPr lang="en-US" altLang="zh-TW" sz="1600" i="1" kern="0" dirty="0">
                              <a:latin typeface="Cambria Math" panose="02040503050406030204" pitchFamily="18" charset="0"/>
                              <a:ea typeface="標楷體" panose="03000509000000000000" pitchFamily="65" charset="-120"/>
                              <a:cs typeface="CMR10"/>
                            </a:rPr>
                            <m:t>1</m:t>
                          </m:r>
                        </m:num>
                        <m:den>
                          <m:rad>
                            <m:radPr>
                              <m:degHide m:val="on"/>
                              <m:ctrlPr>
                                <a:rPr lang="en-US" altLang="zh-TW" sz="1600" i="1" kern="0" dirty="0">
                                  <a:latin typeface="Cambria Math" panose="02040503050406030204" pitchFamily="18" charset="0"/>
                                  <a:ea typeface="標楷體" panose="03000509000000000000" pitchFamily="65" charset="-120"/>
                                  <a:cs typeface="CMR10"/>
                                </a:rPr>
                              </m:ctrlPr>
                            </m:radPr>
                            <m:deg/>
                            <m:e>
                              <m:r>
                                <a:rPr lang="en-US" altLang="zh-TW" sz="1600" i="1" kern="0" dirty="0">
                                  <a:latin typeface="Cambria Math" panose="02040503050406030204" pitchFamily="18" charset="0"/>
                                  <a:ea typeface="標楷體" panose="03000509000000000000" pitchFamily="65" charset="-120"/>
                                  <a:cs typeface="CMR10"/>
                                </a:rPr>
                                <m:t>1−</m:t>
                              </m:r>
                              <m:sSup>
                                <m:sSupPr>
                                  <m:ctrlPr>
                                    <a:rPr lang="en-US" altLang="zh-TW" sz="1600" i="1" kern="0" dirty="0">
                                      <a:latin typeface="Cambria Math" panose="02040503050406030204" pitchFamily="18" charset="0"/>
                                      <a:ea typeface="標楷體" panose="03000509000000000000" pitchFamily="65" charset="-120"/>
                                      <a:cs typeface="CMR10"/>
                                    </a:rPr>
                                  </m:ctrlPr>
                                </m:sSupPr>
                                <m:e>
                                  <m:r>
                                    <a:rPr lang="zh-TW" altLang="en-US" sz="1600" i="1" kern="0" dirty="0">
                                      <a:latin typeface="Cambria Math" panose="02040503050406030204" pitchFamily="18" charset="0"/>
                                      <a:ea typeface="標楷體" panose="03000509000000000000" pitchFamily="65" charset="-120"/>
                                      <a:cs typeface="CMR10"/>
                                    </a:rPr>
                                    <m:t>𝜌</m:t>
                                  </m:r>
                                </m:e>
                                <m:sup>
                                  <m:r>
                                    <a:rPr lang="en-US" altLang="zh-TW" sz="1600" i="1" kern="0" dirty="0">
                                      <a:latin typeface="Cambria Math" panose="02040503050406030204" pitchFamily="18" charset="0"/>
                                      <a:ea typeface="標楷體" panose="03000509000000000000" pitchFamily="65" charset="-120"/>
                                      <a:cs typeface="CMR10"/>
                                    </a:rPr>
                                    <m:t>2</m:t>
                                  </m:r>
                                </m:sup>
                              </m:sSup>
                            </m:e>
                          </m:rad>
                        </m:den>
                      </m:f>
                      <m:d>
                        <m:dPr>
                          <m:ctrlPr>
                            <a:rPr lang="en-US" altLang="zh-TW" sz="1600" i="1" kern="0" dirty="0">
                              <a:latin typeface="Cambria Math" panose="02040503050406030204" pitchFamily="18" charset="0"/>
                              <a:ea typeface="標楷體" panose="03000509000000000000" pitchFamily="65" charset="-120"/>
                              <a:cs typeface="CMR10"/>
                            </a:rPr>
                          </m:ctrlPr>
                        </m:dPr>
                        <m:e>
                          <m:f>
                            <m:fPr>
                              <m:ctrlPr>
                                <a:rPr lang="en-US" altLang="zh-TW" sz="1600" i="1" kern="0" dirty="0">
                                  <a:latin typeface="Cambria Math" panose="02040503050406030204" pitchFamily="18" charset="0"/>
                                  <a:ea typeface="標楷體" panose="03000509000000000000" pitchFamily="65" charset="-120"/>
                                  <a:cs typeface="CMR10"/>
                                </a:rPr>
                              </m:ctrlPr>
                            </m:fPr>
                            <m:num>
                              <m:func>
                                <m:funcPr>
                                  <m:ctrlPr>
                                    <a:rPr lang="en-US" altLang="zh-TW" sz="1600" i="1" kern="0" dirty="0">
                                      <a:latin typeface="Cambria Math" panose="02040503050406030204" pitchFamily="18" charset="0"/>
                                      <a:ea typeface="標楷體" panose="03000509000000000000" pitchFamily="65" charset="-120"/>
                                      <a:cs typeface="CMR10"/>
                                    </a:rPr>
                                  </m:ctrlPr>
                                </m:funcPr>
                                <m:fName>
                                  <m:r>
                                    <a:rPr lang="en-US" altLang="zh-TW" sz="1600" i="1" kern="0" dirty="0">
                                      <a:latin typeface="Cambria Math" panose="02040503050406030204" pitchFamily="18" charset="0"/>
                                      <a:ea typeface="標楷體" panose="03000509000000000000" pitchFamily="65" charset="-120"/>
                                      <a:cs typeface="CMR10"/>
                                    </a:rPr>
                                    <m:t>𝑙𝑛</m:t>
                                  </m:r>
                                </m:fName>
                                <m:e>
                                  <m:d>
                                    <m:dPr>
                                      <m:ctrlPr>
                                        <a:rPr lang="en-US" altLang="zh-TW" sz="1600" i="1" kern="0" dirty="0">
                                          <a:latin typeface="Cambria Math" panose="02040503050406030204" pitchFamily="18" charset="0"/>
                                          <a:ea typeface="標楷體" panose="03000509000000000000" pitchFamily="65" charset="-120"/>
                                          <a:cs typeface="CMR10"/>
                                        </a:rPr>
                                      </m:ctrlPr>
                                    </m:dPr>
                                    <m:e>
                                      <m:f>
                                        <m:fPr>
                                          <m:ctrlPr>
                                            <a:rPr lang="en-US" altLang="zh-TW" sz="1600" i="1" kern="0" dirty="0">
                                              <a:latin typeface="Cambria Math" panose="02040503050406030204" pitchFamily="18" charset="0"/>
                                              <a:ea typeface="標楷體" panose="03000509000000000000" pitchFamily="65" charset="-120"/>
                                              <a:cs typeface="CMR10"/>
                                            </a:rPr>
                                          </m:ctrlPr>
                                        </m:fPr>
                                        <m:num>
                                          <m:r>
                                            <a:rPr lang="en-US" altLang="zh-TW" sz="1600" i="1" kern="0" dirty="0">
                                              <a:latin typeface="Cambria Math" panose="02040503050406030204" pitchFamily="18" charset="0"/>
                                              <a:ea typeface="標楷體" panose="03000509000000000000" pitchFamily="65" charset="-120"/>
                                              <a:cs typeface="CMR10"/>
                                            </a:rPr>
                                            <m:t>𝑊</m:t>
                                          </m:r>
                                          <m:d>
                                            <m:dPr>
                                              <m:ctrlPr>
                                                <a:rPr lang="en-US" altLang="zh-TW" sz="1600" i="1" kern="0" dirty="0">
                                                  <a:latin typeface="Cambria Math" panose="02040503050406030204" pitchFamily="18" charset="0"/>
                                                  <a:ea typeface="標楷體" panose="03000509000000000000" pitchFamily="65" charset="-120"/>
                                                  <a:cs typeface="CMR10"/>
                                                </a:rPr>
                                              </m:ctrlPr>
                                            </m:dPr>
                                            <m:e>
                                              <m:r>
                                                <a:rPr lang="en-US" altLang="zh-TW" sz="1600" i="1" kern="0" dirty="0">
                                                  <a:latin typeface="Cambria Math" panose="02040503050406030204" pitchFamily="18" charset="0"/>
                                                  <a:ea typeface="標楷體" panose="03000509000000000000" pitchFamily="65" charset="-120"/>
                                                  <a:cs typeface="CMR10"/>
                                                </a:rPr>
                                                <m:t>𝑡</m:t>
                                              </m:r>
                                            </m:e>
                                          </m:d>
                                        </m:num>
                                        <m:den>
                                          <m:r>
                                            <a:rPr lang="en-US" altLang="zh-TW" sz="1600" i="1" kern="0" dirty="0">
                                              <a:latin typeface="Cambria Math" panose="02040503050406030204" pitchFamily="18" charset="0"/>
                                              <a:ea typeface="標楷體" panose="03000509000000000000" pitchFamily="65" charset="-120"/>
                                              <a:cs typeface="CMR10"/>
                                            </a:rPr>
                                            <m:t>𝑊</m:t>
                                          </m:r>
                                          <m:d>
                                            <m:dPr>
                                              <m:ctrlPr>
                                                <a:rPr lang="en-US" altLang="zh-TW" sz="1600" i="1" kern="0" dirty="0">
                                                  <a:latin typeface="Cambria Math" panose="02040503050406030204" pitchFamily="18" charset="0"/>
                                                  <a:ea typeface="標楷體" panose="03000509000000000000" pitchFamily="65" charset="-120"/>
                                                  <a:cs typeface="CMR10"/>
                                                </a:rPr>
                                              </m:ctrlPr>
                                            </m:dPr>
                                            <m:e>
                                              <m:r>
                                                <a:rPr lang="en-US" altLang="zh-TW" sz="1600" i="1" kern="0" dirty="0">
                                                  <a:latin typeface="Cambria Math" panose="02040503050406030204" pitchFamily="18" charset="0"/>
                                                  <a:ea typeface="標楷體" panose="03000509000000000000" pitchFamily="65" charset="-120"/>
                                                  <a:cs typeface="CMR10"/>
                                                </a:rPr>
                                                <m:t>0</m:t>
                                              </m:r>
                                            </m:e>
                                          </m:d>
                                        </m:den>
                                      </m:f>
                                    </m:e>
                                  </m:d>
                                </m:e>
                              </m:func>
                            </m:num>
                            <m:den>
                              <m:sSub>
                                <m:sSubPr>
                                  <m:ctrlPr>
                                    <a:rPr lang="zh-TW" altLang="zh-TW" sz="1600" i="1" kern="0">
                                      <a:latin typeface="Cambria Math" panose="02040503050406030204" pitchFamily="18" charset="0"/>
                                      <a:cs typeface="CMR10"/>
                                    </a:rPr>
                                  </m:ctrlPr>
                                </m:sSubPr>
                                <m:e>
                                  <m:r>
                                    <m:rPr>
                                      <m:sty m:val="p"/>
                                    </m:rPr>
                                    <a:rPr lang="en-US" altLang="zh-TW" sz="1600" kern="0">
                                      <a:latin typeface="Cambria Math" panose="02040503050406030204" pitchFamily="18" charset="0"/>
                                      <a:cs typeface="CMR10"/>
                                    </a:rPr>
                                    <m:t>σ</m:t>
                                  </m:r>
                                </m:e>
                                <m:sub>
                                  <m:r>
                                    <m:rPr>
                                      <m:sty m:val="p"/>
                                    </m:rPr>
                                    <a:rPr lang="en-US" altLang="zh-TW" sz="1600" kern="0">
                                      <a:latin typeface="Cambria Math" panose="02040503050406030204" pitchFamily="18" charset="0"/>
                                      <a:cs typeface="CMR10"/>
                                    </a:rPr>
                                    <m:t>H</m:t>
                                  </m:r>
                                </m:sub>
                              </m:sSub>
                            </m:den>
                          </m:f>
                          <m:r>
                            <a:rPr lang="en-US" altLang="zh-TW" sz="1600" i="1" kern="0" dirty="0">
                              <a:latin typeface="Cambria Math" panose="02040503050406030204" pitchFamily="18" charset="0"/>
                              <a:ea typeface="標楷體" panose="03000509000000000000" pitchFamily="65" charset="-120"/>
                              <a:cs typeface="CMR10"/>
                            </a:rPr>
                            <m:t>−</m:t>
                          </m:r>
                          <m:r>
                            <a:rPr lang="zh-TW" altLang="en-US" sz="1600" i="1" kern="0" dirty="0">
                              <a:latin typeface="Cambria Math" panose="02040503050406030204" pitchFamily="18" charset="0"/>
                              <a:ea typeface="標楷體" panose="03000509000000000000" pitchFamily="65" charset="-120"/>
                              <a:cs typeface="CMR10"/>
                            </a:rPr>
                            <m:t>𝜌</m:t>
                          </m:r>
                          <m:f>
                            <m:fPr>
                              <m:ctrlPr>
                                <a:rPr lang="en-US" altLang="zh-TW" sz="1600" i="1" kern="0" dirty="0">
                                  <a:latin typeface="Cambria Math" panose="02040503050406030204" pitchFamily="18" charset="0"/>
                                  <a:ea typeface="標楷體" panose="03000509000000000000" pitchFamily="65" charset="-120"/>
                                  <a:cs typeface="CMR10"/>
                                </a:rPr>
                              </m:ctrlPr>
                            </m:fPr>
                            <m:num>
                              <m:r>
                                <a:rPr lang="en-US" altLang="zh-TW" sz="1600" i="1" kern="0" dirty="0">
                                  <a:latin typeface="Cambria Math" panose="02040503050406030204" pitchFamily="18" charset="0"/>
                                  <a:ea typeface="標楷體" panose="03000509000000000000" pitchFamily="65" charset="-120"/>
                                  <a:cs typeface="CMR10"/>
                                </a:rPr>
                                <m:t>𝑟</m:t>
                              </m:r>
                              <m:d>
                                <m:dPr>
                                  <m:ctrlPr>
                                    <a:rPr lang="en-US" altLang="zh-TW" sz="1600" i="1" kern="0" dirty="0">
                                      <a:latin typeface="Cambria Math" panose="02040503050406030204" pitchFamily="18" charset="0"/>
                                      <a:ea typeface="標楷體" panose="03000509000000000000" pitchFamily="65" charset="-120"/>
                                      <a:cs typeface="CMR10"/>
                                    </a:rPr>
                                  </m:ctrlPr>
                                </m:dPr>
                                <m:e>
                                  <m:r>
                                    <a:rPr lang="en-US" altLang="zh-TW" sz="1600" i="1" kern="0" dirty="0">
                                      <a:latin typeface="Cambria Math" panose="02040503050406030204" pitchFamily="18" charset="0"/>
                                      <a:ea typeface="標楷體" panose="03000509000000000000" pitchFamily="65" charset="-120"/>
                                      <a:cs typeface="CMR10"/>
                                    </a:rPr>
                                    <m:t>𝑡</m:t>
                                  </m:r>
                                </m:e>
                              </m:d>
                              <m:r>
                                <a:rPr lang="en-US" altLang="zh-TW" sz="1600" i="1" kern="0" dirty="0">
                                  <a:latin typeface="Cambria Math" panose="02040503050406030204" pitchFamily="18" charset="0"/>
                                  <a:ea typeface="標楷體" panose="03000509000000000000" pitchFamily="65" charset="-120"/>
                                  <a:cs typeface="CMR10"/>
                                </a:rPr>
                                <m:t>−</m:t>
                              </m:r>
                              <m:r>
                                <a:rPr lang="en-US" altLang="zh-TW" sz="1600" i="1" kern="0" dirty="0">
                                  <a:latin typeface="Cambria Math" panose="02040503050406030204" pitchFamily="18" charset="0"/>
                                  <a:ea typeface="標楷體" panose="03000509000000000000" pitchFamily="65" charset="-120"/>
                                  <a:cs typeface="CMR10"/>
                                </a:rPr>
                                <m:t>𝑟</m:t>
                              </m:r>
                              <m:d>
                                <m:dPr>
                                  <m:ctrlPr>
                                    <a:rPr lang="en-US" altLang="zh-TW" sz="1600" i="1" kern="0" dirty="0">
                                      <a:latin typeface="Cambria Math" panose="02040503050406030204" pitchFamily="18" charset="0"/>
                                      <a:ea typeface="標楷體" panose="03000509000000000000" pitchFamily="65" charset="-120"/>
                                      <a:cs typeface="CMR10"/>
                                    </a:rPr>
                                  </m:ctrlPr>
                                </m:dPr>
                                <m:e>
                                  <m:r>
                                    <a:rPr lang="en-US" altLang="zh-TW" sz="1600" i="1" kern="0" dirty="0">
                                      <a:latin typeface="Cambria Math" panose="02040503050406030204" pitchFamily="18" charset="0"/>
                                      <a:ea typeface="標楷體" panose="03000509000000000000" pitchFamily="65" charset="-120"/>
                                      <a:cs typeface="CMR10"/>
                                    </a:rPr>
                                    <m:t>0</m:t>
                                  </m:r>
                                </m:e>
                              </m:d>
                            </m:num>
                            <m:den>
                              <m:sSub>
                                <m:sSubPr>
                                  <m:ctrlPr>
                                    <a:rPr lang="zh-TW" altLang="zh-TW" sz="1600" i="1" kern="0">
                                      <a:latin typeface="Cambria Math" panose="02040503050406030204" pitchFamily="18" charset="0"/>
                                      <a:cs typeface="CMR10"/>
                                    </a:rPr>
                                  </m:ctrlPr>
                                </m:sSubPr>
                                <m:e>
                                  <m:r>
                                    <a:rPr lang="en-US" altLang="zh-TW" sz="1600" kern="0">
                                      <a:latin typeface="Cambria Math" panose="02040503050406030204" pitchFamily="18" charset="0"/>
                                      <a:cs typeface="CMR10"/>
                                    </a:rPr>
                                    <m:t>𝜎</m:t>
                                  </m:r>
                                </m:e>
                                <m:sub>
                                  <m:r>
                                    <a:rPr lang="en-US" altLang="zh-TW" sz="1600" kern="0">
                                      <a:latin typeface="Cambria Math" panose="02040503050406030204" pitchFamily="18" charset="0"/>
                                      <a:cs typeface="CMR10"/>
                                    </a:rPr>
                                    <m:t>𝑟</m:t>
                                  </m:r>
                                </m:sub>
                              </m:sSub>
                            </m:den>
                          </m:f>
                        </m:e>
                      </m:d>
                    </m:oMath>
                  </m:oMathPara>
                </a14:m>
                <a:endParaRPr lang="en-US" altLang="zh-TW" sz="1600" i="1" kern="0" dirty="0">
                  <a:latin typeface="Cambria Math" panose="02040503050406030204" pitchFamily="18" charset="0"/>
                  <a:ea typeface="標楷體" panose="03000509000000000000" pitchFamily="65" charset="-120"/>
                  <a:cs typeface="CMR10"/>
                </a:endParaRPr>
              </a:p>
              <a:p>
                <a:pPr algn="just"/>
                <a14:m>
                  <m:oMathPara xmlns:m="http://schemas.openxmlformats.org/officeDocument/2006/math">
                    <m:oMathParaPr>
                      <m:jc m:val="left"/>
                    </m:oMathParaPr>
                    <m:oMath xmlns:m="http://schemas.openxmlformats.org/officeDocument/2006/math">
                      <m:r>
                        <a:rPr lang="en-US" altLang="zh-TW" sz="1600" b="0" i="1" kern="0" smtClean="0">
                          <a:latin typeface="Cambria Math" panose="02040503050406030204" pitchFamily="18" charset="0"/>
                          <a:ea typeface="標楷體" panose="03000509000000000000" pitchFamily="65" charset="-120"/>
                          <a:cs typeface="CMR10"/>
                        </a:rPr>
                        <m:t>𝑌</m:t>
                      </m:r>
                      <m:d>
                        <m:dPr>
                          <m:ctrlPr>
                            <a:rPr lang="en-US" altLang="zh-TW" sz="1600" b="0" i="1" kern="0" smtClean="0">
                              <a:latin typeface="Cambria Math" panose="02040503050406030204" pitchFamily="18" charset="0"/>
                              <a:ea typeface="標楷體" panose="03000509000000000000" pitchFamily="65" charset="-120"/>
                              <a:cs typeface="CMR10"/>
                            </a:rPr>
                          </m:ctrlPr>
                        </m:dPr>
                        <m:e>
                          <m:r>
                            <a:rPr lang="en-US" altLang="zh-TW" sz="1600" b="0" i="1" kern="0" smtClean="0">
                              <a:latin typeface="Cambria Math" panose="02040503050406030204" pitchFamily="18" charset="0"/>
                              <a:ea typeface="標楷體" panose="03000509000000000000" pitchFamily="65" charset="-120"/>
                              <a:cs typeface="CMR10"/>
                            </a:rPr>
                            <m:t>𝑡</m:t>
                          </m:r>
                        </m:e>
                      </m:d>
                      <m:r>
                        <a:rPr lang="en-US" altLang="zh-TW" sz="1600" b="0" i="1" kern="0" smtClean="0">
                          <a:latin typeface="Cambria Math" panose="02040503050406030204" pitchFamily="18" charset="0"/>
                          <a:ea typeface="標楷體" panose="03000509000000000000" pitchFamily="65" charset="-120"/>
                          <a:cs typeface="CMR10"/>
                        </a:rPr>
                        <m:t>=</m:t>
                      </m:r>
                      <m:r>
                        <a:rPr lang="en-US" altLang="zh-TW" sz="1600" b="0" i="1" kern="0" smtClean="0">
                          <a:latin typeface="Cambria Math" panose="02040503050406030204" pitchFamily="18" charset="0"/>
                          <a:ea typeface="標楷體" panose="03000509000000000000" pitchFamily="65" charset="-120"/>
                          <a:cs typeface="CMR10"/>
                        </a:rPr>
                        <m:t>𝑌</m:t>
                      </m:r>
                      <m:d>
                        <m:dPr>
                          <m:ctrlPr>
                            <a:rPr lang="en-US" altLang="zh-TW" sz="1600" b="0" i="1" kern="0" smtClean="0">
                              <a:latin typeface="Cambria Math" panose="02040503050406030204" pitchFamily="18" charset="0"/>
                              <a:ea typeface="標楷體" panose="03000509000000000000" pitchFamily="65" charset="-120"/>
                              <a:cs typeface="CMR10"/>
                            </a:rPr>
                          </m:ctrlPr>
                        </m:dPr>
                        <m:e>
                          <m:r>
                            <a:rPr lang="en-US" altLang="zh-TW" sz="1600" b="0" i="1" kern="0" smtClean="0">
                              <a:latin typeface="Cambria Math" panose="02040503050406030204" pitchFamily="18" charset="0"/>
                              <a:ea typeface="標楷體" panose="03000509000000000000" pitchFamily="65" charset="-120"/>
                              <a:cs typeface="CMR10"/>
                            </a:rPr>
                            <m:t>0</m:t>
                          </m:r>
                        </m:e>
                      </m:d>
                      <m:r>
                        <a:rPr lang="en-US" altLang="zh-TW" sz="1600" b="0" i="1" kern="0" smtClean="0">
                          <a:latin typeface="Cambria Math" panose="02040503050406030204" pitchFamily="18" charset="0"/>
                          <a:ea typeface="標楷體" panose="03000509000000000000" pitchFamily="65" charset="-120"/>
                          <a:cs typeface="CMR10"/>
                        </a:rPr>
                        <m:t>+</m:t>
                      </m:r>
                      <m:f>
                        <m:fPr>
                          <m:ctrlPr>
                            <a:rPr lang="en-US" altLang="zh-TW" sz="1600" i="1" kern="0" dirty="0">
                              <a:latin typeface="Cambria Math" panose="02040503050406030204" pitchFamily="18" charset="0"/>
                              <a:ea typeface="標楷體" panose="03000509000000000000" pitchFamily="65" charset="-120"/>
                            </a:rPr>
                          </m:ctrlPr>
                        </m:fPr>
                        <m:num>
                          <m:r>
                            <a:rPr lang="en-US" altLang="zh-TW" sz="1600" i="1" kern="0" dirty="0">
                              <a:latin typeface="Cambria Math" panose="02040503050406030204" pitchFamily="18" charset="0"/>
                              <a:ea typeface="標楷體" panose="03000509000000000000" pitchFamily="65" charset="-120"/>
                            </a:rPr>
                            <m:t>𝑟</m:t>
                          </m:r>
                          <m:d>
                            <m:dPr>
                              <m:ctrlPr>
                                <a:rPr lang="en-US" altLang="zh-TW" sz="1600" i="1" kern="0" dirty="0">
                                  <a:latin typeface="Cambria Math" panose="02040503050406030204" pitchFamily="18" charset="0"/>
                                  <a:ea typeface="標楷體" panose="03000509000000000000" pitchFamily="65" charset="-120"/>
                                </a:rPr>
                              </m:ctrlPr>
                            </m:dPr>
                            <m:e>
                              <m:r>
                                <a:rPr lang="en-US" altLang="zh-TW" sz="1600" i="1" kern="0" dirty="0">
                                  <a:latin typeface="Cambria Math" panose="02040503050406030204" pitchFamily="18" charset="0"/>
                                  <a:ea typeface="標楷體" panose="03000509000000000000" pitchFamily="65" charset="-120"/>
                                </a:rPr>
                                <m:t>𝑡</m:t>
                              </m:r>
                            </m:e>
                          </m:d>
                          <m:r>
                            <a:rPr lang="en-US" altLang="zh-TW" sz="1600" i="1" kern="0" dirty="0">
                              <a:latin typeface="Cambria Math" panose="02040503050406030204" pitchFamily="18" charset="0"/>
                              <a:ea typeface="標楷體" panose="03000509000000000000" pitchFamily="65" charset="-120"/>
                            </a:rPr>
                            <m:t>−</m:t>
                          </m:r>
                          <m:r>
                            <a:rPr lang="en-US" altLang="zh-TW" sz="1600" i="1" kern="0" dirty="0">
                              <a:latin typeface="Cambria Math" panose="02040503050406030204" pitchFamily="18" charset="0"/>
                              <a:ea typeface="標楷體" panose="03000509000000000000" pitchFamily="65" charset="-120"/>
                            </a:rPr>
                            <m:t>𝑟</m:t>
                          </m:r>
                          <m:d>
                            <m:dPr>
                              <m:ctrlPr>
                                <a:rPr lang="en-US" altLang="zh-TW" sz="1600" i="1" kern="0" dirty="0">
                                  <a:latin typeface="Cambria Math" panose="02040503050406030204" pitchFamily="18" charset="0"/>
                                  <a:ea typeface="標楷體" panose="03000509000000000000" pitchFamily="65" charset="-120"/>
                                </a:rPr>
                              </m:ctrlPr>
                            </m:dPr>
                            <m:e>
                              <m:r>
                                <a:rPr lang="en-US" altLang="zh-TW" sz="1600" i="1" kern="0" dirty="0">
                                  <a:latin typeface="Cambria Math" panose="02040503050406030204" pitchFamily="18" charset="0"/>
                                  <a:ea typeface="標楷體" panose="03000509000000000000" pitchFamily="65" charset="-120"/>
                                </a:rPr>
                                <m:t>0</m:t>
                              </m:r>
                            </m:e>
                          </m:d>
                        </m:num>
                        <m:den>
                          <m:sSub>
                            <m:sSubPr>
                              <m:ctrlPr>
                                <a:rPr lang="zh-TW" altLang="zh-TW" sz="1600" i="1" kern="0">
                                  <a:latin typeface="Cambria Math" panose="02040503050406030204" pitchFamily="18" charset="0"/>
                                  <a:cs typeface="CMR10"/>
                                </a:rPr>
                              </m:ctrlPr>
                            </m:sSubPr>
                            <m:e>
                              <m:r>
                                <a:rPr lang="en-US" altLang="zh-TW" sz="1600" kern="0">
                                  <a:latin typeface="Cambria Math" panose="02040503050406030204" pitchFamily="18" charset="0"/>
                                  <a:cs typeface="CMR10"/>
                                </a:rPr>
                                <m:t>𝜎</m:t>
                              </m:r>
                            </m:e>
                            <m:sub>
                              <m:r>
                                <a:rPr lang="en-US" altLang="zh-TW" sz="1600" kern="0">
                                  <a:latin typeface="Cambria Math" panose="02040503050406030204" pitchFamily="18" charset="0"/>
                                  <a:cs typeface="CMR10"/>
                                </a:rPr>
                                <m:t>𝑟</m:t>
                              </m:r>
                            </m:sub>
                          </m:sSub>
                        </m:den>
                      </m:f>
                    </m:oMath>
                  </m:oMathPara>
                </a14:m>
                <a:endParaRPr lang="en-US" altLang="zh-TW" sz="1600" i="1" kern="0" dirty="0" smtClean="0">
                  <a:latin typeface="標楷體" panose="03000509000000000000" pitchFamily="65" charset="-120"/>
                  <a:ea typeface="標楷體" panose="03000509000000000000" pitchFamily="65" charset="-120"/>
                  <a:cs typeface="CMR10"/>
                </a:endParaRPr>
              </a:p>
              <a:p>
                <a:pPr algn="just"/>
                <a:endParaRPr lang="en-US" altLang="zh-TW" sz="1600" i="1" kern="0" dirty="0">
                  <a:latin typeface="標楷體" panose="03000509000000000000" pitchFamily="65" charset="-120"/>
                  <a:ea typeface="標楷體" panose="03000509000000000000" pitchFamily="65" charset="-120"/>
                  <a:cs typeface="CMR10"/>
                </a:endParaRPr>
              </a:p>
              <a:p>
                <a:pPr algn="just"/>
                <a:r>
                  <a:rPr lang="zh-TW" altLang="en-US" sz="1600" kern="0" dirty="0" smtClean="0">
                    <a:latin typeface="標楷體" panose="03000509000000000000" pitchFamily="65" charset="-120"/>
                    <a:ea typeface="標楷體" panose="03000509000000000000" pitchFamily="65" charset="-120"/>
                    <a:cs typeface="CMR10"/>
                  </a:rPr>
                  <a:t>由</a:t>
                </a:r>
                <a:r>
                  <a:rPr lang="zh-TW" altLang="en-US" sz="1600" kern="0" dirty="0">
                    <a:latin typeface="標楷體" panose="03000509000000000000" pitchFamily="65" charset="-120"/>
                    <a:ea typeface="標楷體" panose="03000509000000000000" pitchFamily="65" charset="-120"/>
                    <a:cs typeface="CMR10"/>
                  </a:rPr>
                  <a:t>上述公式套用</a:t>
                </a:r>
                <a:r>
                  <a:rPr lang="en-US" altLang="zh-CN" sz="1600" kern="0" dirty="0">
                    <a:latin typeface="Times New Roman" panose="02020603050405020304" pitchFamily="18" charset="0"/>
                    <a:ea typeface="標楷體" panose="03000509000000000000" pitchFamily="65" charset="-120"/>
                    <a:cs typeface="Times New Roman" panose="02020603050405020304" pitchFamily="18" charset="0"/>
                  </a:rPr>
                  <a:t>Hull and White (1990)</a:t>
                </a:r>
                <a:r>
                  <a:rPr lang="zh-TW" altLang="en-US" sz="1600" kern="0" dirty="0">
                    <a:latin typeface="標楷體" panose="03000509000000000000" pitchFamily="65" charset="-120"/>
                    <a:ea typeface="標楷體" panose="03000509000000000000" pitchFamily="65" charset="-120"/>
                    <a:cs typeface="CMR10"/>
                  </a:rPr>
                  <a:t>及</a:t>
                </a:r>
                <a:r>
                  <a:rPr lang="en-US" altLang="zh-CN" sz="1600" kern="0" dirty="0">
                    <a:latin typeface="Times New Roman" panose="02020603050405020304" pitchFamily="18" charset="0"/>
                    <a:ea typeface="標楷體" panose="03000509000000000000" pitchFamily="65" charset="-120"/>
                    <a:cs typeface="Times New Roman" panose="02020603050405020304" pitchFamily="18" charset="0"/>
                  </a:rPr>
                  <a:t>Cunningham</a:t>
                </a:r>
                <a:r>
                  <a:rPr lang="zh-CN" altLang="en-US" sz="1600" kern="0" dirty="0">
                    <a:latin typeface="Times New Roman" panose="02020603050405020304" pitchFamily="18" charset="0"/>
                    <a:ea typeface="標楷體" panose="03000509000000000000" pitchFamily="65" charset="-120"/>
                    <a:cs typeface="Times New Roman" panose="02020603050405020304" pitchFamily="18" charset="0"/>
                  </a:rPr>
                  <a:t>和</a:t>
                </a:r>
                <a:r>
                  <a:rPr lang="en-US" altLang="zh-CN" sz="1600" kern="0" dirty="0" err="1">
                    <a:latin typeface="Times New Roman" panose="02020603050405020304" pitchFamily="18" charset="0"/>
                    <a:ea typeface="標楷體" panose="03000509000000000000" pitchFamily="65" charset="-120"/>
                    <a:cs typeface="Times New Roman" panose="02020603050405020304" pitchFamily="18" charset="0"/>
                  </a:rPr>
                  <a:t>Hendershott</a:t>
                </a:r>
                <a:r>
                  <a:rPr lang="zh-CN" altLang="en-US" sz="16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600" kern="0" dirty="0">
                    <a:latin typeface="Times New Roman" panose="02020603050405020304" pitchFamily="18" charset="0"/>
                    <a:ea typeface="標楷體" panose="03000509000000000000" pitchFamily="65" charset="-120"/>
                    <a:cs typeface="Times New Roman" panose="02020603050405020304" pitchFamily="18" charset="0"/>
                  </a:rPr>
                  <a:t>1984</a:t>
                </a:r>
                <a:r>
                  <a:rPr lang="zh-CN" altLang="en-US" sz="16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kern="0" dirty="0">
                    <a:latin typeface="標楷體" panose="03000509000000000000" pitchFamily="65" charset="-120"/>
                    <a:ea typeface="標楷體" panose="03000509000000000000" pitchFamily="65" charset="-120"/>
                    <a:cs typeface="CMR10"/>
                  </a:rPr>
                  <a:t>得出</a:t>
                </a:r>
                <a14:m>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𝑋</m:t>
                    </m:r>
                  </m:oMath>
                </a14:m>
                <a:r>
                  <a:rPr lang="zh-TW" altLang="en-US" sz="1600" kern="0" dirty="0">
                    <a:latin typeface="標楷體" panose="03000509000000000000" pitchFamily="65" charset="-120"/>
                    <a:ea typeface="標楷體" panose="03000509000000000000" pitchFamily="65" charset="-120"/>
                    <a:cs typeface="CMR10"/>
                  </a:rPr>
                  <a:t>與</a:t>
                </a:r>
                <a14:m>
                  <m:oMath xmlns:m="http://schemas.openxmlformats.org/officeDocument/2006/math">
                    <m:r>
                      <a:rPr lang="en-US" altLang="zh-TW" sz="1600" i="1" kern="0">
                        <a:latin typeface="Cambria Math" panose="02040503050406030204" pitchFamily="18" charset="0"/>
                        <a:ea typeface="標楷體" panose="03000509000000000000" pitchFamily="65" charset="-120"/>
                        <a:cs typeface="CMR10"/>
                      </a:rPr>
                      <m:t>𝑌</m:t>
                    </m:r>
                    <m:r>
                      <a:rPr lang="zh-TW" altLang="en-US" sz="1600" kern="0" dirty="0">
                        <a:latin typeface="Cambria Math" panose="02040503050406030204" pitchFamily="18" charset="0"/>
                        <a:ea typeface="標楷體" panose="03000509000000000000" pitchFamily="65" charset="-120"/>
                        <a:cs typeface="Times New Roman" panose="02020603050405020304" pitchFamily="18" charset="0"/>
                      </a:rPr>
                      <m:t>的</m:t>
                    </m:r>
                    <m:r>
                      <m:rPr>
                        <m:sty m:val="p"/>
                      </m:rPr>
                      <a:rPr lang="en-US" altLang="zh-TW" sz="1600" kern="0" dirty="0">
                        <a:latin typeface="Cambria Math" panose="02040503050406030204" pitchFamily="18" charset="0"/>
                        <a:ea typeface="標楷體" panose="03000509000000000000" pitchFamily="65" charset="-120"/>
                        <a:cs typeface="Times New Roman" panose="02020603050405020304" pitchFamily="18" charset="0"/>
                      </a:rPr>
                      <m:t>drift</m:t>
                    </m:r>
                    <m:r>
                      <a:rPr lang="en-US" altLang="zh-TW" sz="1600" kern="0" dirty="0">
                        <a:latin typeface="Cambria Math" panose="02040503050406030204" pitchFamily="18" charset="0"/>
                        <a:ea typeface="標楷體" panose="03000509000000000000" pitchFamily="65" charset="-120"/>
                        <a:cs typeface="Times New Roman" panose="02020603050405020304" pitchFamily="18" charset="0"/>
                      </a:rPr>
                      <m:t> </m:t>
                    </m:r>
                    <m:r>
                      <m:rPr>
                        <m:sty m:val="p"/>
                      </m:rPr>
                      <a:rPr lang="en-US" altLang="zh-TW" sz="1600" kern="0" dirty="0">
                        <a:latin typeface="Cambria Math" panose="02040503050406030204" pitchFamily="18" charset="0"/>
                        <a:ea typeface="標楷體" panose="03000509000000000000" pitchFamily="65" charset="-120"/>
                        <a:cs typeface="Times New Roman" panose="02020603050405020304" pitchFamily="18" charset="0"/>
                      </a:rPr>
                      <m:t>term</m:t>
                    </m:r>
                  </m:oMath>
                </a14:m>
                <a:r>
                  <a:rPr lang="en-US" altLang="zh-TW" sz="1600" kern="0" dirty="0" smtClean="0">
                    <a:latin typeface="標楷體" panose="03000509000000000000" pitchFamily="65" charset="-120"/>
                    <a:ea typeface="標楷體" panose="03000509000000000000" pitchFamily="65" charset="-120"/>
                    <a:cs typeface="CMR10"/>
                  </a:rPr>
                  <a:t>:</a:t>
                </a:r>
              </a:p>
              <a:p>
                <a:pPr algn="just"/>
                <a:endParaRPr lang="en-US" altLang="zh-TW" sz="1600" kern="0" dirty="0">
                  <a:latin typeface="標楷體" panose="03000509000000000000" pitchFamily="65" charset="-120"/>
                  <a:ea typeface="標楷體" panose="03000509000000000000" pitchFamily="65" charset="-120"/>
                  <a:cs typeface="CMR10"/>
                </a:endParaRPr>
              </a:p>
              <a:p>
                <a:pPr algn="just"/>
                <a14:m>
                  <m:oMathPara xmlns:m="http://schemas.openxmlformats.org/officeDocument/2006/math">
                    <m:oMathParaPr>
                      <m:jc m:val="left"/>
                    </m:oMathParaPr>
                    <m:oMath xmlns:m="http://schemas.openxmlformats.org/officeDocument/2006/math">
                      <m:sSub>
                        <m:sSubPr>
                          <m:ctrlPr>
                            <a:rPr lang="en-US" altLang="zh-TW" sz="1600" i="1" kern="0" smtClean="0">
                              <a:latin typeface="Cambria Math" panose="02040503050406030204" pitchFamily="18" charset="0"/>
                              <a:ea typeface="標楷體" panose="03000509000000000000" pitchFamily="65" charset="-120"/>
                            </a:rPr>
                          </m:ctrlPr>
                        </m:sSubPr>
                        <m:e>
                          <m:r>
                            <a:rPr lang="zh-TW" altLang="en-US" sz="1600" i="1" kern="0" smtClean="0">
                              <a:latin typeface="Cambria Math" panose="02040503050406030204" pitchFamily="18" charset="0"/>
                              <a:ea typeface="標楷體" panose="03000509000000000000" pitchFamily="65" charset="-120"/>
                            </a:rPr>
                            <m:t>𝜇</m:t>
                          </m:r>
                        </m:e>
                        <m:sub>
                          <m:r>
                            <a:rPr lang="en-US" altLang="zh-TW" sz="1600" b="0" i="1" kern="0" smtClean="0">
                              <a:latin typeface="Cambria Math" panose="02040503050406030204" pitchFamily="18" charset="0"/>
                              <a:ea typeface="標楷體" panose="03000509000000000000" pitchFamily="65" charset="-120"/>
                            </a:rPr>
                            <m:t>𝑋</m:t>
                          </m:r>
                        </m:sub>
                      </m:sSub>
                      <m:d>
                        <m:dPr>
                          <m:ctrlPr>
                            <a:rPr lang="en-US" altLang="zh-TW" sz="1600" b="0" i="1" kern="0" smtClean="0">
                              <a:latin typeface="Cambria Math" panose="02040503050406030204" pitchFamily="18" charset="0"/>
                              <a:ea typeface="標楷體" panose="03000509000000000000" pitchFamily="65" charset="-120"/>
                            </a:rPr>
                          </m:ctrlPr>
                        </m:dPr>
                        <m:e>
                          <m:r>
                            <a:rPr lang="en-US" altLang="zh-TW" sz="1600" b="0" i="1" kern="0" smtClean="0">
                              <a:latin typeface="Cambria Math" panose="02040503050406030204" pitchFamily="18" charset="0"/>
                              <a:ea typeface="標楷體" panose="03000509000000000000" pitchFamily="65" charset="-120"/>
                            </a:rPr>
                            <m:t>𝑡</m:t>
                          </m:r>
                        </m:e>
                      </m:d>
                      <m:r>
                        <a:rPr lang="en-US" altLang="zh-TW" sz="1600" b="0" i="1" kern="0" smtClean="0">
                          <a:latin typeface="Cambria Math" panose="02040503050406030204" pitchFamily="18" charset="0"/>
                          <a:ea typeface="標楷體" panose="03000509000000000000" pitchFamily="65" charset="-120"/>
                        </a:rPr>
                        <m:t>=</m:t>
                      </m:r>
                      <m:f>
                        <m:fPr>
                          <m:ctrlPr>
                            <a:rPr lang="en-US" altLang="zh-TW" sz="1600" b="0" i="1" kern="0" smtClean="0">
                              <a:latin typeface="Cambria Math" panose="02040503050406030204" pitchFamily="18" charset="0"/>
                              <a:ea typeface="標楷體" panose="03000509000000000000" pitchFamily="65" charset="-120"/>
                            </a:rPr>
                          </m:ctrlPr>
                        </m:fPr>
                        <m:num>
                          <m:r>
                            <a:rPr lang="en-US" altLang="zh-TW" sz="1600" b="0" i="1" kern="0" smtClean="0">
                              <a:latin typeface="Cambria Math" panose="02040503050406030204" pitchFamily="18" charset="0"/>
                              <a:ea typeface="標楷體" panose="03000509000000000000" pitchFamily="65" charset="-120"/>
                            </a:rPr>
                            <m:t>𝑟</m:t>
                          </m:r>
                          <m:d>
                            <m:dPr>
                              <m:ctrlPr>
                                <a:rPr lang="en-US" altLang="zh-TW" sz="1600" b="0" i="1" kern="0" smtClean="0">
                                  <a:latin typeface="Cambria Math" panose="02040503050406030204" pitchFamily="18" charset="0"/>
                                  <a:ea typeface="標楷體" panose="03000509000000000000" pitchFamily="65" charset="-120"/>
                                </a:rPr>
                              </m:ctrlPr>
                            </m:dPr>
                            <m:e>
                              <m:r>
                                <a:rPr lang="en-US" altLang="zh-TW" sz="1600" b="0" i="1" kern="0" smtClean="0">
                                  <a:latin typeface="Cambria Math" panose="02040503050406030204" pitchFamily="18" charset="0"/>
                                  <a:ea typeface="標楷體" panose="03000509000000000000" pitchFamily="65" charset="-120"/>
                                </a:rPr>
                                <m:t>𝑡</m:t>
                              </m:r>
                            </m:e>
                          </m:d>
                          <m:r>
                            <a:rPr lang="en-US" altLang="zh-TW" sz="1600" b="0" i="1" kern="0" smtClean="0">
                              <a:latin typeface="Cambria Math" panose="02040503050406030204" pitchFamily="18" charset="0"/>
                              <a:ea typeface="標楷體" panose="03000509000000000000" pitchFamily="65" charset="-120"/>
                            </a:rPr>
                            <m:t>−</m:t>
                          </m:r>
                          <m:r>
                            <a:rPr lang="zh-TW" altLang="en-US" sz="1600" b="0" i="1" kern="0" smtClean="0">
                              <a:latin typeface="Cambria Math" panose="02040503050406030204" pitchFamily="18" charset="0"/>
                              <a:ea typeface="標楷體" panose="03000509000000000000" pitchFamily="65" charset="-120"/>
                            </a:rPr>
                            <m:t>𝛼</m:t>
                          </m:r>
                          <m:r>
                            <a:rPr lang="en-US" altLang="zh-TW" sz="1600" b="0" i="1" kern="0" smtClean="0">
                              <a:latin typeface="Cambria Math" panose="02040503050406030204" pitchFamily="18" charset="0"/>
                              <a:ea typeface="標楷體" panose="03000509000000000000" pitchFamily="65" charset="-120"/>
                            </a:rPr>
                            <m:t>−</m:t>
                          </m:r>
                          <m:f>
                            <m:fPr>
                              <m:ctrlPr>
                                <a:rPr lang="en-US" altLang="zh-TW" sz="1600" b="0" i="1" kern="0" smtClean="0">
                                  <a:latin typeface="Cambria Math" panose="02040503050406030204" pitchFamily="18" charset="0"/>
                                  <a:ea typeface="標楷體" panose="03000509000000000000" pitchFamily="65" charset="-120"/>
                                </a:rPr>
                              </m:ctrlPr>
                            </m:fPr>
                            <m:num>
                              <m:sSup>
                                <m:sSupPr>
                                  <m:ctrlPr>
                                    <a:rPr lang="en-US" altLang="zh-TW" sz="1600" b="0" i="1" kern="0" smtClean="0">
                                      <a:latin typeface="Cambria Math" panose="02040503050406030204" pitchFamily="18" charset="0"/>
                                      <a:ea typeface="標楷體" panose="03000509000000000000" pitchFamily="65" charset="-120"/>
                                    </a:rPr>
                                  </m:ctrlPr>
                                </m:sSupPr>
                                <m:e>
                                  <m:sSub>
                                    <m:sSubPr>
                                      <m:ctrlPr>
                                        <a:rPr lang="zh-TW" altLang="zh-TW" sz="1600" i="1" kern="0">
                                          <a:latin typeface="Cambria Math" panose="02040503050406030204" pitchFamily="18" charset="0"/>
                                          <a:cs typeface="CMR10"/>
                                        </a:rPr>
                                      </m:ctrlPr>
                                    </m:sSubPr>
                                    <m:e>
                                      <m:r>
                                        <m:rPr>
                                          <m:sty m:val="p"/>
                                        </m:rPr>
                                        <a:rPr lang="en-US" altLang="zh-TW" sz="1600" kern="0">
                                          <a:latin typeface="Cambria Math" panose="02040503050406030204" pitchFamily="18" charset="0"/>
                                          <a:cs typeface="CMR10"/>
                                        </a:rPr>
                                        <m:t>σ</m:t>
                                      </m:r>
                                    </m:e>
                                    <m:sub>
                                      <m:r>
                                        <m:rPr>
                                          <m:sty m:val="p"/>
                                        </m:rPr>
                                        <a:rPr lang="en-US" altLang="zh-TW" sz="1600" kern="0">
                                          <a:latin typeface="Cambria Math" panose="02040503050406030204" pitchFamily="18" charset="0"/>
                                          <a:cs typeface="CMR10"/>
                                        </a:rPr>
                                        <m:t>H</m:t>
                                      </m:r>
                                    </m:sub>
                                  </m:sSub>
                                </m:e>
                                <m:sup>
                                  <m:r>
                                    <a:rPr lang="en-US" altLang="zh-TW" sz="1600" b="0" i="1" kern="0" smtClean="0">
                                      <a:latin typeface="Cambria Math" panose="02040503050406030204" pitchFamily="18" charset="0"/>
                                      <a:ea typeface="標楷體" panose="03000509000000000000" pitchFamily="65" charset="-120"/>
                                    </a:rPr>
                                    <m:t>2</m:t>
                                  </m:r>
                                </m:sup>
                              </m:sSup>
                            </m:num>
                            <m:den>
                              <m:r>
                                <a:rPr lang="en-US" altLang="zh-TW" sz="1600" b="0" i="1" kern="0" smtClean="0">
                                  <a:latin typeface="Cambria Math" panose="02040503050406030204" pitchFamily="18" charset="0"/>
                                  <a:ea typeface="標楷體" panose="03000509000000000000" pitchFamily="65" charset="-120"/>
                                </a:rPr>
                                <m:t>2</m:t>
                              </m:r>
                            </m:den>
                          </m:f>
                        </m:num>
                        <m:den>
                          <m:sSub>
                            <m:sSubPr>
                              <m:ctrlPr>
                                <a:rPr lang="zh-TW" altLang="zh-TW" sz="1600" i="1" kern="0">
                                  <a:latin typeface="Cambria Math" panose="02040503050406030204" pitchFamily="18" charset="0"/>
                                  <a:cs typeface="CMR10"/>
                                </a:rPr>
                              </m:ctrlPr>
                            </m:sSubPr>
                            <m:e>
                              <m:r>
                                <m:rPr>
                                  <m:sty m:val="p"/>
                                </m:rPr>
                                <a:rPr lang="en-US" altLang="zh-TW" sz="1600" kern="0">
                                  <a:latin typeface="Cambria Math" panose="02040503050406030204" pitchFamily="18" charset="0"/>
                                  <a:cs typeface="CMR10"/>
                                </a:rPr>
                                <m:t>σ</m:t>
                              </m:r>
                            </m:e>
                            <m:sub>
                              <m:r>
                                <m:rPr>
                                  <m:sty m:val="p"/>
                                </m:rPr>
                                <a:rPr lang="en-US" altLang="zh-TW" sz="1600" kern="0">
                                  <a:latin typeface="Cambria Math" panose="02040503050406030204" pitchFamily="18" charset="0"/>
                                  <a:cs typeface="CMR10"/>
                                </a:rPr>
                                <m:t>H</m:t>
                              </m:r>
                            </m:sub>
                          </m:sSub>
                          <m:rad>
                            <m:radPr>
                              <m:degHide m:val="on"/>
                              <m:ctrlPr>
                                <a:rPr lang="en-US" altLang="zh-TW" sz="1600" i="1" kern="0" dirty="0">
                                  <a:latin typeface="Cambria Math" panose="02040503050406030204" pitchFamily="18" charset="0"/>
                                  <a:ea typeface="標楷體" panose="03000509000000000000" pitchFamily="65" charset="-120"/>
                                </a:rPr>
                              </m:ctrlPr>
                            </m:radPr>
                            <m:deg/>
                            <m:e>
                              <m:r>
                                <a:rPr lang="en-US" altLang="zh-TW" sz="1600" i="1" kern="0" dirty="0">
                                  <a:latin typeface="Cambria Math" panose="02040503050406030204" pitchFamily="18" charset="0"/>
                                  <a:ea typeface="標楷體" panose="03000509000000000000" pitchFamily="65" charset="-120"/>
                                </a:rPr>
                                <m:t>1−</m:t>
                              </m:r>
                              <m:sSup>
                                <m:sSupPr>
                                  <m:ctrlPr>
                                    <a:rPr lang="en-US" altLang="zh-TW" sz="1600" i="1" kern="0" dirty="0">
                                      <a:latin typeface="Cambria Math" panose="02040503050406030204" pitchFamily="18" charset="0"/>
                                      <a:ea typeface="標楷體" panose="03000509000000000000" pitchFamily="65" charset="-120"/>
                                    </a:rPr>
                                  </m:ctrlPr>
                                </m:sSupPr>
                                <m:e>
                                  <m:r>
                                    <a:rPr lang="zh-TW" altLang="en-US" sz="1600" i="1" kern="0" dirty="0">
                                      <a:latin typeface="Cambria Math" panose="02040503050406030204" pitchFamily="18" charset="0"/>
                                      <a:ea typeface="標楷體" panose="03000509000000000000" pitchFamily="65" charset="-120"/>
                                    </a:rPr>
                                    <m:t>𝜌</m:t>
                                  </m:r>
                                </m:e>
                                <m:sup>
                                  <m:r>
                                    <a:rPr lang="en-US" altLang="zh-TW" sz="1600" i="1" kern="0" dirty="0">
                                      <a:latin typeface="Cambria Math" panose="02040503050406030204" pitchFamily="18" charset="0"/>
                                      <a:ea typeface="標楷體" panose="03000509000000000000" pitchFamily="65" charset="-120"/>
                                    </a:rPr>
                                    <m:t>2</m:t>
                                  </m:r>
                                </m:sup>
                              </m:sSup>
                            </m:e>
                          </m:rad>
                        </m:den>
                      </m:f>
                      <m:r>
                        <a:rPr lang="en-US" altLang="zh-TW" sz="1600" b="0" i="1" kern="0" smtClean="0">
                          <a:latin typeface="Cambria Math" panose="02040503050406030204" pitchFamily="18" charset="0"/>
                          <a:ea typeface="標楷體" panose="03000509000000000000" pitchFamily="65" charset="-120"/>
                        </a:rPr>
                        <m:t>−</m:t>
                      </m:r>
                      <m:f>
                        <m:fPr>
                          <m:ctrlPr>
                            <a:rPr lang="en-US" altLang="zh-TW" sz="1600" b="0" i="1" kern="0" smtClean="0">
                              <a:latin typeface="Cambria Math" panose="02040503050406030204" pitchFamily="18" charset="0"/>
                              <a:ea typeface="標楷體" panose="03000509000000000000" pitchFamily="65" charset="-120"/>
                            </a:rPr>
                          </m:ctrlPr>
                        </m:fPr>
                        <m:num>
                          <m:r>
                            <a:rPr lang="zh-TW" altLang="en-US" sz="1600" i="1" kern="0" dirty="0">
                              <a:latin typeface="Cambria Math" panose="02040503050406030204" pitchFamily="18" charset="0"/>
                              <a:ea typeface="標楷體" panose="03000509000000000000" pitchFamily="65" charset="-120"/>
                            </a:rPr>
                            <m:t>𝜌</m:t>
                          </m:r>
                          <m:d>
                            <m:dPr>
                              <m:ctrlPr>
                                <a:rPr lang="en-US" altLang="zh-TW" sz="1600" b="0" i="1" kern="0" dirty="0" smtClean="0">
                                  <a:latin typeface="Cambria Math" panose="02040503050406030204" pitchFamily="18" charset="0"/>
                                  <a:ea typeface="標楷體" panose="03000509000000000000" pitchFamily="65" charset="-120"/>
                                </a:rPr>
                              </m:ctrlPr>
                            </m:dPr>
                            <m:e>
                              <m:r>
                                <a:rPr lang="zh-TW" altLang="en-US" sz="1600" b="0" i="1" kern="0" dirty="0" smtClean="0">
                                  <a:latin typeface="Cambria Math" panose="02040503050406030204" pitchFamily="18" charset="0"/>
                                  <a:ea typeface="標楷體" panose="03000509000000000000" pitchFamily="65" charset="-120"/>
                                </a:rPr>
                                <m:t>𝜃</m:t>
                              </m:r>
                              <m:d>
                                <m:dPr>
                                  <m:ctrlPr>
                                    <a:rPr lang="en-US" altLang="zh-TW" sz="1600" b="0" i="1" kern="0" dirty="0" smtClean="0">
                                      <a:latin typeface="Cambria Math" panose="02040503050406030204" pitchFamily="18" charset="0"/>
                                      <a:ea typeface="標楷體" panose="03000509000000000000" pitchFamily="65" charset="-120"/>
                                    </a:rPr>
                                  </m:ctrlPr>
                                </m:dPr>
                                <m:e>
                                  <m:r>
                                    <a:rPr lang="en-US" altLang="zh-TW" sz="1600" b="0" i="1" kern="0" dirty="0" smtClean="0">
                                      <a:latin typeface="Cambria Math" panose="02040503050406030204" pitchFamily="18" charset="0"/>
                                      <a:ea typeface="標楷體" panose="03000509000000000000" pitchFamily="65" charset="-120"/>
                                    </a:rPr>
                                    <m:t>𝑡</m:t>
                                  </m:r>
                                </m:e>
                              </m:d>
                              <m:r>
                                <a:rPr lang="en-US" altLang="zh-TW" sz="1600" b="0" i="1" kern="0" dirty="0" smtClean="0">
                                  <a:latin typeface="Cambria Math" panose="02040503050406030204" pitchFamily="18" charset="0"/>
                                  <a:ea typeface="標楷體" panose="03000509000000000000" pitchFamily="65" charset="-120"/>
                                </a:rPr>
                                <m:t>−</m:t>
                              </m:r>
                              <m:r>
                                <a:rPr lang="en-US" altLang="zh-TW" sz="1600" b="0" i="1" kern="0" dirty="0" smtClean="0">
                                  <a:latin typeface="Cambria Math" panose="02040503050406030204" pitchFamily="18" charset="0"/>
                                  <a:ea typeface="標楷體" panose="03000509000000000000" pitchFamily="65" charset="-120"/>
                                </a:rPr>
                                <m:t>𝑎𝑟</m:t>
                              </m:r>
                              <m:d>
                                <m:dPr>
                                  <m:ctrlPr>
                                    <a:rPr lang="en-US" altLang="zh-TW" sz="1600" b="0" i="1" kern="0" dirty="0" smtClean="0">
                                      <a:latin typeface="Cambria Math" panose="02040503050406030204" pitchFamily="18" charset="0"/>
                                      <a:ea typeface="標楷體" panose="03000509000000000000" pitchFamily="65" charset="-120"/>
                                    </a:rPr>
                                  </m:ctrlPr>
                                </m:dPr>
                                <m:e>
                                  <m:r>
                                    <a:rPr lang="en-US" altLang="zh-TW" sz="1600" b="0" i="1" kern="0" dirty="0" smtClean="0">
                                      <a:latin typeface="Cambria Math" panose="02040503050406030204" pitchFamily="18" charset="0"/>
                                      <a:ea typeface="標楷體" panose="03000509000000000000" pitchFamily="65" charset="-120"/>
                                    </a:rPr>
                                    <m:t>𝑡</m:t>
                                  </m:r>
                                </m:e>
                              </m:d>
                            </m:e>
                          </m:d>
                        </m:num>
                        <m:den>
                          <m:sSub>
                            <m:sSubPr>
                              <m:ctrlPr>
                                <a:rPr lang="zh-TW" altLang="zh-TW" sz="1600" i="1" kern="0">
                                  <a:latin typeface="Cambria Math" panose="02040503050406030204" pitchFamily="18" charset="0"/>
                                  <a:cs typeface="CMR10"/>
                                </a:rPr>
                              </m:ctrlPr>
                            </m:sSubPr>
                            <m:e>
                              <m:r>
                                <a:rPr lang="en-US" altLang="zh-TW" sz="1600" kern="0">
                                  <a:latin typeface="Cambria Math" panose="02040503050406030204" pitchFamily="18" charset="0"/>
                                  <a:cs typeface="CMR10"/>
                                </a:rPr>
                                <m:t>𝜎</m:t>
                              </m:r>
                            </m:e>
                            <m:sub>
                              <m:r>
                                <a:rPr lang="en-US" altLang="zh-TW" sz="1600" kern="0">
                                  <a:latin typeface="Cambria Math" panose="02040503050406030204" pitchFamily="18" charset="0"/>
                                  <a:cs typeface="CMR10"/>
                                </a:rPr>
                                <m:t>𝑟</m:t>
                              </m:r>
                            </m:sub>
                          </m:sSub>
                          <m:rad>
                            <m:radPr>
                              <m:degHide m:val="on"/>
                              <m:ctrlPr>
                                <a:rPr lang="en-US" altLang="zh-TW" sz="1600" i="1" kern="0" dirty="0">
                                  <a:latin typeface="Cambria Math" panose="02040503050406030204" pitchFamily="18" charset="0"/>
                                  <a:ea typeface="標楷體" panose="03000509000000000000" pitchFamily="65" charset="-120"/>
                                </a:rPr>
                              </m:ctrlPr>
                            </m:radPr>
                            <m:deg/>
                            <m:e>
                              <m:r>
                                <a:rPr lang="en-US" altLang="zh-TW" sz="1600" i="1" kern="0" dirty="0">
                                  <a:latin typeface="Cambria Math" panose="02040503050406030204" pitchFamily="18" charset="0"/>
                                  <a:ea typeface="標楷體" panose="03000509000000000000" pitchFamily="65" charset="-120"/>
                                </a:rPr>
                                <m:t>1−</m:t>
                              </m:r>
                              <m:sSup>
                                <m:sSupPr>
                                  <m:ctrlPr>
                                    <a:rPr lang="en-US" altLang="zh-TW" sz="1600" i="1" kern="0" dirty="0">
                                      <a:latin typeface="Cambria Math" panose="02040503050406030204" pitchFamily="18" charset="0"/>
                                      <a:ea typeface="標楷體" panose="03000509000000000000" pitchFamily="65" charset="-120"/>
                                    </a:rPr>
                                  </m:ctrlPr>
                                </m:sSupPr>
                                <m:e>
                                  <m:r>
                                    <a:rPr lang="zh-TW" altLang="en-US" sz="1600" i="1" kern="0" dirty="0">
                                      <a:latin typeface="Cambria Math" panose="02040503050406030204" pitchFamily="18" charset="0"/>
                                      <a:ea typeface="標楷體" panose="03000509000000000000" pitchFamily="65" charset="-120"/>
                                    </a:rPr>
                                    <m:t>𝜌</m:t>
                                  </m:r>
                                </m:e>
                                <m:sup>
                                  <m:r>
                                    <a:rPr lang="en-US" altLang="zh-TW" sz="1600" i="1" kern="0" dirty="0">
                                      <a:latin typeface="Cambria Math" panose="02040503050406030204" pitchFamily="18" charset="0"/>
                                      <a:ea typeface="標楷體" panose="03000509000000000000" pitchFamily="65" charset="-120"/>
                                    </a:rPr>
                                    <m:t>2</m:t>
                                  </m:r>
                                </m:sup>
                              </m:sSup>
                            </m:e>
                          </m:rad>
                        </m:den>
                      </m:f>
                    </m:oMath>
                  </m:oMathPara>
                </a14:m>
                <a:endParaRPr lang="en-US" altLang="zh-TW" sz="1600" b="0" i="1" kern="0" dirty="0" smtClean="0">
                  <a:latin typeface="標楷體" panose="03000509000000000000" pitchFamily="65" charset="-120"/>
                  <a:ea typeface="標楷體" panose="03000509000000000000" pitchFamily="65" charset="-120"/>
                </a:endParaRPr>
              </a:p>
              <a:p>
                <a:pPr algn="just"/>
                <a:endParaRPr lang="en-US" altLang="zh-TW" sz="1600" i="1" kern="0" dirty="0" smtClean="0">
                  <a:latin typeface="標楷體" panose="03000509000000000000" pitchFamily="65" charset="-120"/>
                  <a:ea typeface="標楷體" panose="03000509000000000000" pitchFamily="65" charset="-120"/>
                  <a:cs typeface="CMR10"/>
                </a:endParaRPr>
              </a:p>
              <a:p>
                <a:pPr algn="just"/>
                <a14:m>
                  <m:oMathPara xmlns:m="http://schemas.openxmlformats.org/officeDocument/2006/math">
                    <m:oMathParaPr>
                      <m:jc m:val="left"/>
                    </m:oMathParaPr>
                    <m:oMath xmlns:m="http://schemas.openxmlformats.org/officeDocument/2006/math">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b="0" i="1" kern="0" smtClean="0">
                              <a:latin typeface="Cambria Math" panose="02040503050406030204" pitchFamily="18" charset="0"/>
                              <a:ea typeface="標楷體" panose="03000509000000000000" pitchFamily="65" charset="-120"/>
                            </a:rPr>
                            <m:t>𝑌</m:t>
                          </m:r>
                        </m:sub>
                      </m:sSub>
                      <m:d>
                        <m:dPr>
                          <m:ctrlPr>
                            <a:rPr lang="en-US" altLang="zh-TW" sz="1600" i="1" kern="0">
                              <a:latin typeface="Cambria Math" panose="02040503050406030204" pitchFamily="18" charset="0"/>
                              <a:ea typeface="標楷體" panose="03000509000000000000" pitchFamily="65" charset="-120"/>
                            </a:rPr>
                          </m:ctrlPr>
                        </m:dPr>
                        <m:e>
                          <m:r>
                            <a:rPr lang="en-US" altLang="zh-TW" sz="1600" i="1" kern="0">
                              <a:latin typeface="Cambria Math" panose="02040503050406030204" pitchFamily="18" charset="0"/>
                              <a:ea typeface="標楷體" panose="03000509000000000000" pitchFamily="65" charset="-120"/>
                            </a:rPr>
                            <m:t>𝑡</m:t>
                          </m:r>
                        </m:e>
                      </m:d>
                      <m:r>
                        <a:rPr lang="en-US" altLang="zh-TW" sz="1600" i="1" kern="0">
                          <a:latin typeface="Cambria Math" panose="02040503050406030204" pitchFamily="18" charset="0"/>
                          <a:ea typeface="標楷體" panose="03000509000000000000" pitchFamily="65" charset="-120"/>
                        </a:rPr>
                        <m:t>=</m:t>
                      </m:r>
                      <m:f>
                        <m:fPr>
                          <m:ctrlPr>
                            <a:rPr lang="en-US" altLang="zh-TW" sz="1600" i="1" kern="0">
                              <a:latin typeface="Cambria Math" panose="02040503050406030204" pitchFamily="18" charset="0"/>
                              <a:ea typeface="標楷體" panose="03000509000000000000" pitchFamily="65" charset="-120"/>
                            </a:rPr>
                          </m:ctrlPr>
                        </m:fPr>
                        <m:num>
                          <m:r>
                            <a:rPr lang="zh-TW" altLang="en-US" sz="1600" i="1" kern="0" dirty="0">
                              <a:latin typeface="Cambria Math" panose="02040503050406030204" pitchFamily="18" charset="0"/>
                              <a:ea typeface="標楷體" panose="03000509000000000000" pitchFamily="65" charset="-120"/>
                            </a:rPr>
                            <m:t>𝜃</m:t>
                          </m:r>
                          <m:d>
                            <m:dPr>
                              <m:ctrlPr>
                                <a:rPr lang="en-US" altLang="zh-TW" sz="1600" i="1" kern="0" dirty="0">
                                  <a:latin typeface="Cambria Math" panose="02040503050406030204" pitchFamily="18" charset="0"/>
                                  <a:ea typeface="標楷體" panose="03000509000000000000" pitchFamily="65" charset="-120"/>
                                </a:rPr>
                              </m:ctrlPr>
                            </m:dPr>
                            <m:e>
                              <m:r>
                                <a:rPr lang="en-US" altLang="zh-TW" sz="1600" i="1" kern="0" dirty="0">
                                  <a:latin typeface="Cambria Math" panose="02040503050406030204" pitchFamily="18" charset="0"/>
                                  <a:ea typeface="標楷體" panose="03000509000000000000" pitchFamily="65" charset="-120"/>
                                </a:rPr>
                                <m:t>𝑡</m:t>
                              </m:r>
                            </m:e>
                          </m:d>
                          <m:r>
                            <a:rPr lang="en-US" altLang="zh-TW" sz="1600" i="1" kern="0" dirty="0">
                              <a:latin typeface="Cambria Math" panose="02040503050406030204" pitchFamily="18" charset="0"/>
                              <a:ea typeface="標楷體" panose="03000509000000000000" pitchFamily="65" charset="-120"/>
                            </a:rPr>
                            <m:t>−</m:t>
                          </m:r>
                          <m:r>
                            <a:rPr lang="en-US" altLang="zh-TW" sz="1600" i="1" kern="0" dirty="0">
                              <a:latin typeface="Cambria Math" panose="02040503050406030204" pitchFamily="18" charset="0"/>
                              <a:ea typeface="標楷體" panose="03000509000000000000" pitchFamily="65" charset="-120"/>
                            </a:rPr>
                            <m:t>𝑎𝑟</m:t>
                          </m:r>
                          <m:r>
                            <a:rPr lang="en-US" altLang="zh-TW" sz="1600" i="1" kern="0" dirty="0">
                              <a:latin typeface="Cambria Math" panose="02040503050406030204" pitchFamily="18" charset="0"/>
                              <a:ea typeface="標楷體" panose="03000509000000000000" pitchFamily="65" charset="-120"/>
                            </a:rPr>
                            <m:t>(</m:t>
                          </m:r>
                          <m:r>
                            <a:rPr lang="en-US" altLang="zh-TW" sz="1600" i="1" kern="0" dirty="0">
                              <a:latin typeface="Cambria Math" panose="02040503050406030204" pitchFamily="18" charset="0"/>
                              <a:ea typeface="標楷體" panose="03000509000000000000" pitchFamily="65" charset="-120"/>
                            </a:rPr>
                            <m:t>𝑡</m:t>
                          </m:r>
                          <m:r>
                            <a:rPr lang="en-US" altLang="zh-TW" sz="1600" i="1" kern="0" dirty="0">
                              <a:latin typeface="Cambria Math" panose="02040503050406030204" pitchFamily="18" charset="0"/>
                              <a:ea typeface="標楷體" panose="03000509000000000000" pitchFamily="65" charset="-120"/>
                            </a:rPr>
                            <m:t>)</m:t>
                          </m:r>
                        </m:num>
                        <m:den>
                          <m:sSub>
                            <m:sSubPr>
                              <m:ctrlPr>
                                <a:rPr lang="zh-TW" altLang="zh-TW" sz="1600" i="1" kern="0">
                                  <a:latin typeface="Cambria Math" panose="02040503050406030204" pitchFamily="18" charset="0"/>
                                  <a:cs typeface="CMR10"/>
                                </a:rPr>
                              </m:ctrlPr>
                            </m:sSubPr>
                            <m:e>
                              <m:r>
                                <a:rPr lang="en-US" altLang="zh-TW" sz="1600" kern="0">
                                  <a:latin typeface="Cambria Math" panose="02040503050406030204" pitchFamily="18" charset="0"/>
                                  <a:cs typeface="CMR10"/>
                                </a:rPr>
                                <m:t>𝜎</m:t>
                              </m:r>
                            </m:e>
                            <m:sub>
                              <m:r>
                                <a:rPr lang="en-US" altLang="zh-TW" sz="1600" kern="0">
                                  <a:latin typeface="Cambria Math" panose="02040503050406030204" pitchFamily="18" charset="0"/>
                                  <a:cs typeface="CMR10"/>
                                </a:rPr>
                                <m:t>𝑟</m:t>
                              </m:r>
                            </m:sub>
                          </m:sSub>
                        </m:den>
                      </m:f>
                    </m:oMath>
                  </m:oMathPara>
                </a14:m>
                <a:endParaRPr lang="en-US" altLang="zh-TW" sz="1600" i="1" kern="0" dirty="0" smtClean="0">
                  <a:latin typeface="標楷體" panose="03000509000000000000" pitchFamily="65" charset="-120"/>
                  <a:ea typeface="標楷體" panose="03000509000000000000" pitchFamily="65" charset="-120"/>
                  <a:cs typeface="CMR10"/>
                </a:endParaRPr>
              </a:p>
              <a:p>
                <a:pPr algn="just"/>
                <a:r>
                  <a:rPr lang="zh-TW" altLang="en-US" sz="1600" i="1" kern="0" dirty="0">
                    <a:latin typeface="標楷體" panose="03000509000000000000" pitchFamily="65" charset="-120"/>
                    <a:ea typeface="標楷體" panose="03000509000000000000" pitchFamily="65" charset="-120"/>
                    <a:cs typeface="CMR10"/>
                  </a:rPr>
                  <a:t> </a:t>
                </a:r>
                <a:endParaRPr lang="en-US" altLang="zh-TW" sz="1600" i="1" kern="0" dirty="0" smtClean="0">
                  <a:latin typeface="標楷體" panose="03000509000000000000" pitchFamily="65" charset="-120"/>
                  <a:ea typeface="標楷體" panose="03000509000000000000" pitchFamily="65" charset="-120"/>
                  <a:cs typeface="CMR10"/>
                </a:endParaRPr>
              </a:p>
              <a:p>
                <a:pPr algn="just"/>
                <a:r>
                  <a:rPr lang="zh-TW" altLang="en-US" sz="1600" kern="0" dirty="0">
                    <a:latin typeface="標楷體" panose="03000509000000000000" pitchFamily="65" charset="-120"/>
                    <a:ea typeface="標楷體" panose="03000509000000000000" pitchFamily="65" charset="-120"/>
                    <a:cs typeface="CMR10"/>
                  </a:rPr>
                  <a:t>並且另</a:t>
                </a:r>
                <a14:m>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𝑋</m:t>
                    </m:r>
                    <m:d>
                      <m:dPr>
                        <m:ctrlPr>
                          <a:rPr lang="en-US" altLang="zh-TW" sz="1600" i="1" kern="0">
                            <a:latin typeface="Cambria Math" panose="02040503050406030204" pitchFamily="18" charset="0"/>
                            <a:ea typeface="標楷體" panose="03000509000000000000" pitchFamily="65" charset="-120"/>
                            <a:cs typeface="CMR10"/>
                          </a:rPr>
                        </m:ctrlPr>
                      </m:dPr>
                      <m:e>
                        <m:r>
                          <a:rPr lang="en-US" altLang="zh-TW" sz="1600" i="1" kern="0">
                            <a:latin typeface="Cambria Math" panose="02040503050406030204" pitchFamily="18" charset="0"/>
                            <a:ea typeface="標楷體" panose="03000509000000000000" pitchFamily="65" charset="-120"/>
                            <a:cs typeface="CMR10"/>
                          </a:rPr>
                          <m:t>0</m:t>
                        </m:r>
                      </m:e>
                    </m:d>
                    <m:r>
                      <m:rPr>
                        <m:nor/>
                      </m:rPr>
                      <a:rPr lang="en-US" altLang="zh-TW" sz="1600" kern="0" dirty="0">
                        <a:latin typeface="Cambria Math" panose="02040503050406030204" pitchFamily="18" charset="0"/>
                        <a:ea typeface="標楷體" panose="03000509000000000000" pitchFamily="65" charset="-120"/>
                        <a:cs typeface="CMR10"/>
                      </a:rPr>
                      <m:t>≡0</m:t>
                    </m:r>
                  </m:oMath>
                </a14:m>
                <a:r>
                  <a:rPr lang="zh-TW" altLang="en-US" sz="1600" kern="0" dirty="0">
                    <a:latin typeface="標楷體" panose="03000509000000000000" pitchFamily="65" charset="-120"/>
                    <a:ea typeface="標楷體" panose="03000509000000000000" pitchFamily="65" charset="-120"/>
                    <a:cs typeface="CMR10"/>
                  </a:rPr>
                  <a:t>、</a:t>
                </a:r>
                <a:r>
                  <a:rPr lang="en-US" altLang="zh-TW" sz="1600" kern="0" dirty="0">
                    <a:latin typeface="Times New Roman" panose="02020603050405020304" pitchFamily="18" charset="0"/>
                    <a:ea typeface="標楷體" panose="03000509000000000000" pitchFamily="65" charset="-120"/>
                    <a:cs typeface="CMR10"/>
                  </a:rPr>
                  <a:t> </a:t>
                </a:r>
                <a14:m>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𝑌</m:t>
                    </m:r>
                    <m:d>
                      <m:dPr>
                        <m:ctrlPr>
                          <a:rPr lang="en-US" altLang="zh-TW" sz="1600" i="1" kern="0">
                            <a:latin typeface="Cambria Math" panose="02040503050406030204" pitchFamily="18" charset="0"/>
                            <a:ea typeface="標楷體" panose="03000509000000000000" pitchFamily="65" charset="-120"/>
                            <a:cs typeface="CMR10"/>
                          </a:rPr>
                        </m:ctrlPr>
                      </m:dPr>
                      <m:e>
                        <m:r>
                          <a:rPr lang="en-US" altLang="zh-TW" sz="1600" i="1" kern="0">
                            <a:latin typeface="Cambria Math" panose="02040503050406030204" pitchFamily="18" charset="0"/>
                            <a:ea typeface="標楷體" panose="03000509000000000000" pitchFamily="65" charset="-120"/>
                            <a:cs typeface="CMR10"/>
                          </a:rPr>
                          <m:t>0</m:t>
                        </m:r>
                      </m:e>
                    </m:d>
                    <m:r>
                      <m:rPr>
                        <m:nor/>
                      </m:rPr>
                      <a:rPr lang="en-US" altLang="zh-TW" sz="1600" kern="0" dirty="0">
                        <a:latin typeface="Cambria Math" panose="02040503050406030204" pitchFamily="18" charset="0"/>
                        <a:ea typeface="標楷體" panose="03000509000000000000" pitchFamily="65" charset="-120"/>
                        <a:cs typeface="CMR10"/>
                      </a:rPr>
                      <m:t>≡0</m:t>
                    </m:r>
                    <m:r>
                      <a:rPr lang="en-US" altLang="zh-TW" sz="1600" i="0" kern="0" dirty="0">
                        <a:latin typeface="Cambria Math" panose="02040503050406030204" pitchFamily="18" charset="0"/>
                        <a:ea typeface="標楷體" panose="03000509000000000000" pitchFamily="65" charset="-120"/>
                        <a:cs typeface="CMR10"/>
                      </a:rPr>
                      <m:t> </m:t>
                    </m:r>
                  </m:oMath>
                </a14:m>
                <a:r>
                  <a:rPr lang="zh-TW" altLang="en-US" sz="1600" kern="0" dirty="0">
                    <a:latin typeface="標楷體" panose="03000509000000000000" pitchFamily="65" charset="-120"/>
                    <a:ea typeface="標楷體" panose="03000509000000000000" pitchFamily="65" charset="-120"/>
                    <a:cs typeface="CMR10"/>
                  </a:rPr>
                  <a:t>、</a:t>
                </a:r>
                <a:r>
                  <a:rPr lang="en-US" altLang="zh-TW" sz="1600" i="1" kern="0" dirty="0">
                    <a:latin typeface="Times New Roman" panose="02020603050405020304" pitchFamily="18" charset="0"/>
                    <a:ea typeface="標楷體" panose="03000509000000000000" pitchFamily="65" charset="-120"/>
                    <a:cs typeface="CMR10"/>
                  </a:rPr>
                  <a:t> </a:t>
                </a:r>
                <a14:m>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𝑊</m:t>
                    </m:r>
                    <m:d>
                      <m:dPr>
                        <m:ctrlPr>
                          <a:rPr lang="en-US" altLang="zh-TW" sz="1600" i="1" kern="0">
                            <a:latin typeface="Cambria Math" panose="02040503050406030204" pitchFamily="18" charset="0"/>
                            <a:ea typeface="標楷體" panose="03000509000000000000" pitchFamily="65" charset="-120"/>
                            <a:cs typeface="CMR10"/>
                          </a:rPr>
                        </m:ctrlPr>
                      </m:dPr>
                      <m:e>
                        <m:r>
                          <a:rPr lang="en-US" altLang="zh-TW" sz="1600" i="1" kern="0">
                            <a:latin typeface="Cambria Math" panose="02040503050406030204" pitchFamily="18" charset="0"/>
                            <a:ea typeface="標楷體" panose="03000509000000000000" pitchFamily="65" charset="-120"/>
                            <a:cs typeface="CMR10"/>
                          </a:rPr>
                          <m:t>0</m:t>
                        </m:r>
                      </m:e>
                    </m:d>
                  </m:oMath>
                </a14:m>
                <a:r>
                  <a:rPr lang="zh-TW" altLang="en-US" sz="1600" kern="0" dirty="0" smtClean="0">
                    <a:latin typeface="標楷體" panose="03000509000000000000" pitchFamily="65" charset="-120"/>
                    <a:ea typeface="標楷體" panose="03000509000000000000" pitchFamily="65" charset="-120"/>
                    <a:cs typeface="CMR10"/>
                  </a:rPr>
                  <a:t>為</a:t>
                </a:r>
                <a:r>
                  <a:rPr lang="zh-TW" altLang="en-US" sz="1600" kern="0" dirty="0">
                    <a:latin typeface="標楷體" panose="03000509000000000000" pitchFamily="65" charset="-120"/>
                    <a:ea typeface="標楷體" panose="03000509000000000000" pitchFamily="65" charset="-120"/>
                    <a:cs typeface="CMR10"/>
                  </a:rPr>
                  <a:t>房價的起始價值，</a:t>
                </a:r>
                <a:r>
                  <a:rPr lang="en-US" altLang="zh-TW" sz="1600" kern="0" dirty="0">
                    <a:latin typeface="Times New Roman" panose="02020603050405020304" pitchFamily="18" charset="0"/>
                    <a:ea typeface="標楷體" panose="03000509000000000000" pitchFamily="65" charset="-120"/>
                    <a:cs typeface="CMR10"/>
                  </a:rPr>
                  <a:t> </a:t>
                </a:r>
                <a14:m>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𝑟</m:t>
                    </m:r>
                    <m:d>
                      <m:dPr>
                        <m:ctrlPr>
                          <a:rPr lang="en-US" altLang="zh-TW" sz="1600" i="1" kern="0">
                            <a:latin typeface="Cambria Math" panose="02040503050406030204" pitchFamily="18" charset="0"/>
                            <a:ea typeface="標楷體" panose="03000509000000000000" pitchFamily="65" charset="-120"/>
                            <a:cs typeface="CMR10"/>
                          </a:rPr>
                        </m:ctrlPr>
                      </m:dPr>
                      <m:e>
                        <m:r>
                          <a:rPr lang="en-US" altLang="zh-TW" sz="1600" i="1" kern="0">
                            <a:latin typeface="Cambria Math" panose="02040503050406030204" pitchFamily="18" charset="0"/>
                            <a:ea typeface="標楷體" panose="03000509000000000000" pitchFamily="65" charset="-120"/>
                            <a:cs typeface="CMR10"/>
                          </a:rPr>
                          <m:t>0</m:t>
                        </m:r>
                      </m:e>
                    </m:d>
                  </m:oMath>
                </a14:m>
                <a:r>
                  <a:rPr lang="zh-TW" altLang="en-US" sz="1600" kern="0" dirty="0" smtClean="0">
                    <a:latin typeface="標楷體" panose="03000509000000000000" pitchFamily="65" charset="-120"/>
                    <a:ea typeface="標楷體" panose="03000509000000000000" pitchFamily="65" charset="-120"/>
                    <a:cs typeface="CMR10"/>
                  </a:rPr>
                  <a:t>為</a:t>
                </a:r>
                <a:r>
                  <a:rPr lang="zh-TW" altLang="en-US" sz="1600" kern="0" dirty="0">
                    <a:latin typeface="標楷體" panose="03000509000000000000" pitchFamily="65" charset="-120"/>
                    <a:ea typeface="標楷體" panose="03000509000000000000" pitchFamily="65" charset="-120"/>
                    <a:cs typeface="CMR10"/>
                  </a:rPr>
                  <a:t>起始的短期利率，</a:t>
                </a:r>
                <a:r>
                  <a:rPr lang="zh-TW" altLang="en-US" sz="1600" kern="0" dirty="0" smtClean="0">
                    <a:latin typeface="標楷體" panose="03000509000000000000" pitchFamily="65" charset="-120"/>
                    <a:ea typeface="標楷體" panose="03000509000000000000" pitchFamily="65" charset="-120"/>
                    <a:cs typeface="CMR10"/>
                  </a:rPr>
                  <a:t>則：</a:t>
                </a:r>
                <a:endParaRPr lang="en-US" altLang="zh-TW" sz="1600" kern="0" dirty="0" smtClean="0">
                  <a:latin typeface="標楷體" panose="03000509000000000000" pitchFamily="65" charset="-120"/>
                  <a:ea typeface="標楷體" panose="03000509000000000000" pitchFamily="65" charset="-120"/>
                  <a:cs typeface="CMR10"/>
                </a:endParaRPr>
              </a:p>
              <a:p>
                <a:pPr algn="just"/>
                <a14:m>
                  <m:oMathPara xmlns:m="http://schemas.openxmlformats.org/officeDocument/2006/math">
                    <m:oMathParaPr>
                      <m:jc m:val="left"/>
                    </m:oMathParaPr>
                    <m:oMath xmlns:m="http://schemas.openxmlformats.org/officeDocument/2006/math">
                      <m:r>
                        <a:rPr lang="en-US" altLang="zh-TW" sz="1600" b="0" i="1" kern="0" smtClean="0">
                          <a:latin typeface="Cambria Math" panose="02040503050406030204" pitchFamily="18" charset="0"/>
                          <a:ea typeface="標楷體" panose="03000509000000000000" pitchFamily="65" charset="-120"/>
                          <a:cs typeface="CMR10"/>
                        </a:rPr>
                        <m:t>𝑊</m:t>
                      </m:r>
                      <m:d>
                        <m:dPr>
                          <m:ctrlPr>
                            <a:rPr lang="en-US" altLang="zh-TW" sz="1600" b="0" i="1" kern="0" smtClean="0">
                              <a:latin typeface="Cambria Math" panose="02040503050406030204" pitchFamily="18" charset="0"/>
                              <a:ea typeface="標楷體" panose="03000509000000000000" pitchFamily="65" charset="-120"/>
                              <a:cs typeface="CMR10"/>
                            </a:rPr>
                          </m:ctrlPr>
                        </m:dPr>
                        <m:e>
                          <m:r>
                            <a:rPr lang="en-US" altLang="zh-TW" sz="1600" b="0" i="1" kern="0" smtClean="0">
                              <a:latin typeface="Cambria Math" panose="02040503050406030204" pitchFamily="18" charset="0"/>
                              <a:ea typeface="標楷體" panose="03000509000000000000" pitchFamily="65" charset="-120"/>
                              <a:cs typeface="CMR10"/>
                            </a:rPr>
                            <m:t>𝑡</m:t>
                          </m:r>
                        </m:e>
                      </m:d>
                      <m:r>
                        <a:rPr lang="en-US" altLang="zh-TW" sz="1600" b="0" i="1" kern="0" smtClean="0">
                          <a:latin typeface="Cambria Math" panose="02040503050406030204" pitchFamily="18" charset="0"/>
                          <a:ea typeface="標楷體" panose="03000509000000000000" pitchFamily="65" charset="-120"/>
                          <a:cs typeface="CMR10"/>
                        </a:rPr>
                        <m:t>=</m:t>
                      </m:r>
                      <m:r>
                        <a:rPr lang="en-US" altLang="zh-TW" sz="1600" b="0" i="1" kern="0" smtClean="0">
                          <a:latin typeface="Cambria Math" panose="02040503050406030204" pitchFamily="18" charset="0"/>
                          <a:ea typeface="標楷體" panose="03000509000000000000" pitchFamily="65" charset="-120"/>
                          <a:cs typeface="CMR10"/>
                        </a:rPr>
                        <m:t>𝑊</m:t>
                      </m:r>
                      <m:d>
                        <m:dPr>
                          <m:ctrlPr>
                            <a:rPr lang="en-US" altLang="zh-TW" sz="1600" b="0" i="1" kern="0" smtClean="0">
                              <a:latin typeface="Cambria Math" panose="02040503050406030204" pitchFamily="18" charset="0"/>
                              <a:ea typeface="標楷體" panose="03000509000000000000" pitchFamily="65" charset="-120"/>
                              <a:cs typeface="CMR10"/>
                            </a:rPr>
                          </m:ctrlPr>
                        </m:dPr>
                        <m:e>
                          <m:r>
                            <a:rPr lang="en-US" altLang="zh-TW" sz="1600" b="0" i="1" kern="0" smtClean="0">
                              <a:latin typeface="Cambria Math" panose="02040503050406030204" pitchFamily="18" charset="0"/>
                              <a:ea typeface="標楷體" panose="03000509000000000000" pitchFamily="65" charset="-120"/>
                              <a:cs typeface="CMR10"/>
                            </a:rPr>
                            <m:t>0</m:t>
                          </m:r>
                        </m:e>
                      </m:d>
                      <m:r>
                        <a:rPr lang="en-US" altLang="zh-TW" sz="1600" b="0" i="1" kern="0" smtClean="0">
                          <a:latin typeface="Cambria Math" panose="02040503050406030204" pitchFamily="18" charset="0"/>
                          <a:ea typeface="標楷體" panose="03000509000000000000" pitchFamily="65" charset="-120"/>
                          <a:cs typeface="CMR10"/>
                        </a:rPr>
                        <m:t>𝑒𝑥𝑝</m:t>
                      </m:r>
                      <m:r>
                        <a:rPr lang="en-US" altLang="zh-TW" sz="1600" b="0" i="1" kern="0" smtClean="0">
                          <a:latin typeface="Cambria Math" panose="02040503050406030204" pitchFamily="18" charset="0"/>
                          <a:ea typeface="標楷體" panose="03000509000000000000" pitchFamily="65" charset="-120"/>
                          <a:cs typeface="CMR10"/>
                        </a:rPr>
                        <m:t>⁡(</m:t>
                      </m:r>
                      <m:sSub>
                        <m:sSubPr>
                          <m:ctrlPr>
                            <a:rPr lang="zh-TW" altLang="zh-TW" sz="1600" i="1" kern="0">
                              <a:latin typeface="Cambria Math" panose="02040503050406030204" pitchFamily="18" charset="0"/>
                              <a:cs typeface="CMR10"/>
                            </a:rPr>
                          </m:ctrlPr>
                        </m:sSubPr>
                        <m:e>
                          <m:r>
                            <m:rPr>
                              <m:sty m:val="p"/>
                            </m:rPr>
                            <a:rPr lang="en-US" altLang="zh-TW" sz="1600" kern="0">
                              <a:latin typeface="Cambria Math" panose="02040503050406030204" pitchFamily="18" charset="0"/>
                              <a:cs typeface="CMR10"/>
                            </a:rPr>
                            <m:t>σ</m:t>
                          </m:r>
                        </m:e>
                        <m:sub>
                          <m:r>
                            <m:rPr>
                              <m:sty m:val="p"/>
                            </m:rPr>
                            <a:rPr lang="en-US" altLang="zh-TW" sz="1600" kern="0">
                              <a:latin typeface="Cambria Math" panose="02040503050406030204" pitchFamily="18" charset="0"/>
                              <a:cs typeface="CMR10"/>
                            </a:rPr>
                            <m:t>H</m:t>
                          </m:r>
                        </m:sub>
                      </m:sSub>
                      <m:r>
                        <a:rPr lang="en-US" altLang="zh-TW" sz="1600" b="0" i="1" kern="0" dirty="0" smtClean="0">
                          <a:latin typeface="Cambria Math" panose="02040503050406030204" pitchFamily="18" charset="0"/>
                          <a:ea typeface="標楷體" panose="03000509000000000000" pitchFamily="65" charset="-120"/>
                        </a:rPr>
                        <m:t>(</m:t>
                      </m:r>
                      <m:rad>
                        <m:radPr>
                          <m:degHide m:val="on"/>
                          <m:ctrlPr>
                            <a:rPr lang="en-US" altLang="zh-TW" sz="1600" i="1" kern="0" dirty="0">
                              <a:latin typeface="Cambria Math" panose="02040503050406030204" pitchFamily="18" charset="0"/>
                              <a:ea typeface="標楷體" panose="03000509000000000000" pitchFamily="65" charset="-120"/>
                              <a:cs typeface="CMR10"/>
                            </a:rPr>
                          </m:ctrlPr>
                        </m:radPr>
                        <m:deg/>
                        <m:e>
                          <m:r>
                            <a:rPr lang="en-US" altLang="zh-TW" sz="1600" i="1" kern="0" dirty="0">
                              <a:latin typeface="Cambria Math" panose="02040503050406030204" pitchFamily="18" charset="0"/>
                              <a:ea typeface="標楷體" panose="03000509000000000000" pitchFamily="65" charset="-120"/>
                              <a:cs typeface="CMR10"/>
                            </a:rPr>
                            <m:t>1−</m:t>
                          </m:r>
                          <m:sSup>
                            <m:sSupPr>
                              <m:ctrlPr>
                                <a:rPr lang="en-US" altLang="zh-TW" sz="1600" i="1" kern="0" dirty="0">
                                  <a:latin typeface="Cambria Math" panose="02040503050406030204" pitchFamily="18" charset="0"/>
                                  <a:ea typeface="標楷體" panose="03000509000000000000" pitchFamily="65" charset="-120"/>
                                  <a:cs typeface="CMR10"/>
                                </a:rPr>
                              </m:ctrlPr>
                            </m:sSupPr>
                            <m:e>
                              <m:r>
                                <a:rPr lang="zh-TW" altLang="en-US" sz="1600" i="1" kern="0" dirty="0">
                                  <a:latin typeface="Cambria Math" panose="02040503050406030204" pitchFamily="18" charset="0"/>
                                  <a:ea typeface="標楷體" panose="03000509000000000000" pitchFamily="65" charset="-120"/>
                                  <a:cs typeface="CMR10"/>
                                </a:rPr>
                                <m:t>𝜌</m:t>
                              </m:r>
                            </m:e>
                            <m:sup>
                              <m:r>
                                <a:rPr lang="en-US" altLang="zh-TW" sz="1600" i="1" kern="0" dirty="0">
                                  <a:latin typeface="Cambria Math" panose="02040503050406030204" pitchFamily="18" charset="0"/>
                                  <a:ea typeface="標楷體" panose="03000509000000000000" pitchFamily="65" charset="-120"/>
                                  <a:cs typeface="CMR10"/>
                                </a:rPr>
                                <m:t>2</m:t>
                              </m:r>
                            </m:sup>
                          </m:sSup>
                        </m:e>
                      </m:rad>
                      <m:r>
                        <a:rPr lang="zh-TW" altLang="en-US" sz="1600" i="1" dirty="0">
                          <a:latin typeface="Cambria Math" panose="02040503050406030204" pitchFamily="18" charset="0"/>
                          <a:ea typeface="Cambria Math" panose="02040503050406030204" pitchFamily="18" charset="0"/>
                        </a:rPr>
                        <m:t>×</m:t>
                      </m:r>
                      <m:r>
                        <a:rPr lang="en-US" altLang="zh-TW" sz="1600" b="0" i="1" dirty="0" smtClean="0">
                          <a:latin typeface="Cambria Math" panose="02040503050406030204" pitchFamily="18" charset="0"/>
                          <a:ea typeface="Cambria Math" panose="02040503050406030204" pitchFamily="18" charset="0"/>
                        </a:rPr>
                        <m:t>𝑋</m:t>
                      </m:r>
                      <m:d>
                        <m:dPr>
                          <m:ctrlPr>
                            <a:rPr lang="en-US" altLang="zh-TW" sz="1600" b="0" i="1" dirty="0" smtClean="0">
                              <a:latin typeface="Cambria Math" panose="02040503050406030204" pitchFamily="18" charset="0"/>
                              <a:ea typeface="Cambria Math" panose="02040503050406030204" pitchFamily="18" charset="0"/>
                            </a:rPr>
                          </m:ctrlPr>
                        </m:dPr>
                        <m:e>
                          <m:r>
                            <a:rPr lang="en-US" altLang="zh-TW" sz="1600" b="0" i="1" dirty="0" smtClean="0">
                              <a:latin typeface="Cambria Math" panose="02040503050406030204" pitchFamily="18" charset="0"/>
                              <a:ea typeface="Cambria Math" panose="02040503050406030204" pitchFamily="18" charset="0"/>
                            </a:rPr>
                            <m:t>𝑡</m:t>
                          </m:r>
                        </m:e>
                      </m:d>
                      <m:r>
                        <a:rPr lang="en-US" altLang="zh-TW" sz="1600" b="0" i="1" dirty="0" smtClean="0">
                          <a:latin typeface="Cambria Math" panose="02040503050406030204" pitchFamily="18" charset="0"/>
                          <a:ea typeface="Cambria Math" panose="02040503050406030204" pitchFamily="18" charset="0"/>
                        </a:rPr>
                        <m:t>+</m:t>
                      </m:r>
                      <m:r>
                        <a:rPr lang="zh-TW" altLang="en-US" sz="1600" i="1" kern="0" dirty="0">
                          <a:latin typeface="Cambria Math" panose="02040503050406030204" pitchFamily="18" charset="0"/>
                          <a:ea typeface="標楷體" panose="03000509000000000000" pitchFamily="65" charset="-120"/>
                          <a:cs typeface="CMR10"/>
                        </a:rPr>
                        <m:t>𝜌</m:t>
                      </m:r>
                      <m:r>
                        <a:rPr lang="zh-TW" altLang="en-US" sz="1600" i="1" dirty="0">
                          <a:latin typeface="Cambria Math" panose="02040503050406030204" pitchFamily="18" charset="0"/>
                          <a:ea typeface="Cambria Math" panose="02040503050406030204" pitchFamily="18" charset="0"/>
                        </a:rPr>
                        <m:t>×</m:t>
                      </m:r>
                      <m:r>
                        <a:rPr lang="en-US" altLang="zh-TW" sz="1600" b="0" i="1" dirty="0" smtClean="0">
                          <a:latin typeface="Cambria Math" panose="02040503050406030204" pitchFamily="18" charset="0"/>
                          <a:ea typeface="Cambria Math" panose="02040503050406030204" pitchFamily="18" charset="0"/>
                        </a:rPr>
                        <m:t>𝑌</m:t>
                      </m:r>
                      <m:d>
                        <m:dPr>
                          <m:ctrlPr>
                            <a:rPr lang="en-US" altLang="zh-TW" sz="1600" i="1" dirty="0">
                              <a:latin typeface="Cambria Math" panose="02040503050406030204" pitchFamily="18" charset="0"/>
                              <a:ea typeface="Cambria Math" panose="02040503050406030204" pitchFamily="18" charset="0"/>
                            </a:rPr>
                          </m:ctrlPr>
                        </m:dPr>
                        <m:e>
                          <m:r>
                            <a:rPr lang="en-US" altLang="zh-TW" sz="1600" i="1" dirty="0">
                              <a:latin typeface="Cambria Math" panose="02040503050406030204" pitchFamily="18" charset="0"/>
                              <a:ea typeface="Cambria Math" panose="02040503050406030204" pitchFamily="18" charset="0"/>
                            </a:rPr>
                            <m:t>𝑡</m:t>
                          </m:r>
                        </m:e>
                      </m:d>
                      <m:r>
                        <a:rPr lang="en-US" altLang="zh-TW" sz="1600" b="0" i="1" kern="0" dirty="0" smtClean="0">
                          <a:latin typeface="Cambria Math" panose="02040503050406030204" pitchFamily="18" charset="0"/>
                          <a:ea typeface="標楷體" panose="03000509000000000000" pitchFamily="65" charset="-120"/>
                        </a:rPr>
                        <m:t>)</m:t>
                      </m:r>
                      <m:r>
                        <a:rPr lang="en-US" altLang="zh-TW" sz="1600" b="0" i="1" kern="0" smtClean="0">
                          <a:latin typeface="Cambria Math" panose="02040503050406030204" pitchFamily="18" charset="0"/>
                          <a:ea typeface="標楷體" panose="03000509000000000000" pitchFamily="65" charset="-120"/>
                          <a:cs typeface="CMR10"/>
                        </a:rPr>
                        <m:t>)</m:t>
                      </m:r>
                    </m:oMath>
                  </m:oMathPara>
                </a14:m>
                <a:endParaRPr lang="zh-TW" altLang="en-US" sz="1600" i="1" kern="0" dirty="0">
                  <a:latin typeface="標楷體" panose="03000509000000000000" pitchFamily="65" charset="-120"/>
                  <a:ea typeface="標楷體" panose="03000509000000000000" pitchFamily="65" charset="-120"/>
                  <a:cs typeface="CMR10"/>
                </a:endParaRPr>
              </a:p>
            </p:txBody>
          </p:sp>
        </mc:Choice>
        <mc:Fallback xmlns="">
          <p:sp>
            <p:nvSpPr>
              <p:cNvPr id="8" name="矩形 7"/>
              <p:cNvSpPr>
                <a:spLocks noRot="1" noChangeAspect="1" noMove="1" noResize="1" noEditPoints="1" noAdjustHandles="1" noChangeArrowheads="1" noChangeShapeType="1" noTextEdit="1"/>
              </p:cNvSpPr>
              <p:nvPr/>
            </p:nvSpPr>
            <p:spPr>
              <a:xfrm>
                <a:off x="1264508" y="1329940"/>
                <a:ext cx="10081810" cy="5220725"/>
              </a:xfrm>
              <a:prstGeom prst="rect">
                <a:avLst/>
              </a:prstGeom>
              <a:blipFill>
                <a:blip r:embed="rId6"/>
                <a:stretch>
                  <a:fillRect l="-302" t="-350" r="-363"/>
                </a:stretch>
              </a:blipFill>
            </p:spPr>
            <p:txBody>
              <a:bodyPr/>
              <a:lstStyle/>
              <a:p>
                <a:r>
                  <a:rPr lang="zh-TW" altLang="en-US">
                    <a:noFill/>
                  </a:rPr>
                  <a:t> </a:t>
                </a:r>
              </a:p>
            </p:txBody>
          </p:sp>
        </mc:Fallback>
      </mc:AlternateContent>
      <p:sp>
        <p:nvSpPr>
          <p:cNvPr id="20" name="文本框 40">
            <a:extLst>
              <a:ext uri="{FF2B5EF4-FFF2-40B4-BE49-F238E27FC236}">
                <a16:creationId xmlns:a16="http://schemas.microsoft.com/office/drawing/2014/main" id="{2BF92458-E939-59E6-7634-0DECC18AEC2C}"/>
              </a:ext>
            </a:extLst>
          </p:cNvPr>
          <p:cNvSpPr txBox="1"/>
          <p:nvPr/>
        </p:nvSpPr>
        <p:spPr>
          <a:xfrm>
            <a:off x="1264508" y="984692"/>
            <a:ext cx="7200000" cy="424732"/>
          </a:xfrm>
          <a:prstGeom prst="rect">
            <a:avLst/>
          </a:prstGeom>
          <a:noFill/>
        </p:spPr>
        <p:txBody>
          <a:bodyPr wrap="square">
            <a:spAutoFit/>
          </a:bodyPr>
          <a:lstStyle/>
          <a:p>
            <a:pPr>
              <a:lnSpc>
                <a:spcPct val="120000"/>
              </a:lnSpc>
            </a:pP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房價利率正交化</a:t>
            </a:r>
            <a:endPar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36462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B0C6-C87E-B224-EF34-68E7CDF799A7}"/>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C17FE6E5-D370-9301-5ECE-769F41977E69}"/>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6C21B41F-5D35-7DFC-9182-A83CBD76FBB7}"/>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6BD22831-C260-D984-D2F1-959830ECD8FC}"/>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4DA0F35B-AE31-707E-890E-F914D588D2CD}"/>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77B5B6F-EC00-604E-7210-5F6F9AA76E4E}"/>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D99B8BCB-8605-A4A8-2776-414A35212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49872E33-F0B9-B7EC-5D21-AADB49327C17}"/>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A62C13E-3978-4F33-66FE-00D76C30CC9C}"/>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3DD2A93A-E338-5AFE-C16E-66CFC356001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椭圆 18">
                    <a:extLst>
                      <a:ext uri="{FF2B5EF4-FFF2-40B4-BE49-F238E27FC236}">
                        <a16:creationId xmlns:a16="http://schemas.microsoft.com/office/drawing/2014/main" id="{61D42657-E46A-B92B-6BE2-E37E70B33058}"/>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i="1">
                                  <a:solidFill>
                                    <a:srgbClr val="A9BEE4"/>
                                  </a:solidFill>
                                  <a:latin typeface="Cambria Math" panose="02040503050406030204" pitchFamily="18" charset="0"/>
                                </a:rPr>
                              </m:ctrlPr>
                            </m:sSubPr>
                            <m:e>
                              <m:r>
                                <m:rPr>
                                  <m:nor/>
                                </m:rPr>
                                <a:rPr lang="en-US" altLang="zh-TW">
                                  <a:solidFill>
                                    <a:srgbClr val="A9BEE4"/>
                                  </a:solidFill>
                                  <a:latin typeface="Times New Roman" panose="02020603050405020304" pitchFamily="18" charset="0"/>
                                </a:rPr>
                                <m:t>up</m:t>
                              </m:r>
                            </m:e>
                            <m:sub>
                              <m:r>
                                <a:rPr lang="en-US" altLang="zh-TW">
                                  <a:solidFill>
                                    <a:srgbClr val="A9BEE4"/>
                                  </a:solidFill>
                                  <a:latin typeface="Cambria Math" panose="02040503050406030204" pitchFamily="18" charset="0"/>
                                </a:rPr>
                                <m:t>𝑡</m:t>
                              </m:r>
                              <m:r>
                                <a:rPr lang="en-US" altLang="zh-TW">
                                  <a:solidFill>
                                    <a:srgbClr val="A9BEE4"/>
                                  </a:solidFill>
                                  <a:latin typeface="Cambria Math" panose="02040503050406030204" pitchFamily="18" charset="0"/>
                                </a:rPr>
                                <m:t>,</m:t>
                              </m:r>
                              <m:r>
                                <a:rPr lang="en-US" altLang="zh-TW">
                                  <a:solidFill>
                                    <a:srgbClr val="A9BEE4"/>
                                  </a:solidFill>
                                  <a:latin typeface="Cambria Math" panose="02040503050406030204" pitchFamily="18" charset="0"/>
                                </a:rPr>
                                <m:t>𝑛</m:t>
                              </m:r>
                              <m:r>
                                <a:rPr lang="en-US" altLang="zh-TW">
                                  <a:solidFill>
                                    <a:srgbClr val="A9BEE4"/>
                                  </a:solidFill>
                                  <a:latin typeface="Cambria Math" panose="02040503050406030204" pitchFamily="18" charset="0"/>
                                </a:rPr>
                                <m:t>,</m:t>
                              </m:r>
                              <m:r>
                                <a:rPr lang="en-US" altLang="zh-TW">
                                  <a:solidFill>
                                    <a:srgbClr val="A9BEE4"/>
                                  </a:solidFill>
                                  <a:latin typeface="Cambria Math" panose="02040503050406030204" pitchFamily="18" charset="0"/>
                                </a:rPr>
                                <m:t>𝑖</m:t>
                              </m:r>
                              <m:r>
                                <a:rPr lang="en-US" altLang="zh-TW">
                                  <a:solidFill>
                                    <a:srgbClr val="A9BEE4"/>
                                  </a:solidFill>
                                  <a:latin typeface="Cambria Math" panose="02040503050406030204" pitchFamily="18" charset="0"/>
                                </a:rPr>
                                <m:t>,1</m:t>
                              </m:r>
                            </m:sub>
                          </m:sSub>
                        </m:oMath>
                      </m:oMathPara>
                    </a14:m>
                    <a:endParaRPr lang="zh-CN" altLang="en-US" dirty="0">
                      <a:latin typeface="Times New Roman" panose="02020603050405020304" pitchFamily="18" charset="0"/>
                    </a:endParaRPr>
                  </a:p>
                </p:txBody>
              </p:sp>
            </mc:Choice>
            <mc:Fallback xmlns="">
              <p:sp>
                <p:nvSpPr>
                  <p:cNvPr id="19" name="椭圆 18">
                    <a:extLst>
                      <a:ext uri="{FF2B5EF4-FFF2-40B4-BE49-F238E27FC236}">
                        <a16:creationId xmlns:a16="http://schemas.microsoft.com/office/drawing/2014/main" id="{61D42657-E46A-B92B-6BE2-E37E70B33058}"/>
                      </a:ext>
                    </a:extLst>
                  </p:cNvPr>
                  <p:cNvSpPr>
                    <a:spLocks noRot="1" noChangeAspect="1" noMove="1" noResize="1" noEditPoints="1" noAdjustHandles="1" noChangeArrowheads="1" noChangeShapeType="1" noTextEdit="1"/>
                  </p:cNvSpPr>
                  <p:nvPr/>
                </p:nvSpPr>
                <p:spPr>
                  <a:xfrm>
                    <a:off x="5258755" y="1005138"/>
                    <a:ext cx="1692000" cy="1692000"/>
                  </a:xfrm>
                  <a:prstGeom prst="ellipse">
                    <a:avLst/>
                  </a:prstGeom>
                  <a:blipFill>
                    <a:blip r:embed="rId4"/>
                    <a:stretch>
                      <a:fillRect/>
                    </a:stretch>
                  </a:blipFill>
                  <a:ln>
                    <a:noFill/>
                  </a:ln>
                </p:spPr>
                <p:txBody>
                  <a:bodyPr/>
                  <a:lstStyle/>
                  <a:p>
                    <a:r>
                      <a:rPr lang="zh-TW" altLang="en-US">
                        <a:noFill/>
                      </a:rPr>
                      <a:t> </a:t>
                    </a:r>
                  </a:p>
                </p:txBody>
              </p:sp>
            </mc:Fallback>
          </mc:AlternateContent>
        </p:grpSp>
        <p:pic>
          <p:nvPicPr>
            <p:cNvPr id="17" name="Picture 4">
              <a:extLst>
                <a:ext uri="{FF2B5EF4-FFF2-40B4-BE49-F238E27FC236}">
                  <a16:creationId xmlns:a16="http://schemas.microsoft.com/office/drawing/2014/main" id="{A2E55E7E-5A3D-D64C-2C71-3DD729E1CE2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D9B63082-9AD6-F7C7-E38B-A138AA43824F}"/>
              </a:ext>
            </a:extLst>
          </p:cNvPr>
          <p:cNvSpPr txBox="1"/>
          <p:nvPr/>
        </p:nvSpPr>
        <p:spPr>
          <a:xfrm>
            <a:off x="4173360" y="323206"/>
            <a:ext cx="1933861" cy="500135"/>
          </a:xfrm>
          <a:prstGeom prst="rect">
            <a:avLst/>
          </a:prstGeom>
          <a:noFill/>
        </p:spPr>
        <p:txBody>
          <a:bodyPr wrap="none" lIns="68579" tIns="34289" rIns="68579" bIns="34289" rtlCol="0">
            <a:spAutoFit/>
          </a:bodyPr>
          <a:lstStyle/>
          <a:p>
            <a:r>
              <a:rPr lang="en-US" altLang="zh-CN" sz="2800" dirty="0">
                <a:solidFill>
                  <a:srgbClr val="1F3762"/>
                </a:solidFill>
                <a:latin typeface="標楷體" panose="03000509000000000000" pitchFamily="65" charset="-120"/>
                <a:ea typeface="標楷體" panose="03000509000000000000" pitchFamily="65" charset="-120"/>
                <a:cs typeface="+mn-ea"/>
                <a:sym typeface="+mn-lt"/>
              </a:rPr>
              <a:t>--</a:t>
            </a:r>
            <a:r>
              <a:rPr lang="zh-CN" altLang="en-US" sz="2800" dirty="0">
                <a:solidFill>
                  <a:srgbClr val="1F3762"/>
                </a:solidFill>
                <a:latin typeface="標楷體" panose="03000509000000000000" pitchFamily="65" charset="-120"/>
                <a:ea typeface="標楷體" panose="03000509000000000000" pitchFamily="65" charset="-120"/>
                <a:cs typeface="+mn-ea"/>
                <a:sym typeface="+mn-lt"/>
              </a:rPr>
              <a:t>數值模型</a:t>
            </a:r>
          </a:p>
        </p:txBody>
      </p:sp>
      <p:sp>
        <p:nvSpPr>
          <p:cNvPr id="3" name="矩形 1">
            <a:extLst>
              <a:ext uri="{FF2B5EF4-FFF2-40B4-BE49-F238E27FC236}">
                <a16:creationId xmlns:a16="http://schemas.microsoft.com/office/drawing/2014/main" id="{C80CAE9F-4781-288F-B999-F0A65B51AE2C}"/>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sp>
        <p:nvSpPr>
          <p:cNvPr id="6" name="投影片編號版面配置區 5"/>
          <p:cNvSpPr>
            <a:spLocks noGrp="1"/>
          </p:cNvSpPr>
          <p:nvPr>
            <p:ph type="sldNum" sz="quarter" idx="12"/>
          </p:nvPr>
        </p:nvSpPr>
        <p:spPr/>
        <p:txBody>
          <a:bodyPr/>
          <a:lstStyle/>
          <a:p>
            <a:fld id="{B76D0385-4779-4FB0-A36D-649251C88A08}" type="slidenum">
              <a:rPr lang="zh-CN" altLang="en-US" smtClean="0"/>
              <a:t>17</a:t>
            </a:fld>
            <a:endParaRPr lang="zh-CN" altLang="en-US"/>
          </a:p>
        </p:txBody>
      </p:sp>
      <p:sp>
        <p:nvSpPr>
          <p:cNvPr id="20" name="文本框 40">
            <a:extLst>
              <a:ext uri="{FF2B5EF4-FFF2-40B4-BE49-F238E27FC236}">
                <a16:creationId xmlns:a16="http://schemas.microsoft.com/office/drawing/2014/main" id="{2BF92458-E939-59E6-7634-0DECC18AEC2C}"/>
              </a:ext>
            </a:extLst>
          </p:cNvPr>
          <p:cNvSpPr txBox="1"/>
          <p:nvPr/>
        </p:nvSpPr>
        <p:spPr>
          <a:xfrm>
            <a:off x="939091" y="888159"/>
            <a:ext cx="8068980" cy="757130"/>
          </a:xfrm>
          <a:prstGeom prst="rect">
            <a:avLst/>
          </a:prstGeom>
          <a:noFill/>
        </p:spPr>
        <p:txBody>
          <a:bodyPr wrap="square">
            <a:spAutoFit/>
          </a:bodyPr>
          <a:lstStyle/>
          <a:p>
            <a:pPr>
              <a:lnSpc>
                <a:spcPct val="120000"/>
              </a:lnSpc>
            </a:pP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房價利率正交</a:t>
            </a: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化</a:t>
            </a:r>
            <a:endParaRPr lang="en-US" altLang="zh-TW"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en-US" altLang="zh-TW"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Dai et al</a:t>
            </a: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模型</a:t>
            </a:r>
            <a:r>
              <a:rPr lang="en-US" altLang="zh-TW"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現在</a:t>
            </a: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模型</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4" name="矩形 3"/>
              <p:cNvSpPr/>
              <p:nvPr/>
            </p:nvSpPr>
            <p:spPr>
              <a:xfrm>
                <a:off x="558800" y="1549268"/>
                <a:ext cx="5470268" cy="2086149"/>
              </a:xfrm>
              <a:prstGeom prst="rect">
                <a:avLst/>
              </a:prstGeom>
            </p:spPr>
            <p:txBody>
              <a:bodyPr wrap="square">
                <a:spAutoFit/>
              </a:bodyPr>
              <a:lstStyle/>
              <a:p>
                <a:pPr algn="just"/>
                <a:r>
                  <a:rPr lang="zh-TW" altLang="en-US" sz="1600" kern="0" dirty="0">
                    <a:latin typeface="標楷體" panose="03000509000000000000" pitchFamily="65" charset="-120"/>
                    <a:ea typeface="標楷體" panose="03000509000000000000" pitchFamily="65" charset="-120"/>
                    <a:cs typeface="CMR10"/>
                  </a:rPr>
                  <a:t>在</a:t>
                </a:r>
                <a:r>
                  <a:rPr lang="en-US" altLang="zh-TW" sz="1600" kern="0" dirty="0">
                    <a:latin typeface="Times New Roman" panose="02020603050405020304" pitchFamily="18" charset="0"/>
                    <a:ea typeface="標楷體" panose="03000509000000000000" pitchFamily="65" charset="-120"/>
                    <a:cs typeface="Times New Roman" panose="02020603050405020304" pitchFamily="18" charset="0"/>
                  </a:rPr>
                  <a:t>Dai et al(2023)</a:t>
                </a:r>
                <a:r>
                  <a:rPr lang="zh-TW" altLang="en-US" sz="1600" kern="0" dirty="0" smtClean="0">
                    <a:latin typeface="標楷體" panose="03000509000000000000" pitchFamily="65" charset="-120"/>
                    <a:ea typeface="標楷體" panose="03000509000000000000" pitchFamily="65" charset="-120"/>
                    <a:cs typeface="CMR10"/>
                  </a:rPr>
                  <a:t>的</a:t>
                </a:r>
                <a:r>
                  <a:rPr lang="zh-TW" altLang="en-US" sz="1600" kern="0" dirty="0">
                    <a:latin typeface="標楷體" panose="03000509000000000000" pitchFamily="65" charset="-120"/>
                    <a:ea typeface="標楷體" panose="03000509000000000000" pitchFamily="65" charset="-120"/>
                    <a:cs typeface="CMR10"/>
                  </a:rPr>
                  <a:t>房價模型中，同一期內相鄰的兩個</a:t>
                </a:r>
                <a14:m>
                  <m:oMath xmlns:m="http://schemas.openxmlformats.org/officeDocument/2006/math">
                    <m:r>
                      <a:rPr lang="en-US" altLang="zh-TW" sz="1600" i="1" kern="0">
                        <a:latin typeface="Cambria Math" panose="02040503050406030204" pitchFamily="18" charset="0"/>
                        <a:ea typeface="標楷體" panose="03000509000000000000" pitchFamily="65" charset="-120"/>
                        <a:cs typeface="CMR10"/>
                      </a:rPr>
                      <m:t>𝑋</m:t>
                    </m:r>
                  </m:oMath>
                </a14:m>
                <a:r>
                  <a:rPr lang="zh-TW" altLang="en-US" sz="1600" kern="0" dirty="0">
                    <a:latin typeface="標楷體" panose="03000509000000000000" pitchFamily="65" charset="-120"/>
                    <a:ea typeface="標楷體" panose="03000509000000000000" pitchFamily="65" charset="-120"/>
                    <a:cs typeface="CMR10"/>
                  </a:rPr>
                  <a:t>變數之間差距</a:t>
                </a:r>
                <a:r>
                  <a:rPr lang="zh-TW" altLang="en-US" sz="1600" kern="0" dirty="0" smtClean="0">
                    <a:latin typeface="標楷體" panose="03000509000000000000" pitchFamily="65" charset="-120"/>
                    <a:ea typeface="標楷體" panose="03000509000000000000" pitchFamily="65" charset="-120"/>
                    <a:cs typeface="CMR10"/>
                  </a:rPr>
                  <a:t>為</a:t>
                </a:r>
                <a14:m>
                  <m:oMath xmlns:m="http://schemas.openxmlformats.org/officeDocument/2006/math">
                    <m:r>
                      <a:rPr lang="en-US" altLang="zh-TW" sz="1600" i="1" kern="0" dirty="0">
                        <a:latin typeface="Cambria Math" panose="02040503050406030204" pitchFamily="18" charset="0"/>
                        <a:ea typeface="標楷體" panose="03000509000000000000" pitchFamily="65" charset="-120"/>
                        <a:cs typeface="CMR10"/>
                      </a:rPr>
                      <m:t>2</m:t>
                    </m:r>
                    <m:rad>
                      <m:radPr>
                        <m:degHide m:val="on"/>
                        <m:ctrlPr>
                          <a:rPr lang="en-US" altLang="zh-TW" sz="1600" i="1" kern="0" dirty="0" smtClean="0">
                            <a:latin typeface="Cambria Math" panose="02040503050406030204" pitchFamily="18" charset="0"/>
                            <a:ea typeface="標楷體" panose="03000509000000000000" pitchFamily="65" charset="-120"/>
                          </a:rPr>
                        </m:ctrlPr>
                      </m:radPr>
                      <m:deg/>
                      <m:e>
                        <m:r>
                          <a:rPr lang="en-US" altLang="zh-TW" sz="1600" i="1" kern="0" dirty="0">
                            <a:latin typeface="Cambria Math" panose="02040503050406030204" pitchFamily="18" charset="0"/>
                            <a:ea typeface="標楷體" panose="03000509000000000000" pitchFamily="65" charset="-120"/>
                          </a:rPr>
                          <m:t>𝐷</m:t>
                        </m:r>
                        <m:r>
                          <a:rPr lang="en-US" altLang="zh-TW" sz="1600" b="0" i="1" kern="0" dirty="0" smtClean="0">
                            <a:latin typeface="Cambria Math" panose="02040503050406030204" pitchFamily="18" charset="0"/>
                            <a:ea typeface="標楷體" panose="03000509000000000000" pitchFamily="65" charset="-120"/>
                          </a:rPr>
                          <m:t>𝑒𝑙𝑡𝑎𝑇</m:t>
                        </m:r>
                      </m:e>
                    </m:rad>
                  </m:oMath>
                </a14:m>
                <a:r>
                  <a:rPr lang="zh-TW" altLang="en-US" sz="1600" kern="0" dirty="0" smtClean="0">
                    <a:latin typeface="標楷體" panose="03000509000000000000" pitchFamily="65" charset="-120"/>
                    <a:ea typeface="標楷體" panose="03000509000000000000" pitchFamily="65" charset="-120"/>
                    <a:cs typeface="CMR10"/>
                  </a:rPr>
                  <a:t>。假設房價上漲</a:t>
                </a:r>
                <a:r>
                  <a:rPr lang="zh-TW" altLang="en-US" sz="1600" kern="0" dirty="0">
                    <a:latin typeface="標楷體" panose="03000509000000000000" pitchFamily="65" charset="-120"/>
                    <a:ea typeface="標楷體" panose="03000509000000000000" pitchFamily="65" charset="-120"/>
                    <a:cs typeface="CMR10"/>
                  </a:rPr>
                  <a:t>機率為</a:t>
                </a:r>
                <a14:m>
                  <m:oMath xmlns:m="http://schemas.openxmlformats.org/officeDocument/2006/math">
                    <m:r>
                      <a:rPr lang="en-US" altLang="zh-TW" sz="1600" i="1" kern="0">
                        <a:latin typeface="Cambria Math" panose="02040503050406030204" pitchFamily="18" charset="0"/>
                        <a:ea typeface="標楷體" panose="03000509000000000000" pitchFamily="65" charset="-120"/>
                        <a:cs typeface="CMR10"/>
                      </a:rPr>
                      <m:t>𝑝</m:t>
                    </m:r>
                  </m:oMath>
                </a14:m>
                <a:r>
                  <a:rPr lang="zh-TW" altLang="en-US" sz="1600" kern="0" dirty="0" smtClean="0">
                    <a:latin typeface="標楷體" panose="03000509000000000000" pitchFamily="65" charset="-120"/>
                    <a:ea typeface="標楷體" panose="03000509000000000000" pitchFamily="65" charset="-120"/>
                    <a:cs typeface="CMR10"/>
                  </a:rPr>
                  <a:t>，</a:t>
                </a:r>
                <a:r>
                  <a:rPr lang="zh-TW" altLang="en-US" sz="1600" kern="0" dirty="0">
                    <a:latin typeface="標楷體" panose="03000509000000000000" pitchFamily="65" charset="-120"/>
                    <a:ea typeface="標楷體" panose="03000509000000000000" pitchFamily="65" charset="-120"/>
                    <a:cs typeface="CMR10"/>
                  </a:rPr>
                  <a:t>下跌機率為</a:t>
                </a:r>
                <a14:m>
                  <m:oMath xmlns:m="http://schemas.openxmlformats.org/officeDocument/2006/math">
                    <m:r>
                      <m:rPr>
                        <m:nor/>
                      </m:rPr>
                      <a:rPr lang="en-US" altLang="zh-TW" sz="1600">
                        <a:latin typeface="Times New Roman" panose="02020603050405020304" pitchFamily="18" charset="0"/>
                      </a:rPr>
                      <m:t>(1−</m:t>
                    </m:r>
                    <m:r>
                      <a:rPr lang="en-US" altLang="zh-TW" sz="1600" i="1" kern="0">
                        <a:latin typeface="Cambria Math" panose="02040503050406030204" pitchFamily="18" charset="0"/>
                        <a:ea typeface="標楷體" panose="03000509000000000000" pitchFamily="65" charset="-120"/>
                        <a:cs typeface="CMR10"/>
                      </a:rPr>
                      <m:t>𝑝</m:t>
                    </m:r>
                    <m:r>
                      <m:rPr>
                        <m:nor/>
                      </m:rPr>
                      <a:rPr lang="en-US" altLang="zh-TW" sz="1600">
                        <a:latin typeface="Times New Roman" panose="02020603050405020304" pitchFamily="18" charset="0"/>
                      </a:rPr>
                      <m:t>)</m:t>
                    </m:r>
                  </m:oMath>
                </a14:m>
                <a:r>
                  <a:rPr lang="zh-TW" altLang="en-US" sz="1600" kern="0" dirty="0">
                    <a:latin typeface="標楷體" panose="03000509000000000000" pitchFamily="65" charset="-120"/>
                    <a:ea typeface="標楷體" panose="03000509000000000000" pitchFamily="65" charset="-120"/>
                    <a:cs typeface="CMR10"/>
                  </a:rPr>
                  <a:t>，並且已知</a:t>
                </a:r>
                <a14:m>
                  <m:oMath xmlns:m="http://schemas.openxmlformats.org/officeDocument/2006/math">
                    <m:r>
                      <a:rPr lang="en-US" altLang="zh-TW" sz="1600" b="0" i="1" kern="0" smtClean="0">
                        <a:latin typeface="Cambria Math" panose="02040503050406030204" pitchFamily="18" charset="0"/>
                        <a:ea typeface="標楷體" panose="03000509000000000000" pitchFamily="65" charset="-120"/>
                        <a:cs typeface="CMR10"/>
                      </a:rPr>
                      <m:t>𝑑𝑋</m:t>
                    </m:r>
                    <m:d>
                      <m:dPr>
                        <m:ctrlPr>
                          <a:rPr lang="en-US" altLang="zh-TW" sz="1600" b="0" i="1" kern="0" smtClean="0">
                            <a:latin typeface="Cambria Math" panose="02040503050406030204" pitchFamily="18" charset="0"/>
                            <a:ea typeface="標楷體" panose="03000509000000000000" pitchFamily="65" charset="-120"/>
                            <a:cs typeface="CMR10"/>
                          </a:rPr>
                        </m:ctrlPr>
                      </m:dPr>
                      <m:e>
                        <m:r>
                          <a:rPr lang="en-US" altLang="zh-TW" sz="1600" b="0" i="1" kern="0" smtClean="0">
                            <a:latin typeface="Cambria Math" panose="02040503050406030204" pitchFamily="18" charset="0"/>
                            <a:ea typeface="標楷體" panose="03000509000000000000" pitchFamily="65" charset="-120"/>
                            <a:cs typeface="CMR10"/>
                          </a:rPr>
                          <m:t>𝑡</m:t>
                        </m:r>
                      </m:e>
                    </m:d>
                    <m:r>
                      <a:rPr lang="en-US" altLang="zh-TW" sz="1600" b="0" i="1" kern="0" smtClean="0">
                        <a:latin typeface="Cambria Math" panose="02040503050406030204" pitchFamily="18" charset="0"/>
                        <a:ea typeface="標楷體" panose="03000509000000000000" pitchFamily="65" charset="-120"/>
                        <a:cs typeface="CMR10"/>
                      </a:rPr>
                      <m:t>=</m:t>
                    </m:r>
                    <m:sSub>
                      <m:sSubPr>
                        <m:ctrlPr>
                          <a:rPr lang="en-US" altLang="zh-TW" sz="1600" b="0" i="1" kern="0" smtClean="0">
                            <a:latin typeface="Cambria Math" panose="02040503050406030204" pitchFamily="18" charset="0"/>
                            <a:ea typeface="標楷體" panose="03000509000000000000" pitchFamily="65" charset="-120"/>
                          </a:rPr>
                        </m:ctrlPr>
                      </m:sSubPr>
                      <m:e>
                        <m:r>
                          <a:rPr lang="zh-TW" altLang="en-US" sz="1600" b="0" i="1" kern="0" smtClean="0">
                            <a:latin typeface="Cambria Math" panose="02040503050406030204" pitchFamily="18" charset="0"/>
                            <a:ea typeface="標楷體" panose="03000509000000000000" pitchFamily="65" charset="-120"/>
                          </a:rPr>
                          <m:t>𝜇</m:t>
                        </m:r>
                      </m:e>
                      <m:sub>
                        <m:r>
                          <a:rPr lang="en-US" altLang="zh-TW" sz="1600" b="0" i="1" kern="0" smtClean="0">
                            <a:latin typeface="Cambria Math" panose="02040503050406030204" pitchFamily="18" charset="0"/>
                            <a:ea typeface="標楷體" panose="03000509000000000000" pitchFamily="65" charset="-120"/>
                          </a:rPr>
                          <m:t>𝑋</m:t>
                        </m:r>
                      </m:sub>
                    </m:sSub>
                    <m:r>
                      <a:rPr lang="en-US" altLang="zh-TW" sz="1600" b="0" i="1" kern="0" smtClean="0">
                        <a:latin typeface="Cambria Math" panose="02040503050406030204" pitchFamily="18" charset="0"/>
                        <a:ea typeface="標楷體" panose="03000509000000000000" pitchFamily="65" charset="-120"/>
                      </a:rPr>
                      <m:t>(</m:t>
                    </m:r>
                    <m:r>
                      <a:rPr lang="en-US" altLang="zh-TW" sz="1600" b="0" i="1" kern="0" smtClean="0">
                        <a:latin typeface="Cambria Math" panose="02040503050406030204" pitchFamily="18" charset="0"/>
                        <a:ea typeface="標楷體" panose="03000509000000000000" pitchFamily="65" charset="-120"/>
                      </a:rPr>
                      <m:t>𝑡</m:t>
                    </m:r>
                    <m:r>
                      <a:rPr lang="en-US" altLang="zh-TW" sz="1600" b="0" i="1" kern="0" smtClean="0">
                        <a:latin typeface="Cambria Math" panose="02040503050406030204" pitchFamily="18" charset="0"/>
                        <a:ea typeface="標楷體" panose="03000509000000000000" pitchFamily="65" charset="-120"/>
                      </a:rPr>
                      <m:t>)</m:t>
                    </m:r>
                  </m:oMath>
                </a14:m>
                <a:r>
                  <a:rPr lang="zh-TW" altLang="en-US" sz="1600" kern="0" dirty="0">
                    <a:latin typeface="標楷體" panose="03000509000000000000" pitchFamily="65" charset="-120"/>
                    <a:ea typeface="標楷體" panose="03000509000000000000" pitchFamily="65" charset="-120"/>
                    <a:cs typeface="CMR10"/>
                  </a:rPr>
                  <a:t>。透過以下</a:t>
                </a:r>
                <a:r>
                  <a:rPr lang="zh-TW" altLang="en-US" sz="1600" kern="0" dirty="0" smtClean="0">
                    <a:latin typeface="標楷體" panose="03000509000000000000" pitchFamily="65" charset="-120"/>
                    <a:ea typeface="標楷體" panose="03000509000000000000" pitchFamily="65" charset="-120"/>
                    <a:cs typeface="CMR10"/>
                  </a:rPr>
                  <a:t>恆等式</a:t>
                </a:r>
                <a:r>
                  <a:rPr lang="en-US" altLang="zh-TW" sz="1600" kern="0" dirty="0" smtClean="0">
                    <a:latin typeface="標楷體" panose="03000509000000000000" pitchFamily="65" charset="-120"/>
                    <a:ea typeface="標楷體" panose="03000509000000000000" pitchFamily="65" charset="-120"/>
                    <a:cs typeface="CMR10"/>
                  </a:rPr>
                  <a:t>:</a:t>
                </a:r>
              </a:p>
              <a:p>
                <a:pPr algn="just"/>
                <a14:m>
                  <m:oMathPara xmlns:m="http://schemas.openxmlformats.org/officeDocument/2006/math">
                    <m:oMathParaPr>
                      <m:jc m:val="centerGroup"/>
                    </m:oMathParaPr>
                    <m:oMath xmlns:m="http://schemas.openxmlformats.org/officeDocument/2006/math">
                      <m:r>
                        <a:rPr lang="en-US" altLang="zh-TW" sz="1600" i="1" kern="0">
                          <a:latin typeface="Cambria Math" panose="02040503050406030204" pitchFamily="18" charset="0"/>
                          <a:ea typeface="標楷體" panose="03000509000000000000" pitchFamily="65" charset="-120"/>
                          <a:cs typeface="CMR10"/>
                        </a:rPr>
                        <m:t>𝑝</m:t>
                      </m:r>
                      <m:r>
                        <m:rPr>
                          <m:nor/>
                        </m:rPr>
                        <a:rPr lang="en-US" altLang="zh-TW" sz="160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𝑋</m:t>
                      </m:r>
                      <m:r>
                        <m:rPr>
                          <m:nor/>
                        </m:rPr>
                        <a:rPr lang="en-US" altLang="zh-TW" sz="1600">
                          <a:latin typeface="Cambria Math" panose="02040503050406030204" pitchFamily="18" charset="0"/>
                          <a:ea typeface="Cambria Math" panose="02040503050406030204" pitchFamily="18" charset="0"/>
                        </a:rPr>
                        <m:t>(</m:t>
                      </m:r>
                      <m:r>
                        <m:rPr>
                          <m:nor/>
                        </m:rPr>
                        <a:rPr lang="en-US" altLang="zh-TW" sz="1600">
                          <a:latin typeface="Cambria Math" panose="02040503050406030204" pitchFamily="18" charset="0"/>
                          <a:ea typeface="Cambria Math" panose="02040503050406030204" pitchFamily="18" charset="0"/>
                        </a:rPr>
                        <m:t>t</m:t>
                      </m:r>
                      <m:r>
                        <m:rPr>
                          <m:nor/>
                        </m:rPr>
                        <a:rPr lang="en-US" altLang="zh-TW" sz="1600">
                          <a:latin typeface="Cambria Math" panose="02040503050406030204" pitchFamily="18" charset="0"/>
                          <a:ea typeface="Cambria Math" panose="02040503050406030204" pitchFamily="18" charset="0"/>
                        </a:rPr>
                        <m:t>)+</m:t>
                      </m:r>
                      <m:rad>
                        <m:radPr>
                          <m:degHide m:val="on"/>
                          <m:ctrlPr>
                            <a:rPr lang="en-US" altLang="zh-TW" sz="1600" i="1" dirty="0">
                              <a:latin typeface="Cambria Math" panose="02040503050406030204" pitchFamily="18" charset="0"/>
                              <a:ea typeface="Cambria Math" panose="02040503050406030204" pitchFamily="18" charset="0"/>
                            </a:rPr>
                          </m:ctrlPr>
                        </m:radPr>
                        <m:deg/>
                        <m:e>
                          <m:r>
                            <m:rPr>
                              <m:sty m:val="p"/>
                            </m:rPr>
                            <a:rPr lang="en-US" altLang="zh-TW" sz="1600" i="1" dirty="0">
                              <a:latin typeface="Cambria Math" panose="02040503050406030204" pitchFamily="18" charset="0"/>
                              <a:ea typeface="Cambria Math" panose="02040503050406030204" pitchFamily="18" charset="0"/>
                            </a:rPr>
                            <m:t>D</m:t>
                          </m:r>
                          <m:r>
                            <a:rPr lang="en-US" altLang="zh-TW" sz="1600" i="1" dirty="0">
                              <a:latin typeface="Cambria Math" panose="02040503050406030204" pitchFamily="18" charset="0"/>
                              <a:ea typeface="Cambria Math" panose="02040503050406030204" pitchFamily="18" charset="0"/>
                            </a:rPr>
                            <m:t>𝑒𝑙𝑡𝑎𝑇</m:t>
                          </m:r>
                        </m:e>
                      </m:rad>
                      <m:r>
                        <m:rPr>
                          <m:nor/>
                        </m:rPr>
                        <a:rPr lang="en-US" altLang="zh-TW" sz="1600">
                          <a:latin typeface="Cambria Math" panose="02040503050406030204" pitchFamily="18" charset="0"/>
                          <a:ea typeface="Cambria Math" panose="02040503050406030204" pitchFamily="18" charset="0"/>
                        </a:rPr>
                        <m:t>)+(1−</m:t>
                      </m:r>
                      <m:r>
                        <a:rPr lang="en-US" altLang="zh-TW" sz="1600" i="1" kern="0">
                          <a:latin typeface="Cambria Math" panose="02040503050406030204" pitchFamily="18" charset="0"/>
                          <a:ea typeface="標楷體" panose="03000509000000000000" pitchFamily="65" charset="-120"/>
                          <a:cs typeface="CMR10"/>
                        </a:rPr>
                        <m:t>𝑝</m:t>
                      </m:r>
                      <m:r>
                        <m:rPr>
                          <m:nor/>
                        </m:rPr>
                        <a:rPr lang="en-US" altLang="zh-TW" sz="1600">
                          <a:latin typeface="Cambria Math" panose="02040503050406030204" pitchFamily="18" charset="0"/>
                          <a:ea typeface="Cambria Math" panose="02040503050406030204" pitchFamily="18" charset="0"/>
                        </a:rPr>
                        <m:t>)× (</m:t>
                      </m:r>
                      <m:r>
                        <a:rPr lang="en-US" altLang="zh-TW" sz="1600" i="1">
                          <a:latin typeface="Cambria Math" panose="02040503050406030204" pitchFamily="18" charset="0"/>
                          <a:ea typeface="Cambria Math" panose="02040503050406030204" pitchFamily="18" charset="0"/>
                        </a:rPr>
                        <m:t>𝑋</m:t>
                      </m:r>
                      <m:r>
                        <m:rPr>
                          <m:nor/>
                        </m:rPr>
                        <a:rPr lang="en-US" altLang="zh-TW" sz="1600">
                          <a:latin typeface="Cambria Math" panose="02040503050406030204" pitchFamily="18" charset="0"/>
                          <a:ea typeface="Cambria Math" panose="02040503050406030204" pitchFamily="18" charset="0"/>
                        </a:rPr>
                        <m:t>(</m:t>
                      </m:r>
                      <m:r>
                        <m:rPr>
                          <m:nor/>
                        </m:rPr>
                        <a:rPr lang="en-US" altLang="zh-TW" sz="1600">
                          <a:latin typeface="Cambria Math" panose="02040503050406030204" pitchFamily="18" charset="0"/>
                          <a:ea typeface="Cambria Math" panose="02040503050406030204" pitchFamily="18" charset="0"/>
                        </a:rPr>
                        <m:t>t</m:t>
                      </m:r>
                      <m:r>
                        <m:rPr>
                          <m:nor/>
                        </m:rPr>
                        <a:rPr lang="en-US" altLang="zh-TW" sz="1600">
                          <a:latin typeface="Cambria Math" panose="02040503050406030204" pitchFamily="18" charset="0"/>
                          <a:ea typeface="Cambria Math" panose="02040503050406030204" pitchFamily="18" charset="0"/>
                        </a:rPr>
                        <m:t>)−</m:t>
                      </m:r>
                      <m:rad>
                        <m:radPr>
                          <m:degHide m:val="on"/>
                          <m:ctrlPr>
                            <a:rPr lang="en-US" altLang="zh-TW" sz="1600" i="1" dirty="0">
                              <a:latin typeface="Cambria Math" panose="02040503050406030204" pitchFamily="18" charset="0"/>
                              <a:ea typeface="Cambria Math" panose="02040503050406030204" pitchFamily="18" charset="0"/>
                            </a:rPr>
                          </m:ctrlPr>
                        </m:radPr>
                        <m:deg/>
                        <m:e>
                          <m:r>
                            <m:rPr>
                              <m:sty m:val="p"/>
                            </m:rPr>
                            <a:rPr lang="en-US" altLang="zh-TW" sz="1600" i="1" dirty="0">
                              <a:latin typeface="Cambria Math" panose="02040503050406030204" pitchFamily="18" charset="0"/>
                              <a:ea typeface="Cambria Math" panose="02040503050406030204" pitchFamily="18" charset="0"/>
                            </a:rPr>
                            <m:t>D</m:t>
                          </m:r>
                          <m:r>
                            <a:rPr lang="en-US" altLang="zh-TW" sz="1600" i="1" dirty="0">
                              <a:latin typeface="Cambria Math" panose="02040503050406030204" pitchFamily="18" charset="0"/>
                              <a:ea typeface="Cambria Math" panose="02040503050406030204" pitchFamily="18" charset="0"/>
                            </a:rPr>
                            <m:t>𝑒𝑙𝑡𝑎𝑇</m:t>
                          </m:r>
                        </m:e>
                      </m:rad>
                      <m:r>
                        <m:rPr>
                          <m:nor/>
                        </m:rPr>
                        <a:rPr lang="en-US" altLang="zh-TW" sz="1600">
                          <a:latin typeface="Cambria Math" panose="02040503050406030204" pitchFamily="18" charset="0"/>
                          <a:ea typeface="Cambria Math" panose="02040503050406030204" pitchFamily="18" charset="0"/>
                        </a:rPr>
                        <m:t>) ≡</m:t>
                      </m:r>
                      <m:sSub>
                        <m:sSubPr>
                          <m:ctrlPr>
                            <a:rPr lang="en-US" altLang="zh-TW" sz="1600" i="1">
                              <a:latin typeface="Cambria Math" panose="02040503050406030204" pitchFamily="18" charset="0"/>
                              <a:ea typeface="Cambria Math" panose="02040503050406030204" pitchFamily="18" charset="0"/>
                            </a:rPr>
                          </m:ctrlPr>
                        </m:sSubPr>
                        <m:e>
                          <m:r>
                            <a:rPr lang="zh-TW" altLang="en-US" sz="1600" i="1">
                              <a:latin typeface="Cambria Math" panose="02040503050406030204" pitchFamily="18" charset="0"/>
                            </a:rPr>
                            <m:t>𝜇</m:t>
                          </m:r>
                        </m:e>
                        <m:sub>
                          <m:r>
                            <a:rPr lang="en-US" altLang="zh-TW" sz="1600" i="1">
                              <a:latin typeface="Cambria Math" panose="02040503050406030204" pitchFamily="18" charset="0"/>
                              <a:ea typeface="Cambria Math" panose="02040503050406030204" pitchFamily="18" charset="0"/>
                            </a:rPr>
                            <m:t>𝑋</m:t>
                          </m:r>
                        </m:sub>
                      </m:sSub>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𝑡</m:t>
                      </m:r>
                      <m:r>
                        <a:rPr lang="en-US" altLang="zh-TW" sz="1600" i="1">
                          <a:latin typeface="Cambria Math" panose="02040503050406030204" pitchFamily="18" charset="0"/>
                          <a:ea typeface="Cambria Math" panose="02040503050406030204" pitchFamily="18" charset="0"/>
                        </a:rPr>
                        <m:t>)</m:t>
                      </m:r>
                      <m:r>
                        <m:rPr>
                          <m:nor/>
                        </m:rPr>
                        <a:rPr lang="en-US" altLang="zh-TW" sz="160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𝑋</m:t>
                      </m:r>
                      <m:r>
                        <m:rPr>
                          <m:nor/>
                        </m:rPr>
                        <a:rPr lang="en-US" altLang="zh-TW" sz="1600">
                          <a:latin typeface="Cambria Math" panose="02040503050406030204" pitchFamily="18" charset="0"/>
                          <a:ea typeface="Cambria Math" panose="02040503050406030204" pitchFamily="18" charset="0"/>
                        </a:rPr>
                        <m:t>(</m:t>
                      </m:r>
                      <m:r>
                        <m:rPr>
                          <m:nor/>
                        </m:rPr>
                        <a:rPr lang="en-US" altLang="zh-TW" sz="1600">
                          <a:latin typeface="Cambria Math" panose="02040503050406030204" pitchFamily="18" charset="0"/>
                          <a:ea typeface="Cambria Math" panose="02040503050406030204" pitchFamily="18" charset="0"/>
                        </a:rPr>
                        <m:t>t</m:t>
                      </m:r>
                      <m:r>
                        <m:rPr>
                          <m:nor/>
                        </m:rPr>
                        <a:rPr lang="en-US" altLang="zh-TW" sz="1600">
                          <a:latin typeface="Cambria Math" panose="02040503050406030204" pitchFamily="18" charset="0"/>
                          <a:ea typeface="Cambria Math" panose="02040503050406030204" pitchFamily="18" charset="0"/>
                        </a:rPr>
                        <m:t>)</m:t>
                      </m:r>
                    </m:oMath>
                  </m:oMathPara>
                </a14:m>
                <a:endParaRPr lang="en-US" altLang="zh-TW" sz="1600" dirty="0">
                  <a:latin typeface="Cambria Math" panose="02040503050406030204" pitchFamily="18" charset="0"/>
                  <a:ea typeface="Cambria Math" panose="02040503050406030204" pitchFamily="18" charset="0"/>
                </a:endParaRPr>
              </a:p>
              <a:p>
                <a:pPr algn="just"/>
                <a:r>
                  <a:rPr lang="zh-TW" altLang="en-US" sz="1600" kern="0" dirty="0">
                    <a:latin typeface="標楷體" panose="03000509000000000000" pitchFamily="65" charset="-120"/>
                    <a:ea typeface="標楷體" panose="03000509000000000000" pitchFamily="65" charset="-120"/>
                    <a:cs typeface="CMR10"/>
                  </a:rPr>
                  <a:t>得出房價上漲機率</a:t>
                </a:r>
                <a:r>
                  <a:rPr lang="zh-TW" altLang="en-US" sz="1600" kern="0" dirty="0" smtClean="0">
                    <a:latin typeface="標楷體" panose="03000509000000000000" pitchFamily="65" charset="-120"/>
                    <a:ea typeface="標楷體" panose="03000509000000000000" pitchFamily="65" charset="-120"/>
                    <a:cs typeface="CMR10"/>
                  </a:rPr>
                  <a:t>為</a:t>
                </a:r>
                <a:endParaRPr lang="en-US" altLang="zh-TW" sz="1600" kern="0" dirty="0" smtClean="0">
                  <a:latin typeface="標楷體" panose="03000509000000000000" pitchFamily="65" charset="-120"/>
                  <a:ea typeface="標楷體" panose="03000509000000000000" pitchFamily="65" charset="-120"/>
                  <a:cs typeface="CMR10"/>
                </a:endParaRPr>
              </a:p>
              <a:p>
                <a:pPr/>
                <a14:m>
                  <m:oMathPara xmlns:m="http://schemas.openxmlformats.org/officeDocument/2006/math">
                    <m:oMathParaPr>
                      <m:jc m:val="centerGroup"/>
                    </m:oMathParaPr>
                    <m:oMath xmlns:m="http://schemas.openxmlformats.org/officeDocument/2006/math">
                      <m:r>
                        <a:rPr lang="en-US" altLang="zh-TW" b="0" i="1" kern="0" smtClean="0">
                          <a:latin typeface="Cambria Math" panose="02040503050406030204" pitchFamily="18" charset="0"/>
                          <a:ea typeface="標楷體" panose="03000509000000000000" pitchFamily="65" charset="-120"/>
                          <a:cs typeface="CMR10"/>
                        </a:rPr>
                        <m:t>𝑝</m:t>
                      </m:r>
                      <m:r>
                        <a:rPr lang="en-US" altLang="zh-TW" b="0" i="1" kern="0" smtClean="0">
                          <a:latin typeface="Cambria Math" panose="02040503050406030204" pitchFamily="18" charset="0"/>
                          <a:ea typeface="標楷體" panose="03000509000000000000" pitchFamily="65" charset="-120"/>
                          <a:cs typeface="CMR10"/>
                        </a:rPr>
                        <m:t>=</m:t>
                      </m:r>
                      <m:f>
                        <m:fPr>
                          <m:ctrlPr>
                            <a:rPr lang="en-US" altLang="zh-TW" b="0" i="1" kern="0" smtClean="0">
                              <a:latin typeface="Cambria Math" panose="02040503050406030204" pitchFamily="18" charset="0"/>
                              <a:ea typeface="標楷體" panose="03000509000000000000" pitchFamily="65" charset="-120"/>
                            </a:rPr>
                          </m:ctrlPr>
                        </m:fPr>
                        <m:num>
                          <m:sSub>
                            <m:sSubPr>
                              <m:ctrlPr>
                                <a:rPr lang="en-US" altLang="zh-TW" i="1" kern="0">
                                  <a:latin typeface="Cambria Math" panose="02040503050406030204" pitchFamily="18" charset="0"/>
                                  <a:ea typeface="標楷體" panose="03000509000000000000" pitchFamily="65" charset="-120"/>
                                </a:rPr>
                              </m:ctrlPr>
                            </m:sSubPr>
                            <m:e>
                              <m:r>
                                <a:rPr lang="zh-TW" altLang="en-US" i="1" kern="0">
                                  <a:latin typeface="Cambria Math" panose="02040503050406030204" pitchFamily="18" charset="0"/>
                                  <a:ea typeface="標楷體" panose="03000509000000000000" pitchFamily="65" charset="-120"/>
                                </a:rPr>
                                <m:t>𝜇</m:t>
                              </m:r>
                            </m:e>
                            <m:sub>
                              <m:r>
                                <a:rPr lang="en-US" altLang="zh-TW" i="1" kern="0">
                                  <a:latin typeface="Cambria Math" panose="02040503050406030204" pitchFamily="18" charset="0"/>
                                  <a:ea typeface="標楷體" panose="03000509000000000000" pitchFamily="65" charset="-120"/>
                                </a:rPr>
                                <m:t>𝑋</m:t>
                              </m:r>
                            </m:sub>
                          </m:sSub>
                          <m:r>
                            <a:rPr lang="en-US" altLang="zh-TW" i="1" kern="0">
                              <a:latin typeface="Cambria Math" panose="02040503050406030204" pitchFamily="18" charset="0"/>
                              <a:ea typeface="標楷體" panose="03000509000000000000" pitchFamily="65" charset="-120"/>
                            </a:rPr>
                            <m:t>(</m:t>
                          </m:r>
                          <m:r>
                            <a:rPr lang="en-US" altLang="zh-TW" i="1" kern="0">
                              <a:latin typeface="Cambria Math" panose="02040503050406030204" pitchFamily="18" charset="0"/>
                              <a:ea typeface="標楷體" panose="03000509000000000000" pitchFamily="65" charset="-120"/>
                            </a:rPr>
                            <m:t>𝑡</m:t>
                          </m:r>
                          <m:r>
                            <a:rPr lang="en-US" altLang="zh-TW" i="1" kern="0">
                              <a:latin typeface="Cambria Math" panose="02040503050406030204" pitchFamily="18" charset="0"/>
                              <a:ea typeface="標楷體" panose="03000509000000000000" pitchFamily="65" charset="-120"/>
                            </a:rPr>
                            <m:t>)</m:t>
                          </m:r>
                          <m:r>
                            <m:rPr>
                              <m:nor/>
                            </m:rPr>
                            <a:rPr lang="en-US" altLang="zh-TW">
                              <a:latin typeface="Times New Roman" panose="02020603050405020304" pitchFamily="18" charset="0"/>
                            </a:rPr>
                            <m:t>+</m:t>
                          </m:r>
                          <m:rad>
                            <m:radPr>
                              <m:degHide m:val="on"/>
                              <m:ctrlPr>
                                <a:rPr lang="en-US" altLang="zh-TW" i="1" kern="0" dirty="0">
                                  <a:latin typeface="Cambria Math" panose="02040503050406030204" pitchFamily="18" charset="0"/>
                                  <a:ea typeface="標楷體" panose="03000509000000000000" pitchFamily="65" charset="-120"/>
                                </a:rPr>
                              </m:ctrlPr>
                            </m:radPr>
                            <m:deg/>
                            <m:e>
                              <m:r>
                                <m:rPr>
                                  <m:sty m:val="p"/>
                                </m:rPr>
                                <a:rPr lang="en-US" altLang="zh-TW" i="1" kern="0" dirty="0">
                                  <a:latin typeface="Cambria Math" panose="02040503050406030204" pitchFamily="18" charset="0"/>
                                  <a:ea typeface="標楷體" panose="03000509000000000000" pitchFamily="65" charset="-120"/>
                                </a:rPr>
                                <m:t>D</m:t>
                              </m:r>
                              <m:r>
                                <a:rPr lang="en-US" altLang="zh-TW" i="1" kern="0" dirty="0">
                                  <a:latin typeface="Cambria Math" panose="02040503050406030204" pitchFamily="18" charset="0"/>
                                  <a:ea typeface="標楷體" panose="03000509000000000000" pitchFamily="65" charset="-120"/>
                                </a:rPr>
                                <m:t>𝑒𝑙𝑡𝑎𝑇</m:t>
                              </m:r>
                            </m:e>
                          </m:rad>
                        </m:num>
                        <m:den>
                          <m:r>
                            <a:rPr lang="en-US" altLang="zh-TW" i="1" kern="0" dirty="0">
                              <a:latin typeface="Cambria Math" panose="02040503050406030204" pitchFamily="18" charset="0"/>
                              <a:ea typeface="標楷體" panose="03000509000000000000" pitchFamily="65" charset="-120"/>
                              <a:cs typeface="CMR10"/>
                            </a:rPr>
                            <m:t>2</m:t>
                          </m:r>
                          <m:rad>
                            <m:radPr>
                              <m:degHide m:val="on"/>
                              <m:ctrlPr>
                                <a:rPr lang="en-US" altLang="zh-TW" i="1" kern="0" dirty="0">
                                  <a:latin typeface="Cambria Math" panose="02040503050406030204" pitchFamily="18" charset="0"/>
                                  <a:ea typeface="標楷體" panose="03000509000000000000" pitchFamily="65" charset="-120"/>
                                </a:rPr>
                              </m:ctrlPr>
                            </m:radPr>
                            <m:deg/>
                            <m:e>
                              <m:r>
                                <a:rPr lang="en-US" altLang="zh-TW" i="1" kern="0" dirty="0">
                                  <a:latin typeface="Cambria Math" panose="02040503050406030204" pitchFamily="18" charset="0"/>
                                  <a:ea typeface="標楷體" panose="03000509000000000000" pitchFamily="65" charset="-120"/>
                                </a:rPr>
                                <m:t>𝐷𝑒𝑙𝑡𝑎𝑇</m:t>
                              </m:r>
                            </m:e>
                          </m:rad>
                        </m:den>
                      </m:f>
                    </m:oMath>
                  </m:oMathPara>
                </a14:m>
                <a:endParaRPr lang="en-US" altLang="zh-TW" kern="0" dirty="0">
                  <a:latin typeface="標楷體" panose="03000509000000000000" pitchFamily="65" charset="-120"/>
                  <a:ea typeface="標楷體" panose="03000509000000000000" pitchFamily="65" charset="-120"/>
                  <a:cs typeface="CMR10"/>
                </a:endParaRPr>
              </a:p>
            </p:txBody>
          </p:sp>
        </mc:Choice>
        <mc:Fallback xmlns="">
          <p:sp>
            <p:nvSpPr>
              <p:cNvPr id="4" name="矩形 3"/>
              <p:cNvSpPr>
                <a:spLocks noRot="1" noChangeAspect="1" noMove="1" noResize="1" noEditPoints="1" noAdjustHandles="1" noChangeArrowheads="1" noChangeShapeType="1" noTextEdit="1"/>
              </p:cNvSpPr>
              <p:nvPr/>
            </p:nvSpPr>
            <p:spPr>
              <a:xfrm>
                <a:off x="558800" y="1549268"/>
                <a:ext cx="5470268" cy="2086149"/>
              </a:xfrm>
              <a:prstGeom prst="rect">
                <a:avLst/>
              </a:prstGeom>
              <a:blipFill>
                <a:blip r:embed="rId7"/>
                <a:stretch>
                  <a:fillRect l="-669" t="-877" r="-557"/>
                </a:stretch>
              </a:blipFill>
            </p:spPr>
            <p:txBody>
              <a:bodyPr/>
              <a:lstStyle/>
              <a:p>
                <a:r>
                  <a:rPr lang="zh-TW" altLang="en-US">
                    <a:noFill/>
                  </a:rPr>
                  <a:t> </a:t>
                </a:r>
              </a:p>
            </p:txBody>
          </p:sp>
        </mc:Fallback>
      </mc:AlternateContent>
      <p:cxnSp>
        <p:nvCxnSpPr>
          <p:cNvPr id="23" name="直線接點 22"/>
          <p:cNvCxnSpPr/>
          <p:nvPr/>
        </p:nvCxnSpPr>
        <p:spPr>
          <a:xfrm>
            <a:off x="6096000" y="897329"/>
            <a:ext cx="0" cy="596067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字方塊 25"/>
              <p:cNvSpPr txBox="1"/>
              <p:nvPr/>
            </p:nvSpPr>
            <p:spPr>
              <a:xfrm>
                <a:off x="4566051" y="4236217"/>
                <a:ext cx="1405725" cy="2308324"/>
              </a:xfrm>
              <a:prstGeom prst="rect">
                <a:avLst/>
              </a:prstGeom>
              <a:noFill/>
            </p:spPr>
            <p:txBody>
              <a:bodyPr wrap="square" rtlCol="0">
                <a:spAutoFit/>
              </a:bodyPr>
              <a:lstStyle/>
              <a:p>
                <a:pPr algn="just"/>
                <a:r>
                  <a:rPr lang="zh-TW" altLang="en-US" sz="1600" kern="0" dirty="0" smtClean="0">
                    <a:solidFill>
                      <a:srgbClr val="FF0000"/>
                    </a:solidFill>
                    <a:latin typeface="標楷體" panose="03000509000000000000" pitchFamily="65" charset="-120"/>
                    <a:ea typeface="標楷體" panose="03000509000000000000" pitchFamily="65" charset="-120"/>
                    <a:cs typeface="CMR10"/>
                  </a:rPr>
                  <a:t>在</a:t>
                </a:r>
                <a14:m>
                  <m:oMath xmlns:m="http://schemas.openxmlformats.org/officeDocument/2006/math">
                    <m:sSub>
                      <m:sSubPr>
                        <m:ctrlPr>
                          <a:rPr lang="zh-TW" altLang="zh-TW" sz="1600" i="1" kern="0">
                            <a:solidFill>
                              <a:srgbClr val="FF0000"/>
                            </a:solidFill>
                            <a:latin typeface="Cambria Math" panose="02040503050406030204" pitchFamily="18" charset="0"/>
                            <a:cs typeface="CMR10"/>
                          </a:rPr>
                        </m:ctrlPr>
                      </m:sSubPr>
                      <m:e>
                        <m:r>
                          <m:rPr>
                            <m:sty m:val="p"/>
                          </m:rPr>
                          <a:rPr lang="en-US" altLang="zh-TW" sz="1600" kern="0">
                            <a:solidFill>
                              <a:srgbClr val="FF0000"/>
                            </a:solidFill>
                            <a:latin typeface="Cambria Math" panose="02040503050406030204" pitchFamily="18" charset="0"/>
                            <a:cs typeface="CMR10"/>
                          </a:rPr>
                          <m:t>σ</m:t>
                        </m:r>
                      </m:e>
                      <m:sub>
                        <m:r>
                          <m:rPr>
                            <m:sty m:val="p"/>
                          </m:rPr>
                          <a:rPr lang="en-US" altLang="zh-TW" sz="1600" kern="0">
                            <a:solidFill>
                              <a:srgbClr val="FF0000"/>
                            </a:solidFill>
                            <a:latin typeface="Cambria Math" panose="02040503050406030204" pitchFamily="18" charset="0"/>
                            <a:cs typeface="CMR10"/>
                          </a:rPr>
                          <m:t>H</m:t>
                        </m:r>
                      </m:sub>
                    </m:sSub>
                  </m:oMath>
                </a14:m>
                <a:r>
                  <a:rPr lang="zh-TW" altLang="en-US" sz="1600" kern="0" dirty="0">
                    <a:solidFill>
                      <a:srgbClr val="FF0000"/>
                    </a:solidFill>
                    <a:latin typeface="標楷體" panose="03000509000000000000" pitchFamily="65" charset="-120"/>
                    <a:ea typeface="標楷體" panose="03000509000000000000" pitchFamily="65" charset="-120"/>
                    <a:cs typeface="CMR10"/>
                  </a:rPr>
                  <a:t>較小的情況下會造成</a:t>
                </a:r>
                <a14:m>
                  <m:oMath xmlns:m="http://schemas.openxmlformats.org/officeDocument/2006/math">
                    <m:sSub>
                      <m:sSubPr>
                        <m:ctrlPr>
                          <a:rPr lang="en-US" altLang="zh-TW" sz="1600" i="1" kern="0">
                            <a:solidFill>
                              <a:srgbClr val="FF0000"/>
                            </a:solidFill>
                            <a:latin typeface="Cambria Math" panose="02040503050406030204" pitchFamily="18" charset="0"/>
                            <a:ea typeface="標楷體" panose="03000509000000000000" pitchFamily="65" charset="-120"/>
                          </a:rPr>
                        </m:ctrlPr>
                      </m:sSubPr>
                      <m:e>
                        <m:r>
                          <a:rPr lang="zh-TW" altLang="en-US" sz="1600" i="1" kern="0">
                            <a:solidFill>
                              <a:srgbClr val="FF0000"/>
                            </a:solidFill>
                            <a:latin typeface="Cambria Math" panose="02040503050406030204" pitchFamily="18" charset="0"/>
                            <a:ea typeface="標楷體" panose="03000509000000000000" pitchFamily="65" charset="-120"/>
                          </a:rPr>
                          <m:t>𝜇</m:t>
                        </m:r>
                      </m:e>
                      <m:sub>
                        <m:r>
                          <a:rPr lang="en-US" altLang="zh-TW" sz="1600" i="1" kern="0">
                            <a:solidFill>
                              <a:srgbClr val="FF0000"/>
                            </a:solidFill>
                            <a:latin typeface="Cambria Math" panose="02040503050406030204" pitchFamily="18" charset="0"/>
                            <a:ea typeface="標楷體" panose="03000509000000000000" pitchFamily="65" charset="-120"/>
                          </a:rPr>
                          <m:t>𝑋</m:t>
                        </m:r>
                      </m:sub>
                    </m:sSub>
                    <m:r>
                      <a:rPr lang="en-US" altLang="zh-TW" sz="1600" i="1" kern="0">
                        <a:solidFill>
                          <a:srgbClr val="FF0000"/>
                        </a:solidFill>
                        <a:latin typeface="Cambria Math" panose="02040503050406030204" pitchFamily="18" charset="0"/>
                        <a:ea typeface="標楷體" panose="03000509000000000000" pitchFamily="65" charset="-120"/>
                      </a:rPr>
                      <m:t>(</m:t>
                    </m:r>
                    <m:r>
                      <a:rPr lang="en-US" altLang="zh-TW" sz="1600" i="1" kern="0">
                        <a:solidFill>
                          <a:srgbClr val="FF0000"/>
                        </a:solidFill>
                        <a:latin typeface="Cambria Math" panose="02040503050406030204" pitchFamily="18" charset="0"/>
                        <a:ea typeface="標楷體" panose="03000509000000000000" pitchFamily="65" charset="-120"/>
                      </a:rPr>
                      <m:t>𝑡</m:t>
                    </m:r>
                    <m:r>
                      <a:rPr lang="en-US" altLang="zh-TW" sz="1600" i="1" kern="0">
                        <a:solidFill>
                          <a:srgbClr val="FF0000"/>
                        </a:solidFill>
                        <a:latin typeface="Cambria Math" panose="02040503050406030204" pitchFamily="18" charset="0"/>
                        <a:ea typeface="標楷體" panose="03000509000000000000" pitchFamily="65" charset="-120"/>
                      </a:rPr>
                      <m:t>)</m:t>
                    </m:r>
                  </m:oMath>
                </a14:m>
                <a:r>
                  <a:rPr lang="zh-TW" altLang="en-US" sz="1600" kern="0" dirty="0">
                    <a:solidFill>
                      <a:srgbClr val="FF0000"/>
                    </a:solidFill>
                    <a:latin typeface="標楷體" panose="03000509000000000000" pitchFamily="65" charset="-120"/>
                    <a:ea typeface="標楷體" panose="03000509000000000000" pitchFamily="65" charset="-120"/>
                    <a:cs typeface="CMR10"/>
                  </a:rPr>
                  <a:t>的上界增加，當</a:t>
                </a:r>
                <a14:m>
                  <m:oMath xmlns:m="http://schemas.openxmlformats.org/officeDocument/2006/math">
                    <m:sSub>
                      <m:sSubPr>
                        <m:ctrlPr>
                          <a:rPr lang="zh-TW" altLang="zh-TW" sz="1600" i="1" kern="0">
                            <a:solidFill>
                              <a:srgbClr val="FF0000"/>
                            </a:solidFill>
                            <a:latin typeface="Cambria Math" panose="02040503050406030204" pitchFamily="18" charset="0"/>
                            <a:cs typeface="CMR10"/>
                          </a:rPr>
                        </m:ctrlPr>
                      </m:sSubPr>
                      <m:e>
                        <m:r>
                          <m:rPr>
                            <m:sty m:val="p"/>
                          </m:rPr>
                          <a:rPr lang="en-US" altLang="zh-TW" sz="1600" kern="0">
                            <a:solidFill>
                              <a:srgbClr val="FF0000"/>
                            </a:solidFill>
                            <a:latin typeface="Cambria Math" panose="02040503050406030204" pitchFamily="18" charset="0"/>
                            <a:cs typeface="CMR10"/>
                          </a:rPr>
                          <m:t>σ</m:t>
                        </m:r>
                      </m:e>
                      <m:sub>
                        <m:r>
                          <m:rPr>
                            <m:sty m:val="p"/>
                          </m:rPr>
                          <a:rPr lang="en-US" altLang="zh-TW" sz="1600" kern="0">
                            <a:solidFill>
                              <a:srgbClr val="FF0000"/>
                            </a:solidFill>
                            <a:latin typeface="Cambria Math" panose="02040503050406030204" pitchFamily="18" charset="0"/>
                            <a:cs typeface="CMR10"/>
                          </a:rPr>
                          <m:t>H</m:t>
                        </m:r>
                      </m:sub>
                    </m:sSub>
                  </m:oMath>
                </a14:m>
                <a:r>
                  <a:rPr lang="zh-TW" altLang="en-US" sz="1600" kern="0" dirty="0">
                    <a:solidFill>
                      <a:srgbClr val="FF0000"/>
                    </a:solidFill>
                    <a:latin typeface="標楷體" panose="03000509000000000000" pitchFamily="65" charset="-120"/>
                    <a:ea typeface="標楷體" panose="03000509000000000000" pitchFamily="65" charset="-120"/>
                    <a:cs typeface="CMR10"/>
                  </a:rPr>
                  <a:t>足夠小使得</a:t>
                </a:r>
                <a14:m>
                  <m:oMath xmlns:m="http://schemas.openxmlformats.org/officeDocument/2006/math">
                    <m:sSub>
                      <m:sSubPr>
                        <m:ctrlPr>
                          <a:rPr lang="en-US" altLang="zh-TW" sz="1600" i="1" kern="0">
                            <a:solidFill>
                              <a:srgbClr val="FF0000"/>
                            </a:solidFill>
                            <a:latin typeface="Cambria Math" panose="02040503050406030204" pitchFamily="18" charset="0"/>
                            <a:ea typeface="標楷體" panose="03000509000000000000" pitchFamily="65" charset="-120"/>
                          </a:rPr>
                        </m:ctrlPr>
                      </m:sSubPr>
                      <m:e>
                        <m:r>
                          <a:rPr lang="zh-TW" altLang="en-US" sz="1600" i="1" kern="0">
                            <a:solidFill>
                              <a:srgbClr val="FF0000"/>
                            </a:solidFill>
                            <a:latin typeface="Cambria Math" panose="02040503050406030204" pitchFamily="18" charset="0"/>
                            <a:ea typeface="標楷體" panose="03000509000000000000" pitchFamily="65" charset="-120"/>
                          </a:rPr>
                          <m:t>𝜇</m:t>
                        </m:r>
                      </m:e>
                      <m:sub>
                        <m:r>
                          <a:rPr lang="en-US" altLang="zh-TW" sz="1600" i="1" kern="0">
                            <a:solidFill>
                              <a:srgbClr val="FF0000"/>
                            </a:solidFill>
                            <a:latin typeface="Cambria Math" panose="02040503050406030204" pitchFamily="18" charset="0"/>
                            <a:ea typeface="標楷體" panose="03000509000000000000" pitchFamily="65" charset="-120"/>
                          </a:rPr>
                          <m:t>𝑋</m:t>
                        </m:r>
                      </m:sub>
                    </m:sSub>
                    <m:r>
                      <a:rPr lang="en-US" altLang="zh-TW" sz="1600" i="1" kern="0">
                        <a:solidFill>
                          <a:srgbClr val="FF0000"/>
                        </a:solidFill>
                        <a:latin typeface="Cambria Math" panose="02040503050406030204" pitchFamily="18" charset="0"/>
                        <a:ea typeface="標楷體" panose="03000509000000000000" pitchFamily="65" charset="-120"/>
                      </a:rPr>
                      <m:t>(</m:t>
                    </m:r>
                    <m:r>
                      <a:rPr lang="en-US" altLang="zh-TW" sz="1600" i="1" kern="0">
                        <a:solidFill>
                          <a:srgbClr val="FF0000"/>
                        </a:solidFill>
                        <a:latin typeface="Cambria Math" panose="02040503050406030204" pitchFamily="18" charset="0"/>
                        <a:ea typeface="標楷體" panose="03000509000000000000" pitchFamily="65" charset="-120"/>
                      </a:rPr>
                      <m:t>𝑡</m:t>
                    </m:r>
                    <m:r>
                      <a:rPr lang="en-US" altLang="zh-TW" sz="1600" i="1" kern="0">
                        <a:solidFill>
                          <a:srgbClr val="FF0000"/>
                        </a:solidFill>
                        <a:latin typeface="Cambria Math" panose="02040503050406030204" pitchFamily="18" charset="0"/>
                        <a:ea typeface="標楷體" panose="03000509000000000000" pitchFamily="65" charset="-120"/>
                      </a:rPr>
                      <m:t>)</m:t>
                    </m:r>
                  </m:oMath>
                </a14:m>
                <a:r>
                  <a:rPr lang="zh-TW" altLang="en-US" sz="1600" kern="0" dirty="0">
                    <a:solidFill>
                      <a:srgbClr val="FF0000"/>
                    </a:solidFill>
                    <a:latin typeface="標楷體" panose="03000509000000000000" pitchFamily="65" charset="-120"/>
                    <a:ea typeface="標楷體" panose="03000509000000000000" pitchFamily="65" charset="-120"/>
                    <a:cs typeface="CMR10"/>
                  </a:rPr>
                  <a:t>的上界足夠大時，房價上漲機率會超過</a:t>
                </a:r>
                <a:r>
                  <a:rPr lang="en-US" altLang="zh-TW" sz="1600" kern="0" dirty="0">
                    <a:solidFill>
                      <a:srgbClr val="FF0000"/>
                    </a:solidFill>
                    <a:latin typeface="標楷體" panose="03000509000000000000" pitchFamily="65" charset="-120"/>
                    <a:ea typeface="標楷體" panose="03000509000000000000" pitchFamily="65" charset="-120"/>
                    <a:cs typeface="CMR10"/>
                  </a:rPr>
                  <a:t>1</a:t>
                </a:r>
                <a:r>
                  <a:rPr lang="zh-TW" altLang="en-US" sz="1600" kern="0" dirty="0">
                    <a:solidFill>
                      <a:srgbClr val="FF0000"/>
                    </a:solidFill>
                    <a:latin typeface="標楷體" panose="03000509000000000000" pitchFamily="65" charset="-120"/>
                    <a:ea typeface="標楷體" panose="03000509000000000000" pitchFamily="65" charset="-120"/>
                    <a:cs typeface="CMR10"/>
                  </a:rPr>
                  <a:t>。</a:t>
                </a:r>
              </a:p>
            </p:txBody>
          </p:sp>
        </mc:Choice>
        <mc:Fallback xmlns="">
          <p:sp>
            <p:nvSpPr>
              <p:cNvPr id="26" name="文字方塊 25"/>
              <p:cNvSpPr txBox="1">
                <a:spLocks noRot="1" noChangeAspect="1" noMove="1" noResize="1" noEditPoints="1" noAdjustHandles="1" noChangeArrowheads="1" noChangeShapeType="1" noTextEdit="1"/>
              </p:cNvSpPr>
              <p:nvPr/>
            </p:nvSpPr>
            <p:spPr>
              <a:xfrm>
                <a:off x="4566051" y="4236217"/>
                <a:ext cx="1405725" cy="2308324"/>
              </a:xfrm>
              <a:prstGeom prst="rect">
                <a:avLst/>
              </a:prstGeom>
              <a:blipFill>
                <a:blip r:embed="rId8"/>
                <a:stretch>
                  <a:fillRect l="-2165" t="-792" r="-2597" b="-237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6269051" y="1553598"/>
                <a:ext cx="5821349" cy="1810239"/>
              </a:xfrm>
              <a:prstGeom prst="rect">
                <a:avLst/>
              </a:prstGeom>
            </p:spPr>
            <p:txBody>
              <a:bodyPr wrap="square">
                <a:spAutoFit/>
              </a:bodyPr>
              <a:lstStyle/>
              <a:p>
                <a:pPr algn="just"/>
                <a:r>
                  <a:rPr lang="zh-TW" altLang="en-US" sz="1600" kern="0" dirty="0">
                    <a:latin typeface="標楷體" panose="03000509000000000000" pitchFamily="65" charset="-120"/>
                    <a:ea typeface="標楷體" panose="03000509000000000000" pitchFamily="65" charset="-120"/>
                    <a:cs typeface="CMR10"/>
                  </a:rPr>
                  <a:t>採用</a:t>
                </a:r>
                <a:r>
                  <a:rPr lang="en-US" altLang="zh-TW" sz="1600" kern="0" dirty="0">
                    <a:latin typeface="Times New Roman" panose="02020603050405020304" pitchFamily="18" charset="0"/>
                    <a:ea typeface="標楷體" panose="03000509000000000000" pitchFamily="65" charset="-120"/>
                    <a:cs typeface="Times New Roman" panose="02020603050405020304" pitchFamily="18" charset="0"/>
                  </a:rPr>
                  <a:t>Dai</a:t>
                </a:r>
                <a:r>
                  <a:rPr lang="zh-TW" altLang="en-US" sz="1600" kern="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a:latin typeface="Times New Roman" panose="02020603050405020304" pitchFamily="18" charset="0"/>
                    <a:ea typeface="標楷體" panose="03000509000000000000" pitchFamily="65" charset="-120"/>
                    <a:cs typeface="Times New Roman" panose="02020603050405020304" pitchFamily="18" charset="0"/>
                  </a:rPr>
                  <a:t>and</a:t>
                </a:r>
                <a:r>
                  <a:rPr lang="zh-TW" altLang="en-US" sz="1600" kern="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err="1">
                    <a:latin typeface="Times New Roman" panose="02020603050405020304" pitchFamily="18" charset="0"/>
                    <a:ea typeface="標楷體" panose="03000509000000000000" pitchFamily="65" charset="-120"/>
                    <a:cs typeface="Times New Roman" panose="02020603050405020304" pitchFamily="18" charset="0"/>
                  </a:rPr>
                  <a:t>Lyuu</a:t>
                </a:r>
                <a:r>
                  <a:rPr lang="zh-TW" altLang="en-US" sz="1600" kern="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a:latin typeface="Times New Roman" panose="02020603050405020304" pitchFamily="18" charset="0"/>
                    <a:ea typeface="標楷體" panose="03000509000000000000" pitchFamily="65" charset="-120"/>
                    <a:cs typeface="Times New Roman" panose="02020603050405020304" pitchFamily="18" charset="0"/>
                  </a:rPr>
                  <a:t>(2009)</a:t>
                </a:r>
                <a:r>
                  <a:rPr lang="zh-TW" altLang="en-US" sz="1600" kern="0" dirty="0" smtClean="0">
                    <a:latin typeface="標楷體" panose="03000509000000000000" pitchFamily="65" charset="-120"/>
                    <a:ea typeface="標楷體" panose="03000509000000000000" pitchFamily="65" charset="-120"/>
                    <a:cs typeface="CMR10"/>
                  </a:rPr>
                  <a:t>中</a:t>
                </a:r>
                <a:r>
                  <a:rPr lang="zh-TW" altLang="en-US" sz="1600" kern="0" dirty="0">
                    <a:latin typeface="標楷體" panose="03000509000000000000" pitchFamily="65" charset="-120"/>
                    <a:ea typeface="標楷體" panose="03000509000000000000" pitchFamily="65" charset="-120"/>
                    <a:cs typeface="CMR10"/>
                  </a:rPr>
                  <a:t>加入上下界方式改變</a:t>
                </a:r>
                <a14:m>
                  <m:oMath xmlns:m="http://schemas.openxmlformats.org/officeDocument/2006/math">
                    <m:r>
                      <a:rPr lang="en-US" altLang="zh-TW" sz="1600" i="1" kern="0">
                        <a:latin typeface="Cambria Math" panose="02040503050406030204" pitchFamily="18" charset="0"/>
                        <a:ea typeface="標楷體" panose="03000509000000000000" pitchFamily="65" charset="-120"/>
                        <a:cs typeface="CMR10"/>
                      </a:rPr>
                      <m:t>𝑋</m:t>
                    </m:r>
                  </m:oMath>
                </a14:m>
                <a:r>
                  <a:rPr lang="zh-TW" altLang="en-US" sz="1600" kern="0" dirty="0" smtClean="0">
                    <a:latin typeface="標楷體" panose="03000509000000000000" pitchFamily="65" charset="-120"/>
                    <a:ea typeface="標楷體" panose="03000509000000000000" pitchFamily="65" charset="-120"/>
                    <a:cs typeface="CMR10"/>
                  </a:rPr>
                  <a:t>設定，透過計算後的</a:t>
                </a:r>
                <a14:m>
                  <m:oMath xmlns:m="http://schemas.openxmlformats.org/officeDocument/2006/math">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i="1" kern="0">
                            <a:latin typeface="Cambria Math" panose="02040503050406030204" pitchFamily="18" charset="0"/>
                            <a:ea typeface="標楷體" panose="03000509000000000000" pitchFamily="65" charset="-120"/>
                          </a:rPr>
                          <m:t>𝑋</m:t>
                        </m:r>
                      </m:sub>
                    </m:sSub>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oMath>
                </a14:m>
                <a:r>
                  <a:rPr lang="zh-TW" altLang="en-US" sz="1600" kern="0" dirty="0" smtClean="0">
                    <a:latin typeface="標楷體" panose="03000509000000000000" pitchFamily="65" charset="-120"/>
                    <a:ea typeface="標楷體" panose="03000509000000000000" pitchFamily="65" charset="-120"/>
                    <a:cs typeface="CMR10"/>
                  </a:rPr>
                  <a:t>，運用兩個整數將</a:t>
                </a:r>
                <a14:m>
                  <m:oMath xmlns:m="http://schemas.openxmlformats.org/officeDocument/2006/math">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i="1" kern="0">
                            <a:latin typeface="Cambria Math" panose="02040503050406030204" pitchFamily="18" charset="0"/>
                            <a:ea typeface="標楷體" panose="03000509000000000000" pitchFamily="65" charset="-120"/>
                          </a:rPr>
                          <m:t>𝑋</m:t>
                        </m:r>
                      </m:sub>
                    </m:sSub>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oMath>
                </a14:m>
                <a:r>
                  <a:rPr lang="zh-TW" altLang="en-US" sz="1600" kern="0" dirty="0" smtClean="0">
                    <a:latin typeface="標楷體" panose="03000509000000000000" pitchFamily="65" charset="-120"/>
                    <a:ea typeface="標楷體" panose="03000509000000000000" pitchFamily="65" charset="-120"/>
                    <a:cs typeface="CMR10"/>
                  </a:rPr>
                  <a:t>包住。分別是上界</a:t>
                </a:r>
                <a:r>
                  <a:rPr lang="en-US" altLang="zh-TW" sz="1600" dirty="0" smtClean="0">
                    <a:latin typeface="Times New Roman" panose="02020603050405020304" pitchFamily="18" charset="0"/>
                    <a:cs typeface="Times New Roman" panose="02020603050405020304" pitchFamily="18" charset="0"/>
                  </a:rPr>
                  <a:t>Upper</a:t>
                </a:r>
                <a:r>
                  <a:rPr lang="zh-TW" altLang="en-US" sz="1600" dirty="0" smtClean="0">
                    <a:latin typeface="Times New Roman" panose="02020603050405020304" pitchFamily="18" charset="0"/>
                    <a:cs typeface="Times New Roman" panose="02020603050405020304" pitchFamily="18" charset="0"/>
                  </a:rPr>
                  <a:t> </a:t>
                </a:r>
                <a:r>
                  <a:rPr lang="en-US" altLang="zh-TW" sz="1600" dirty="0" smtClean="0">
                    <a:latin typeface="Times New Roman" panose="02020603050405020304" pitchFamily="18" charset="0"/>
                    <a:cs typeface="Times New Roman" panose="02020603050405020304" pitchFamily="18" charset="0"/>
                  </a:rPr>
                  <a:t>bound</a:t>
                </a:r>
                <a14:m>
                  <m:oMath xmlns:m="http://schemas.openxmlformats.org/officeDocument/2006/math">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i="1" kern="0">
                            <a:latin typeface="Cambria Math" panose="02040503050406030204" pitchFamily="18" charset="0"/>
                            <a:ea typeface="標楷體" panose="03000509000000000000" pitchFamily="65" charset="-120"/>
                          </a:rPr>
                          <m:t>𝑋</m:t>
                        </m:r>
                      </m:sub>
                    </m:sSub>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oMath>
                </a14:m>
                <a:r>
                  <a:rPr lang="zh-TW" altLang="en-US" sz="1600" kern="0" dirty="0" smtClean="0">
                    <a:latin typeface="標楷體" panose="03000509000000000000" pitchFamily="65" charset="-120"/>
                    <a:ea typeface="標楷體" panose="03000509000000000000" pitchFamily="65" charset="-120"/>
                    <a:cs typeface="CMR10"/>
                  </a:rPr>
                  <a:t>及下界</a:t>
                </a:r>
                <a:r>
                  <a:rPr lang="en-US" altLang="zh-TW" sz="1600" dirty="0" smtClean="0">
                    <a:latin typeface="Times New Roman" panose="02020603050405020304" pitchFamily="18" charset="0"/>
                  </a:rPr>
                  <a:t>Lower</a:t>
                </a:r>
                <a:r>
                  <a:rPr lang="zh-TW" altLang="en-US" sz="1600" dirty="0" smtClean="0">
                    <a:latin typeface="Times New Roman" panose="02020603050405020304" pitchFamily="18" charset="0"/>
                  </a:rPr>
                  <a:t> </a:t>
                </a:r>
                <a:r>
                  <a:rPr lang="en-US" altLang="zh-TW" sz="1600" dirty="0" smtClean="0">
                    <a:latin typeface="Times New Roman" panose="02020603050405020304" pitchFamily="18" charset="0"/>
                  </a:rPr>
                  <a:t>bound</a:t>
                </a:r>
                <a14:m>
                  <m:oMath xmlns:m="http://schemas.openxmlformats.org/officeDocument/2006/math">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i="1" kern="0">
                            <a:latin typeface="Cambria Math" panose="02040503050406030204" pitchFamily="18" charset="0"/>
                            <a:ea typeface="標楷體" panose="03000509000000000000" pitchFamily="65" charset="-120"/>
                          </a:rPr>
                          <m:t>𝑋</m:t>
                        </m:r>
                      </m:sub>
                    </m:sSub>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oMath>
                </a14:m>
                <a:r>
                  <a:rPr lang="zh-TW" altLang="en-US" sz="1600" kern="0" dirty="0" smtClean="0">
                    <a:latin typeface="標楷體" panose="03000509000000000000" pitchFamily="65" charset="-120"/>
                    <a:ea typeface="標楷體" panose="03000509000000000000" pitchFamily="65" charset="-120"/>
                    <a:cs typeface="CMR10"/>
                  </a:rPr>
                  <a:t>。當房價上漲時</a:t>
                </a:r>
                <a14:m>
                  <m:oMath xmlns:m="http://schemas.openxmlformats.org/officeDocument/2006/math">
                    <m:r>
                      <a:rPr lang="en-US" altLang="zh-TW" sz="1600" kern="0">
                        <a:latin typeface="Cambria Math" panose="02040503050406030204" pitchFamily="18" charset="0"/>
                        <a:ea typeface="標楷體" panose="03000509000000000000" pitchFamily="65" charset="-120"/>
                        <a:cs typeface="CMR10"/>
                      </a:rPr>
                      <m:t>𝑋</m:t>
                    </m:r>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r>
                      <a:rPr lang="zh-TW" altLang="en-US" sz="1600" kern="0">
                        <a:latin typeface="Cambria Math" panose="02040503050406030204" pitchFamily="18" charset="0"/>
                        <a:ea typeface="標楷體" panose="03000509000000000000" pitchFamily="65" charset="-120"/>
                        <a:cs typeface="CMR10"/>
                      </a:rPr>
                      <m:t>增加</m:t>
                    </m:r>
                  </m:oMath>
                </a14:m>
                <a:r>
                  <a:rPr lang="en-US" altLang="zh-TW" sz="1600" dirty="0" smtClean="0">
                    <a:latin typeface="Times New Roman" panose="02020603050405020304" pitchFamily="18" charset="0"/>
                  </a:rPr>
                  <a:t>Upper</a:t>
                </a:r>
                <a:r>
                  <a:rPr lang="zh-TW" altLang="en-US" sz="1600" dirty="0" smtClean="0">
                    <a:latin typeface="Times New Roman" panose="02020603050405020304" pitchFamily="18" charset="0"/>
                  </a:rPr>
                  <a:t> </a:t>
                </a:r>
                <a:r>
                  <a:rPr lang="en-US" altLang="zh-TW" sz="1600" dirty="0" smtClean="0">
                    <a:latin typeface="Times New Roman" panose="02020603050405020304" pitchFamily="18" charset="0"/>
                  </a:rPr>
                  <a:t>bound</a:t>
                </a:r>
                <a14:m>
                  <m:oMath xmlns:m="http://schemas.openxmlformats.org/officeDocument/2006/math">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i="1" kern="0">
                            <a:latin typeface="Cambria Math" panose="02040503050406030204" pitchFamily="18" charset="0"/>
                            <a:ea typeface="標楷體" panose="03000509000000000000" pitchFamily="65" charset="-120"/>
                          </a:rPr>
                          <m:t>𝑋</m:t>
                        </m:r>
                      </m:sub>
                    </m:sSub>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oMath>
                </a14:m>
                <a:r>
                  <a:rPr lang="en-US" altLang="zh-TW" sz="1600" kern="0" dirty="0" smtClean="0">
                    <a:latin typeface="標楷體" panose="03000509000000000000" pitchFamily="65" charset="-120"/>
                    <a:ea typeface="標楷體" panose="03000509000000000000" pitchFamily="65" charset="-120"/>
                    <a:cs typeface="CMR10"/>
                  </a:rPr>
                  <a:t>;</a:t>
                </a:r>
                <a:r>
                  <a:rPr lang="zh-TW" altLang="en-US" sz="1600" kern="0" dirty="0" smtClean="0">
                    <a:latin typeface="標楷體" panose="03000509000000000000" pitchFamily="65" charset="-120"/>
                    <a:ea typeface="標楷體" panose="03000509000000000000" pitchFamily="65" charset="-120"/>
                    <a:cs typeface="CMR10"/>
                  </a:rPr>
                  <a:t>下跌則</a:t>
                </a:r>
                <a14:m>
                  <m:oMath xmlns:m="http://schemas.openxmlformats.org/officeDocument/2006/math">
                    <m:r>
                      <a:rPr lang="en-US" altLang="zh-TW" sz="1600" kern="0">
                        <a:latin typeface="Cambria Math" panose="02040503050406030204" pitchFamily="18" charset="0"/>
                        <a:ea typeface="標楷體" panose="03000509000000000000" pitchFamily="65" charset="-120"/>
                        <a:cs typeface="CMR10"/>
                      </a:rPr>
                      <m:t>𝑋</m:t>
                    </m:r>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r>
                      <a:rPr lang="zh-TW" altLang="en-US" sz="1600" kern="0">
                        <a:latin typeface="Cambria Math" panose="02040503050406030204" pitchFamily="18" charset="0"/>
                        <a:ea typeface="標楷體" panose="03000509000000000000" pitchFamily="65" charset="-120"/>
                        <a:cs typeface="CMR10"/>
                      </a:rPr>
                      <m:t>增加</m:t>
                    </m:r>
                  </m:oMath>
                </a14:m>
                <a:r>
                  <a:rPr lang="en-US" altLang="zh-TW" sz="1600" dirty="0">
                    <a:latin typeface="Times New Roman" panose="02020603050405020304" pitchFamily="18" charset="0"/>
                  </a:rPr>
                  <a:t>Lower</a:t>
                </a:r>
                <a:r>
                  <a:rPr lang="zh-TW" altLang="en-US" sz="1600" dirty="0">
                    <a:latin typeface="Times New Roman" panose="02020603050405020304" pitchFamily="18" charset="0"/>
                  </a:rPr>
                  <a:t> </a:t>
                </a:r>
                <a:r>
                  <a:rPr lang="en-US" altLang="zh-TW" sz="1600" dirty="0" smtClean="0">
                    <a:latin typeface="Times New Roman" panose="02020603050405020304" pitchFamily="18" charset="0"/>
                  </a:rPr>
                  <a:t>bound</a:t>
                </a:r>
                <a14:m>
                  <m:oMath xmlns:m="http://schemas.openxmlformats.org/officeDocument/2006/math">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i="1" kern="0">
                            <a:latin typeface="Cambria Math" panose="02040503050406030204" pitchFamily="18" charset="0"/>
                            <a:ea typeface="標楷體" panose="03000509000000000000" pitchFamily="65" charset="-120"/>
                          </a:rPr>
                          <m:t>𝑋</m:t>
                        </m:r>
                      </m:sub>
                    </m:sSub>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oMath>
                </a14:m>
                <a:r>
                  <a:rPr lang="zh-TW" altLang="en-US" sz="1600" kern="0" dirty="0" smtClean="0">
                    <a:latin typeface="標楷體" panose="03000509000000000000" pitchFamily="65" charset="-120"/>
                    <a:ea typeface="標楷體" panose="03000509000000000000" pitchFamily="65" charset="-120"/>
                    <a:cs typeface="CMR10"/>
                  </a:rPr>
                  <a:t>。得出恆等式</a:t>
                </a:r>
                <a:r>
                  <a:rPr lang="en-US" altLang="zh-TW" sz="1600" kern="0" dirty="0" smtClean="0">
                    <a:latin typeface="標楷體" panose="03000509000000000000" pitchFamily="65" charset="-120"/>
                    <a:ea typeface="標楷體" panose="03000509000000000000" pitchFamily="65" charset="-120"/>
                    <a:cs typeface="CMR10"/>
                  </a:rPr>
                  <a:t>:</a:t>
                </a:r>
              </a:p>
              <a:p>
                <a:pPr algn="just"/>
                <a14:m>
                  <m:oMathPara xmlns:m="http://schemas.openxmlformats.org/officeDocument/2006/math">
                    <m:oMathParaPr>
                      <m:jc m:val="centerGroup"/>
                    </m:oMathParaPr>
                    <m:oMath xmlns:m="http://schemas.openxmlformats.org/officeDocument/2006/math">
                      <m:r>
                        <a:rPr lang="en-US" altLang="zh-TW" sz="1600" i="1" kern="0">
                          <a:latin typeface="Cambria Math" panose="02040503050406030204" pitchFamily="18" charset="0"/>
                          <a:ea typeface="標楷體" panose="03000509000000000000" pitchFamily="65" charset="-120"/>
                          <a:cs typeface="CMR10"/>
                        </a:rPr>
                        <m:t>𝑝</m:t>
                      </m:r>
                      <m:r>
                        <m:rPr>
                          <m:nor/>
                        </m:rPr>
                        <a:rPr lang="en-US" altLang="zh-TW" sz="160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𝑋</m:t>
                      </m:r>
                      <m:r>
                        <m:rPr>
                          <m:nor/>
                        </m:rPr>
                        <a:rPr lang="en-US" altLang="zh-TW" sz="1600">
                          <a:latin typeface="Cambria Math" panose="02040503050406030204" pitchFamily="18" charset="0"/>
                          <a:ea typeface="Cambria Math" panose="02040503050406030204" pitchFamily="18" charset="0"/>
                        </a:rPr>
                        <m:t>(</m:t>
                      </m:r>
                      <m:r>
                        <m:rPr>
                          <m:nor/>
                        </m:rPr>
                        <a:rPr lang="en-US" altLang="zh-TW" sz="1600">
                          <a:latin typeface="Cambria Math" panose="02040503050406030204" pitchFamily="18" charset="0"/>
                          <a:ea typeface="Cambria Math" panose="02040503050406030204" pitchFamily="18" charset="0"/>
                        </a:rPr>
                        <m:t>t</m:t>
                      </m:r>
                      <m:r>
                        <m:rPr>
                          <m:nor/>
                        </m:rPr>
                        <a:rPr lang="en-US" altLang="zh-TW" sz="1600">
                          <a:latin typeface="Cambria Math" panose="02040503050406030204" pitchFamily="18" charset="0"/>
                          <a:ea typeface="Cambria Math" panose="02040503050406030204" pitchFamily="18" charset="0"/>
                        </a:rPr>
                        <m:t>)+</m:t>
                      </m:r>
                      <m:r>
                        <m:rPr>
                          <m:nor/>
                        </m:rPr>
                        <a:rPr lang="en-US" altLang="zh-TW" sz="1600" dirty="0">
                          <a:latin typeface="Times New Roman" panose="02020603050405020304" pitchFamily="18" charset="0"/>
                        </a:rPr>
                        <m:t>Upper</m:t>
                      </m:r>
                      <m:r>
                        <m:rPr>
                          <m:nor/>
                        </m:rPr>
                        <a:rPr lang="zh-TW" altLang="en-US" sz="1600" dirty="0">
                          <a:latin typeface="Times New Roman" panose="02020603050405020304" pitchFamily="18" charset="0"/>
                        </a:rPr>
                        <m:t> </m:t>
                      </m:r>
                      <m:r>
                        <m:rPr>
                          <m:nor/>
                        </m:rPr>
                        <a:rPr lang="en-US" altLang="zh-TW" sz="1600" dirty="0">
                          <a:latin typeface="Times New Roman" panose="02020603050405020304" pitchFamily="18" charset="0"/>
                        </a:rPr>
                        <m:t>bo</m:t>
                      </m:r>
                      <m:r>
                        <m:rPr>
                          <m:nor/>
                        </m:rPr>
                        <a:rPr lang="en-US" altLang="zh-TW" sz="1600" b="0" i="0" dirty="0" smtClean="0">
                          <a:latin typeface="Times New Roman" panose="02020603050405020304" pitchFamily="18" charset="0"/>
                        </a:rPr>
                        <m:t>u</m:t>
                      </m:r>
                      <m:r>
                        <m:rPr>
                          <m:nor/>
                        </m:rPr>
                        <a:rPr lang="en-US" altLang="zh-TW" sz="1600" dirty="0">
                          <a:latin typeface="Times New Roman" panose="02020603050405020304" pitchFamily="18" charset="0"/>
                        </a:rPr>
                        <m:t>nd</m:t>
                      </m:r>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i="1" kern="0">
                              <a:latin typeface="Cambria Math" panose="02040503050406030204" pitchFamily="18" charset="0"/>
                              <a:ea typeface="標楷體" panose="03000509000000000000" pitchFamily="65" charset="-120"/>
                            </a:rPr>
                            <m:t>𝑋</m:t>
                          </m:r>
                        </m:sub>
                      </m:sSub>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r>
                        <m:rPr>
                          <m:nor/>
                        </m:rPr>
                        <a:rPr lang="en-US" altLang="zh-TW" sz="1600">
                          <a:latin typeface="Cambria Math" panose="02040503050406030204" pitchFamily="18" charset="0"/>
                          <a:ea typeface="Cambria Math" panose="02040503050406030204" pitchFamily="18" charset="0"/>
                        </a:rPr>
                        <m:t>)+(1−</m:t>
                      </m:r>
                      <m:r>
                        <a:rPr lang="en-US" altLang="zh-TW" sz="1600" i="1" kern="0">
                          <a:latin typeface="Cambria Math" panose="02040503050406030204" pitchFamily="18" charset="0"/>
                          <a:ea typeface="標楷體" panose="03000509000000000000" pitchFamily="65" charset="-120"/>
                          <a:cs typeface="CMR10"/>
                        </a:rPr>
                        <m:t>𝑝</m:t>
                      </m:r>
                      <m:r>
                        <m:rPr>
                          <m:nor/>
                        </m:rPr>
                        <a:rPr lang="en-US" altLang="zh-TW" sz="1600">
                          <a:latin typeface="Cambria Math" panose="02040503050406030204" pitchFamily="18" charset="0"/>
                          <a:ea typeface="Cambria Math" panose="02040503050406030204" pitchFamily="18" charset="0"/>
                        </a:rPr>
                        <m:t>)× (</m:t>
                      </m:r>
                      <m:r>
                        <a:rPr lang="en-US" altLang="zh-TW" sz="1600" i="1">
                          <a:latin typeface="Cambria Math" panose="02040503050406030204" pitchFamily="18" charset="0"/>
                          <a:ea typeface="Cambria Math" panose="02040503050406030204" pitchFamily="18" charset="0"/>
                        </a:rPr>
                        <m:t>𝑋</m:t>
                      </m:r>
                      <m:r>
                        <m:rPr>
                          <m:nor/>
                        </m:rPr>
                        <a:rPr lang="en-US" altLang="zh-TW" sz="1600">
                          <a:latin typeface="Cambria Math" panose="02040503050406030204" pitchFamily="18" charset="0"/>
                          <a:ea typeface="Cambria Math" panose="02040503050406030204" pitchFamily="18" charset="0"/>
                        </a:rPr>
                        <m:t>(</m:t>
                      </m:r>
                      <m:r>
                        <m:rPr>
                          <m:nor/>
                        </m:rPr>
                        <a:rPr lang="en-US" altLang="zh-TW" sz="1600">
                          <a:latin typeface="Cambria Math" panose="02040503050406030204" pitchFamily="18" charset="0"/>
                          <a:ea typeface="Cambria Math" panose="02040503050406030204" pitchFamily="18" charset="0"/>
                        </a:rPr>
                        <m:t>t</m:t>
                      </m:r>
                      <m:r>
                        <m:rPr>
                          <m:nor/>
                        </m:rPr>
                        <a:rPr lang="en-US" altLang="zh-TW" sz="160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m:t>
                      </m:r>
                      <m:r>
                        <m:rPr>
                          <m:nor/>
                        </m:rPr>
                        <a:rPr lang="en-US" altLang="zh-TW" sz="1600" dirty="0">
                          <a:latin typeface="Times New Roman" panose="02020603050405020304" pitchFamily="18" charset="0"/>
                        </a:rPr>
                        <m:t>Lower</m:t>
                      </m:r>
                      <m:r>
                        <m:rPr>
                          <m:nor/>
                        </m:rPr>
                        <a:rPr lang="zh-TW" altLang="en-US" sz="1600" dirty="0">
                          <a:latin typeface="Times New Roman" panose="02020603050405020304" pitchFamily="18" charset="0"/>
                        </a:rPr>
                        <m:t> </m:t>
                      </m:r>
                      <m:r>
                        <m:rPr>
                          <m:nor/>
                        </m:rPr>
                        <a:rPr lang="en-US" altLang="zh-TW" sz="1600" dirty="0">
                          <a:latin typeface="Times New Roman" panose="02020603050405020304" pitchFamily="18" charset="0"/>
                        </a:rPr>
                        <m:t>bo</m:t>
                      </m:r>
                      <m:r>
                        <m:rPr>
                          <m:nor/>
                        </m:rPr>
                        <a:rPr lang="en-US" altLang="zh-TW" sz="1600" b="0" i="0" dirty="0" smtClean="0">
                          <a:latin typeface="Times New Roman" panose="02020603050405020304" pitchFamily="18" charset="0"/>
                        </a:rPr>
                        <m:t>u</m:t>
                      </m:r>
                      <m:r>
                        <m:rPr>
                          <m:nor/>
                        </m:rPr>
                        <a:rPr lang="en-US" altLang="zh-TW" sz="1600" dirty="0">
                          <a:latin typeface="Times New Roman" panose="02020603050405020304" pitchFamily="18" charset="0"/>
                        </a:rPr>
                        <m:t>nd</m:t>
                      </m:r>
                      <m:sSub>
                        <m:sSubPr>
                          <m:ctrlPr>
                            <a:rPr lang="en-US" altLang="zh-TW" sz="1600" i="1" kern="0">
                              <a:latin typeface="Cambria Math" panose="02040503050406030204" pitchFamily="18" charset="0"/>
                              <a:ea typeface="標楷體" panose="03000509000000000000" pitchFamily="65" charset="-120"/>
                            </a:rPr>
                          </m:ctrlPr>
                        </m:sSubPr>
                        <m:e>
                          <m:r>
                            <a:rPr lang="zh-TW" altLang="en-US" sz="1600" i="1" kern="0">
                              <a:latin typeface="Cambria Math" panose="02040503050406030204" pitchFamily="18" charset="0"/>
                              <a:ea typeface="標楷體" panose="03000509000000000000" pitchFamily="65" charset="-120"/>
                            </a:rPr>
                            <m:t>𝜇</m:t>
                          </m:r>
                        </m:e>
                        <m:sub>
                          <m:r>
                            <a:rPr lang="en-US" altLang="zh-TW" sz="1600" i="1" kern="0">
                              <a:latin typeface="Cambria Math" panose="02040503050406030204" pitchFamily="18" charset="0"/>
                              <a:ea typeface="標楷體" panose="03000509000000000000" pitchFamily="65" charset="-120"/>
                            </a:rPr>
                            <m:t>𝑋</m:t>
                          </m:r>
                        </m:sub>
                      </m:sSub>
                      <m:r>
                        <a:rPr lang="en-US" altLang="zh-TW" sz="1600" i="1" kern="0">
                          <a:latin typeface="Cambria Math" panose="02040503050406030204" pitchFamily="18" charset="0"/>
                          <a:ea typeface="標楷體" panose="03000509000000000000" pitchFamily="65" charset="-120"/>
                        </a:rPr>
                        <m:t>(</m:t>
                      </m:r>
                      <m:r>
                        <a:rPr lang="en-US" altLang="zh-TW" sz="1600" i="1" kern="0">
                          <a:latin typeface="Cambria Math" panose="02040503050406030204" pitchFamily="18" charset="0"/>
                          <a:ea typeface="標楷體" panose="03000509000000000000" pitchFamily="65" charset="-120"/>
                        </a:rPr>
                        <m:t>𝑡</m:t>
                      </m:r>
                      <m:r>
                        <a:rPr lang="en-US" altLang="zh-TW" sz="1600" i="1" kern="0">
                          <a:latin typeface="Cambria Math" panose="02040503050406030204" pitchFamily="18" charset="0"/>
                          <a:ea typeface="標楷體" panose="03000509000000000000" pitchFamily="65" charset="-120"/>
                        </a:rPr>
                        <m:t>)</m:t>
                      </m:r>
                      <m:r>
                        <m:rPr>
                          <m:nor/>
                        </m:rPr>
                        <a:rPr lang="en-US" altLang="zh-TW" sz="1600">
                          <a:latin typeface="Cambria Math" panose="02040503050406030204" pitchFamily="18" charset="0"/>
                          <a:ea typeface="Cambria Math" panose="02040503050406030204" pitchFamily="18" charset="0"/>
                        </a:rPr>
                        <m:t>) ≡</m:t>
                      </m:r>
                      <m:sSub>
                        <m:sSubPr>
                          <m:ctrlPr>
                            <a:rPr lang="en-US" altLang="zh-TW" sz="1600" i="1">
                              <a:latin typeface="Cambria Math" panose="02040503050406030204" pitchFamily="18" charset="0"/>
                              <a:ea typeface="Cambria Math" panose="02040503050406030204" pitchFamily="18" charset="0"/>
                            </a:rPr>
                          </m:ctrlPr>
                        </m:sSubPr>
                        <m:e>
                          <m:r>
                            <a:rPr lang="zh-TW" altLang="en-US" sz="1600" i="1">
                              <a:latin typeface="Cambria Math" panose="02040503050406030204" pitchFamily="18" charset="0"/>
                            </a:rPr>
                            <m:t>𝜇</m:t>
                          </m:r>
                        </m:e>
                        <m:sub>
                          <m:r>
                            <a:rPr lang="en-US" altLang="zh-TW" sz="1600" i="1">
                              <a:latin typeface="Cambria Math" panose="02040503050406030204" pitchFamily="18" charset="0"/>
                              <a:ea typeface="Cambria Math" panose="02040503050406030204" pitchFamily="18" charset="0"/>
                            </a:rPr>
                            <m:t>𝑋</m:t>
                          </m:r>
                        </m:sub>
                      </m:sSub>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𝑡</m:t>
                      </m:r>
                      <m:r>
                        <a:rPr lang="en-US" altLang="zh-TW" sz="1600" i="1">
                          <a:latin typeface="Cambria Math" panose="02040503050406030204" pitchFamily="18" charset="0"/>
                          <a:ea typeface="Cambria Math" panose="02040503050406030204" pitchFamily="18" charset="0"/>
                        </a:rPr>
                        <m:t>)</m:t>
                      </m:r>
                      <m:r>
                        <m:rPr>
                          <m:nor/>
                        </m:rPr>
                        <a:rPr lang="en-US" altLang="zh-TW" sz="160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𝑋</m:t>
                      </m:r>
                      <m:r>
                        <m:rPr>
                          <m:nor/>
                        </m:rPr>
                        <a:rPr lang="en-US" altLang="zh-TW" sz="1600">
                          <a:latin typeface="Cambria Math" panose="02040503050406030204" pitchFamily="18" charset="0"/>
                          <a:ea typeface="Cambria Math" panose="02040503050406030204" pitchFamily="18" charset="0"/>
                        </a:rPr>
                        <m:t>(</m:t>
                      </m:r>
                      <m:r>
                        <m:rPr>
                          <m:nor/>
                        </m:rPr>
                        <a:rPr lang="en-US" altLang="zh-TW" sz="1600">
                          <a:latin typeface="Cambria Math" panose="02040503050406030204" pitchFamily="18" charset="0"/>
                          <a:ea typeface="Cambria Math" panose="02040503050406030204" pitchFamily="18" charset="0"/>
                        </a:rPr>
                        <m:t>t</m:t>
                      </m:r>
                      <m:r>
                        <m:rPr>
                          <m:nor/>
                        </m:rPr>
                        <a:rPr lang="en-US" altLang="zh-TW" sz="1600">
                          <a:latin typeface="Cambria Math" panose="02040503050406030204" pitchFamily="18" charset="0"/>
                          <a:ea typeface="Cambria Math" panose="02040503050406030204" pitchFamily="18" charset="0"/>
                        </a:rPr>
                        <m:t>)</m:t>
                      </m:r>
                    </m:oMath>
                  </m:oMathPara>
                </a14:m>
                <a:endParaRPr lang="en-US" altLang="zh-TW" sz="1600" dirty="0">
                  <a:latin typeface="Cambria Math" panose="02040503050406030204" pitchFamily="18" charset="0"/>
                  <a:ea typeface="Cambria Math" panose="02040503050406030204" pitchFamily="18" charset="0"/>
                </a:endParaRPr>
              </a:p>
            </p:txBody>
          </p:sp>
        </mc:Choice>
        <mc:Fallback xmlns="">
          <p:sp>
            <p:nvSpPr>
              <p:cNvPr id="27" name="矩形 26"/>
              <p:cNvSpPr>
                <a:spLocks noRot="1" noChangeAspect="1" noMove="1" noResize="1" noEditPoints="1" noAdjustHandles="1" noChangeArrowheads="1" noChangeShapeType="1" noTextEdit="1"/>
              </p:cNvSpPr>
              <p:nvPr/>
            </p:nvSpPr>
            <p:spPr>
              <a:xfrm>
                <a:off x="6269051" y="1553598"/>
                <a:ext cx="5821349" cy="1810239"/>
              </a:xfrm>
              <a:prstGeom prst="rect">
                <a:avLst/>
              </a:prstGeom>
              <a:blipFill>
                <a:blip r:embed="rId9"/>
                <a:stretch>
                  <a:fillRect l="-524" t="-1010" r="-628" b="-1684"/>
                </a:stretch>
              </a:blipFill>
            </p:spPr>
            <p:txBody>
              <a:bodyPr/>
              <a:lstStyle/>
              <a:p>
                <a:r>
                  <a:rPr lang="zh-TW" altLang="en-US">
                    <a:noFill/>
                  </a:rPr>
                  <a:t> </a:t>
                </a:r>
              </a:p>
            </p:txBody>
          </p:sp>
        </mc:Fallback>
      </mc:AlternateContent>
      <p:pic>
        <p:nvPicPr>
          <p:cNvPr id="30" name="圖片 29"/>
          <p:cNvPicPr>
            <a:picLocks noChangeAspect="1"/>
          </p:cNvPicPr>
          <p:nvPr/>
        </p:nvPicPr>
        <p:blipFill rotWithShape="1">
          <a:blip r:embed="rId10" cstate="print">
            <a:extLst>
              <a:ext uri="{28A0092B-C50C-407E-A947-70E740481C1C}">
                <a14:useLocalDpi xmlns:a14="http://schemas.microsoft.com/office/drawing/2010/main" val="0"/>
              </a:ext>
            </a:extLst>
          </a:blip>
          <a:srcRect l="19739" t="15093" r="13489" b="11019"/>
          <a:stretch/>
        </p:blipFill>
        <p:spPr>
          <a:xfrm>
            <a:off x="466281" y="4269658"/>
            <a:ext cx="4030549" cy="2508876"/>
          </a:xfrm>
          <a:prstGeom prst="rect">
            <a:avLst/>
          </a:prstGeom>
        </p:spPr>
      </p:pic>
      <p:pic>
        <p:nvPicPr>
          <p:cNvPr id="32" name="圖片 31"/>
          <p:cNvPicPr>
            <a:picLocks noChangeAspect="1"/>
          </p:cNvPicPr>
          <p:nvPr/>
        </p:nvPicPr>
        <p:blipFill rotWithShape="1">
          <a:blip r:embed="rId11" cstate="print">
            <a:extLst>
              <a:ext uri="{28A0092B-C50C-407E-A947-70E740481C1C}">
                <a14:useLocalDpi xmlns:a14="http://schemas.microsoft.com/office/drawing/2010/main" val="0"/>
              </a:ext>
            </a:extLst>
          </a:blip>
          <a:srcRect l="20104" t="16852" r="9271" b="14166"/>
          <a:stretch/>
        </p:blipFill>
        <p:spPr>
          <a:xfrm>
            <a:off x="6346369" y="4269658"/>
            <a:ext cx="4362020" cy="2396537"/>
          </a:xfrm>
          <a:prstGeom prst="rect">
            <a:avLst/>
          </a:prstGeom>
        </p:spPr>
      </p:pic>
      <p:sp>
        <p:nvSpPr>
          <p:cNvPr id="33" name="矩形 32"/>
          <p:cNvSpPr/>
          <p:nvPr/>
        </p:nvSpPr>
        <p:spPr>
          <a:xfrm>
            <a:off x="10699750" y="4341614"/>
            <a:ext cx="1390650" cy="1815882"/>
          </a:xfrm>
          <a:prstGeom prst="rect">
            <a:avLst/>
          </a:prstGeom>
        </p:spPr>
        <p:txBody>
          <a:bodyPr wrap="square">
            <a:spAutoFit/>
          </a:bodyPr>
          <a:lstStyle/>
          <a:p>
            <a:pPr algn="just"/>
            <a:r>
              <a:rPr lang="zh-TW" altLang="en-US" sz="1600" kern="0" dirty="0">
                <a:solidFill>
                  <a:srgbClr val="FF0000"/>
                </a:solidFill>
                <a:latin typeface="標楷體" panose="03000509000000000000" pitchFamily="65" charset="-120"/>
                <a:ea typeface="標楷體" panose="03000509000000000000" pitchFamily="65" charset="-120"/>
                <a:cs typeface="CMR10"/>
              </a:rPr>
              <a:t>此方法可以保證在計算房價上漲機率及下跌</a:t>
            </a:r>
            <a:r>
              <a:rPr lang="zh-TW" altLang="en-US" sz="1600" kern="0" dirty="0" smtClean="0">
                <a:solidFill>
                  <a:srgbClr val="FF0000"/>
                </a:solidFill>
                <a:latin typeface="標楷體" panose="03000509000000000000" pitchFamily="65" charset="-120"/>
                <a:ea typeface="標楷體" panose="03000509000000000000" pitchFamily="65" charset="-120"/>
                <a:cs typeface="CMR10"/>
              </a:rPr>
              <a:t>機率時</a:t>
            </a:r>
            <a:r>
              <a:rPr lang="zh-TW" altLang="en-US" sz="1600" kern="0" dirty="0">
                <a:solidFill>
                  <a:srgbClr val="FF0000"/>
                </a:solidFill>
                <a:latin typeface="標楷體" panose="03000509000000000000" pitchFamily="65" charset="-120"/>
                <a:ea typeface="標楷體" panose="03000509000000000000" pitchFamily="65" charset="-120"/>
                <a:cs typeface="CMR10"/>
              </a:rPr>
              <a:t>，機率會落在</a:t>
            </a:r>
            <a:r>
              <a:rPr lang="en-US" altLang="zh-TW" sz="1600" kern="0" dirty="0">
                <a:solidFill>
                  <a:srgbClr val="FF0000"/>
                </a:solidFill>
                <a:latin typeface="標楷體" panose="03000509000000000000" pitchFamily="65" charset="-120"/>
                <a:ea typeface="標楷體" panose="03000509000000000000" pitchFamily="65" charset="-120"/>
                <a:cs typeface="CMR10"/>
              </a:rPr>
              <a:t>[0,1]</a:t>
            </a:r>
            <a:r>
              <a:rPr lang="zh-TW" altLang="en-US" sz="1600" kern="0" dirty="0" smtClean="0">
                <a:solidFill>
                  <a:srgbClr val="FF0000"/>
                </a:solidFill>
                <a:latin typeface="標楷體" panose="03000509000000000000" pitchFamily="65" charset="-120"/>
                <a:ea typeface="標楷體" panose="03000509000000000000" pitchFamily="65" charset="-120"/>
                <a:cs typeface="CMR10"/>
              </a:rPr>
              <a:t>之間。</a:t>
            </a:r>
            <a:endParaRPr lang="zh-TW" altLang="en-US" sz="1600" dirty="0">
              <a:latin typeface="Times New Roman" panose="02020603050405020304" pitchFamily="18" charset="0"/>
            </a:endParaRPr>
          </a:p>
        </p:txBody>
      </p:sp>
    </p:spTree>
    <p:extLst>
      <p:ext uri="{BB962C8B-B14F-4D97-AF65-F5344CB8AC3E}">
        <p14:creationId xmlns:p14="http://schemas.microsoft.com/office/powerpoint/2010/main" val="6019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75015-3C0B-4C98-A045-3B5793C80F44}"/>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FEA9A638-E3C2-73E6-A6B1-7307B9C808D3}"/>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FB621E6E-4052-26E4-8A5F-56BCD7400B31}"/>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901877D5-6B63-4BB6-51FD-DCAFD32F8366}"/>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E7DA1918-4672-D9C2-A6F1-FE56A56AE018}"/>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C4ED896-7173-1DAE-9CC6-1C0712065C09}"/>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B97AF688-D330-6AA4-B330-8FE8C59FCB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706DBCC0-E992-6F5C-CE52-9A2E490261A1}"/>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845F9379-E332-DF4D-55E4-B161B9362ABC}"/>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C0C13A49-88C3-AC2A-3E8F-F39C194BB07F}"/>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96CE148F-B59F-01C8-235A-870B2A4230FF}"/>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1841EA10-6C41-0440-481C-1DDF32D3E6A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FBEF800D-9466-9149-851A-A5F3A36CD212}"/>
              </a:ext>
            </a:extLst>
          </p:cNvPr>
          <p:cNvSpPr txBox="1"/>
          <p:nvPr/>
        </p:nvSpPr>
        <p:spPr>
          <a:xfrm>
            <a:off x="4173360" y="323206"/>
            <a:ext cx="1933861" cy="500135"/>
          </a:xfrm>
          <a:prstGeom prst="rect">
            <a:avLst/>
          </a:prstGeom>
          <a:noFill/>
        </p:spPr>
        <p:txBody>
          <a:bodyPr wrap="none" lIns="68579" tIns="34289" rIns="68579" bIns="34289" rtlCol="0">
            <a:spAutoFit/>
          </a:bodyPr>
          <a:lstStyle/>
          <a:p>
            <a:r>
              <a:rPr lang="en-US" altLang="zh-CN" sz="2800" dirty="0">
                <a:solidFill>
                  <a:srgbClr val="1F3762"/>
                </a:solidFill>
                <a:latin typeface="標楷體" panose="03000509000000000000" pitchFamily="65" charset="-120"/>
                <a:ea typeface="標楷體" panose="03000509000000000000" pitchFamily="65" charset="-120"/>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狀態</a:t>
            </a:r>
            <a:r>
              <a:rPr lang="zh-CN" altLang="en-US" sz="2800" dirty="0">
                <a:solidFill>
                  <a:srgbClr val="1F3762"/>
                </a:solidFill>
                <a:latin typeface="標楷體" panose="03000509000000000000" pitchFamily="65" charset="-120"/>
                <a:ea typeface="標楷體" panose="03000509000000000000" pitchFamily="65" charset="-120"/>
                <a:cs typeface="+mn-ea"/>
                <a:sym typeface="+mn-lt"/>
              </a:rPr>
              <a:t>模型</a:t>
            </a:r>
          </a:p>
        </p:txBody>
      </p:sp>
      <p:sp>
        <p:nvSpPr>
          <p:cNvPr id="3" name="矩形 1">
            <a:extLst>
              <a:ext uri="{FF2B5EF4-FFF2-40B4-BE49-F238E27FC236}">
                <a16:creationId xmlns:a16="http://schemas.microsoft.com/office/drawing/2014/main" id="{CCF8CBCE-D1F8-6C04-32EC-F79C478B2EA9}"/>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sp>
        <p:nvSpPr>
          <p:cNvPr id="28" name="文本框 27">
            <a:extLst>
              <a:ext uri="{FF2B5EF4-FFF2-40B4-BE49-F238E27FC236}">
                <a16:creationId xmlns:a16="http://schemas.microsoft.com/office/drawing/2014/main" id="{ED70DF75-EF24-9A4C-3145-AE80DAB03443}"/>
              </a:ext>
            </a:extLst>
          </p:cNvPr>
          <p:cNvSpPr txBox="1"/>
          <p:nvPr/>
        </p:nvSpPr>
        <p:spPr>
          <a:xfrm>
            <a:off x="1172214" y="1326631"/>
            <a:ext cx="7200000" cy="424732"/>
          </a:xfrm>
          <a:prstGeom prst="rect">
            <a:avLst/>
          </a:prstGeom>
          <a:noFill/>
        </p:spPr>
        <p:txBody>
          <a:bodyPr wrap="square">
            <a:spAutoFit/>
          </a:bodyPr>
          <a:lstStyle/>
          <a:p>
            <a:pPr>
              <a:lnSpc>
                <a:spcPct val="120000"/>
              </a:lnSpc>
            </a:pPr>
            <a:r>
              <a:rPr lang="zh-TW"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rPr>
              <a:t>狀態轉換機率</a:t>
            </a:r>
            <a:endParaRPr lang="en-US" altLang="zh-CN"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1" name="文本框 40">
            <a:extLst>
              <a:ext uri="{FF2B5EF4-FFF2-40B4-BE49-F238E27FC236}">
                <a16:creationId xmlns:a16="http://schemas.microsoft.com/office/drawing/2014/main" id="{7C87BAF4-2968-1E4C-1209-76B2A03E2E13}"/>
              </a:ext>
            </a:extLst>
          </p:cNvPr>
          <p:cNvSpPr txBox="1"/>
          <p:nvPr/>
        </p:nvSpPr>
        <p:spPr>
          <a:xfrm>
            <a:off x="1172214" y="4219203"/>
            <a:ext cx="7200000" cy="424732"/>
          </a:xfrm>
          <a:prstGeom prst="rect">
            <a:avLst/>
          </a:prstGeom>
          <a:noFill/>
        </p:spPr>
        <p:txBody>
          <a:bodyPr wrap="square">
            <a:spAutoFit/>
          </a:bodyPr>
          <a:lstStyle/>
          <a:p>
            <a:pPr>
              <a:lnSpc>
                <a:spcPct val="120000"/>
              </a:lnSpc>
            </a:pPr>
            <a:r>
              <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rPr>
              <a:t>長照中心成本與費用</a:t>
            </a:r>
            <a:endParaRPr lang="zh-TW"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56" name="文字方塊 5">
            <a:extLst>
              <a:ext uri="{FF2B5EF4-FFF2-40B4-BE49-F238E27FC236}">
                <a16:creationId xmlns:a16="http://schemas.microsoft.com/office/drawing/2014/main" id="{53D86C20-DEF1-7BC5-7740-11047B52A218}"/>
              </a:ext>
            </a:extLst>
          </p:cNvPr>
          <p:cNvSpPr txBox="1"/>
          <p:nvPr/>
        </p:nvSpPr>
        <p:spPr>
          <a:xfrm>
            <a:off x="2290478" y="3856360"/>
            <a:ext cx="3091981" cy="336887"/>
          </a:xfrm>
          <a:prstGeom prst="rect">
            <a:avLst/>
          </a:prstGeom>
          <a:noFill/>
        </p:spPr>
        <p:txBody>
          <a:bodyPr wrap="square" rtlCol="0">
            <a:spAutoFit/>
          </a:bodyPr>
          <a:lstStyle/>
          <a:p>
            <a:pPr>
              <a:lnSpc>
                <a:spcPct val="150000"/>
              </a:lnSpc>
            </a:pPr>
            <a:r>
              <a:rPr lang="zh-TW" altLang="en-US" sz="1200" kern="0" dirty="0">
                <a:solidFill>
                  <a:schemeClr val="tx1"/>
                </a:solidFill>
                <a:latin typeface="標楷體" panose="03000509000000000000" pitchFamily="65" charset="-120"/>
                <a:ea typeface="標楷體" panose="03000509000000000000" pitchFamily="65" charset="-120"/>
                <a:cs typeface="CMR10"/>
              </a:rPr>
              <a:t>各</a:t>
            </a:r>
            <a:r>
              <a:rPr lang="zh-CN" altLang="en-US" sz="1200" kern="0" dirty="0">
                <a:solidFill>
                  <a:schemeClr val="tx1"/>
                </a:solidFill>
                <a:latin typeface="標楷體" panose="03000509000000000000" pitchFamily="65" charset="-120"/>
                <a:ea typeface="標楷體" panose="03000509000000000000" pitchFamily="65" charset="-120"/>
                <a:cs typeface="CMR10"/>
              </a:rPr>
              <a:t>年齡</a:t>
            </a:r>
            <a:r>
              <a:rPr lang="zh-TW" altLang="en-US" sz="1200" kern="0" dirty="0">
                <a:solidFill>
                  <a:schemeClr val="tx1"/>
                </a:solidFill>
                <a:latin typeface="標楷體" panose="03000509000000000000" pitchFamily="65" charset="-120"/>
                <a:ea typeface="標楷體" panose="03000509000000000000" pitchFamily="65" charset="-120"/>
                <a:cs typeface="CMR10"/>
              </a:rPr>
              <a:t>失能機率轉換矩陣</a:t>
            </a:r>
          </a:p>
        </p:txBody>
      </p:sp>
      <p:pic>
        <p:nvPicPr>
          <p:cNvPr id="4" name="Picture 2" descr="https://lh3.googleusercontent.com/poSRD2NLjMVBA58s4Bhrg8c9QGXPhA6LbfYL0-VdXw1A02ZMWpCV1OC0MYVa95CqWB010bcCZeTTTjbkhYCOKaNYTKee6J0PagmrFc9sjYHOeoT8oXxAsolY4A-fNE43fmMSNDiH">
            <a:extLst>
              <a:ext uri="{FF2B5EF4-FFF2-40B4-BE49-F238E27FC236}">
                <a16:creationId xmlns:a16="http://schemas.microsoft.com/office/drawing/2014/main" id="{3C7E2533-90E2-07B4-10F9-A8802B018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8840" y="1787385"/>
            <a:ext cx="4479510" cy="20554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文字方塊 6">
                <a:extLst>
                  <a:ext uri="{FF2B5EF4-FFF2-40B4-BE49-F238E27FC236}">
                    <a16:creationId xmlns:a16="http://schemas.microsoft.com/office/drawing/2014/main" id="{EFA8161C-947C-E7E2-C2C0-D72040CBDAE3}"/>
                  </a:ext>
                </a:extLst>
              </p:cNvPr>
              <p:cNvSpPr txBox="1"/>
              <p:nvPr/>
            </p:nvSpPr>
            <p:spPr>
              <a:xfrm>
                <a:off x="6277783" y="1487184"/>
                <a:ext cx="5041525" cy="2414828"/>
              </a:xfrm>
              <a:prstGeom prst="rect">
                <a:avLst/>
              </a:prstGeom>
              <a:noFill/>
            </p:spPr>
            <p:txBody>
              <a:bodyPr wrap="square" rtlCol="0">
                <a:spAutoFit/>
              </a:bodyPr>
              <a:lstStyle/>
              <a:p>
                <a:pPr>
                  <a:lnSpc>
                    <a:spcPct val="150000"/>
                  </a:lnSpc>
                </a:pPr>
                <a14:m>
                  <m:oMath xmlns:m="http://schemas.openxmlformats.org/officeDocument/2006/math">
                    <m:sSub>
                      <m:sSubPr>
                        <m:ctrlPr>
                          <a:rPr lang="en-US" altLang="zh-TW" sz="1400" b="0" i="1" smtClean="0">
                            <a:latin typeface="Cambria Math" panose="02040503050406030204" pitchFamily="18" charset="0"/>
                          </a:rPr>
                        </m:ctrlPr>
                      </m:sSubPr>
                      <m:e>
                        <m:r>
                          <m:rPr>
                            <m:sty m:val="p"/>
                          </m:rPr>
                          <a:rPr lang="en-US" altLang="zh-TW" sz="1400" i="1" smtClean="0">
                            <a:latin typeface="Cambria Math" panose="02040503050406030204" pitchFamily="18" charset="0"/>
                          </a:rPr>
                          <m:t>P</m:t>
                        </m:r>
                      </m:e>
                      <m:sub>
                        <m:r>
                          <a:rPr lang="en-US" altLang="zh-TW" sz="1400" b="0" i="1" smtClean="0">
                            <a:latin typeface="Cambria Math" panose="02040503050406030204" pitchFamily="18" charset="0"/>
                          </a:rPr>
                          <m:t>𝑎</m:t>
                        </m:r>
                        <m:r>
                          <a:rPr lang="en-US" altLang="zh-TW" sz="1400" b="0" i="1" smtClean="0">
                            <a:latin typeface="Cambria Math" panose="02040503050406030204" pitchFamily="18" charset="0"/>
                          </a:rPr>
                          <m:t>,</m:t>
                        </m:r>
                        <m:r>
                          <a:rPr lang="en-US" altLang="zh-TW" sz="1400" b="0" i="1" smtClean="0">
                            <a:latin typeface="Cambria Math" panose="02040503050406030204" pitchFamily="18" charset="0"/>
                          </a:rPr>
                          <m:t>𝑏</m:t>
                        </m:r>
                      </m:sub>
                    </m:sSub>
                    <m:r>
                      <a:rPr lang="zh-TW" altLang="en-US" sz="1400" i="1">
                        <a:latin typeface="Cambria Math" panose="02040503050406030204" pitchFamily="18" charset="0"/>
                      </a:rPr>
                      <m:t>：</m:t>
                    </m:r>
                  </m:oMath>
                </a14:m>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在第</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t</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期為</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狀態之下，第</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t+1</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期轉換為</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b</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狀態的機率</a:t>
                </a:r>
                <a:endParaRPr lang="en-US" altLang="zh-TW" sz="14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endParaRPr lang="en-US" altLang="zh-TW" sz="14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1</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：健康</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2</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：輕度殘障</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3</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：中度殘障</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4</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：重度殘障</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5</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：極重度殘障</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6</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：死亡</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6" name="文字方塊 6">
                <a:extLst>
                  <a:ext uri="{FF2B5EF4-FFF2-40B4-BE49-F238E27FC236}">
                    <a16:creationId xmlns:a16="http://schemas.microsoft.com/office/drawing/2014/main" id="{EFA8161C-947C-E7E2-C2C0-D72040CBDAE3}"/>
                  </a:ext>
                </a:extLst>
              </p:cNvPr>
              <p:cNvSpPr txBox="1">
                <a:spLocks noRot="1" noChangeAspect="1" noMove="1" noResize="1" noEditPoints="1" noAdjustHandles="1" noChangeArrowheads="1" noChangeShapeType="1" noTextEdit="1"/>
              </p:cNvSpPr>
              <p:nvPr/>
            </p:nvSpPr>
            <p:spPr>
              <a:xfrm>
                <a:off x="6277783" y="1487184"/>
                <a:ext cx="5041525" cy="2414828"/>
              </a:xfrm>
              <a:prstGeom prst="rect">
                <a:avLst/>
              </a:prstGeom>
              <a:blipFill>
                <a:blip r:embed="rId7"/>
                <a:stretch>
                  <a:fillRect l="-121"/>
                </a:stretch>
              </a:blipFill>
            </p:spPr>
            <p:txBody>
              <a:bodyPr/>
              <a:lstStyle/>
              <a:p>
                <a:r>
                  <a:rPr lang="zh-TW" altLang="en-US">
                    <a:noFill/>
                  </a:rPr>
                  <a:t> </a:t>
                </a:r>
              </a:p>
            </p:txBody>
          </p:sp>
        </mc:Fallback>
      </mc:AlternateContent>
      <p:sp>
        <p:nvSpPr>
          <p:cNvPr id="7" name="右大括弧 1">
            <a:extLst>
              <a:ext uri="{FF2B5EF4-FFF2-40B4-BE49-F238E27FC236}">
                <a16:creationId xmlns:a16="http://schemas.microsoft.com/office/drawing/2014/main" id="{9CB3CE28-F6CC-1D58-09AD-7C37FF213B53}"/>
              </a:ext>
            </a:extLst>
          </p:cNvPr>
          <p:cNvSpPr/>
          <p:nvPr/>
        </p:nvSpPr>
        <p:spPr>
          <a:xfrm>
            <a:off x="7533225" y="2276365"/>
            <a:ext cx="300445" cy="1023754"/>
          </a:xfrm>
          <a:prstGeom prst="rightBrac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400">
              <a:latin typeface="+mn-ea"/>
            </a:endParaRPr>
          </a:p>
        </p:txBody>
      </p:sp>
      <p:cxnSp>
        <p:nvCxnSpPr>
          <p:cNvPr id="8" name="直線單箭頭接點 8">
            <a:extLst>
              <a:ext uri="{FF2B5EF4-FFF2-40B4-BE49-F238E27FC236}">
                <a16:creationId xmlns:a16="http://schemas.microsoft.com/office/drawing/2014/main" id="{5743BC88-FEB1-F609-C866-018D7DF5CAE5}"/>
              </a:ext>
            </a:extLst>
          </p:cNvPr>
          <p:cNvCxnSpPr>
            <a:cxnSpLocks/>
            <a:endCxn id="21" idx="1"/>
          </p:cNvCxnSpPr>
          <p:nvPr/>
        </p:nvCxnSpPr>
        <p:spPr>
          <a:xfrm>
            <a:off x="7443423" y="3444696"/>
            <a:ext cx="488245"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10">
            <a:extLst>
              <a:ext uri="{FF2B5EF4-FFF2-40B4-BE49-F238E27FC236}">
                <a16:creationId xmlns:a16="http://schemas.microsoft.com/office/drawing/2014/main" id="{C670BCBB-E805-D863-2A94-BCFABAE6A97E}"/>
              </a:ext>
            </a:extLst>
          </p:cNvPr>
          <p:cNvCxnSpPr/>
          <p:nvPr/>
        </p:nvCxnSpPr>
        <p:spPr>
          <a:xfrm>
            <a:off x="7082582" y="3727518"/>
            <a:ext cx="849086"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1">
            <a:extLst>
              <a:ext uri="{FF2B5EF4-FFF2-40B4-BE49-F238E27FC236}">
                <a16:creationId xmlns:a16="http://schemas.microsoft.com/office/drawing/2014/main" id="{AF6D09F2-461A-F8CA-013F-528D9C34BA42}"/>
              </a:ext>
            </a:extLst>
          </p:cNvPr>
          <p:cNvSpPr txBox="1"/>
          <p:nvPr/>
        </p:nvSpPr>
        <p:spPr>
          <a:xfrm>
            <a:off x="7931668" y="2603576"/>
            <a:ext cx="2351315" cy="307777"/>
          </a:xfrm>
          <a:prstGeom prst="rect">
            <a:avLst/>
          </a:prstGeom>
          <a:noFill/>
        </p:spPr>
        <p:txBody>
          <a:bodyPr wrap="square" rtlCol="0">
            <a:spAutoFit/>
          </a:bodyPr>
          <a:lstStyle/>
          <a:p>
            <a:r>
              <a:rPr lang="zh-TW" altLang="en-US" sz="1400" dirty="0">
                <a:solidFill>
                  <a:schemeClr val="accent5">
                    <a:lumMod val="75000"/>
                  </a:schemeClr>
                </a:solidFill>
                <a:latin typeface="標楷體" panose="03000509000000000000" pitchFamily="65" charset="-120"/>
                <a:ea typeface="標楷體" panose="03000509000000000000" pitchFamily="65" charset="-120"/>
              </a:rPr>
              <a:t>有自理能力</a:t>
            </a:r>
            <a:r>
              <a:rPr lang="en-US" altLang="zh-TW" sz="1400" dirty="0">
                <a:solidFill>
                  <a:schemeClr val="accent5">
                    <a:lumMod val="75000"/>
                  </a:schemeClr>
                </a:solidFill>
                <a:latin typeface="標楷體" panose="03000509000000000000" pitchFamily="65" charset="-120"/>
                <a:ea typeface="標楷體" panose="03000509000000000000" pitchFamily="65" charset="-120"/>
              </a:rPr>
              <a:t>(A)</a:t>
            </a:r>
            <a:endParaRPr lang="zh-TW" altLang="en-US" sz="1400" dirty="0">
              <a:solidFill>
                <a:schemeClr val="accent5">
                  <a:lumMod val="75000"/>
                </a:schemeClr>
              </a:solidFill>
              <a:latin typeface="標楷體" panose="03000509000000000000" pitchFamily="65" charset="-120"/>
              <a:ea typeface="標楷體" panose="03000509000000000000" pitchFamily="65" charset="-120"/>
            </a:endParaRPr>
          </a:p>
        </p:txBody>
      </p:sp>
      <p:sp>
        <p:nvSpPr>
          <p:cNvPr id="21" name="文字方塊 12">
            <a:extLst>
              <a:ext uri="{FF2B5EF4-FFF2-40B4-BE49-F238E27FC236}">
                <a16:creationId xmlns:a16="http://schemas.microsoft.com/office/drawing/2014/main" id="{E2C7B624-3722-05E0-6068-B03854ED44AB}"/>
              </a:ext>
            </a:extLst>
          </p:cNvPr>
          <p:cNvSpPr txBox="1"/>
          <p:nvPr/>
        </p:nvSpPr>
        <p:spPr>
          <a:xfrm>
            <a:off x="7931668" y="3308440"/>
            <a:ext cx="2579914" cy="307777"/>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無自理能力</a:t>
            </a:r>
            <a:r>
              <a:rPr lang="en-US" altLang="zh-TW" sz="1400" dirty="0">
                <a:latin typeface="標楷體" panose="03000509000000000000" pitchFamily="65" charset="-120"/>
                <a:ea typeface="標楷體" panose="03000509000000000000" pitchFamily="65" charset="-120"/>
              </a:rPr>
              <a:t>(I)</a:t>
            </a:r>
            <a:endParaRPr lang="zh-TW" altLang="en-US" sz="1400" dirty="0">
              <a:latin typeface="標楷體" panose="03000509000000000000" pitchFamily="65" charset="-120"/>
              <a:ea typeface="標楷體" panose="03000509000000000000" pitchFamily="65" charset="-120"/>
            </a:endParaRPr>
          </a:p>
        </p:txBody>
      </p:sp>
      <p:sp>
        <p:nvSpPr>
          <p:cNvPr id="22" name="文字方塊 13">
            <a:extLst>
              <a:ext uri="{FF2B5EF4-FFF2-40B4-BE49-F238E27FC236}">
                <a16:creationId xmlns:a16="http://schemas.microsoft.com/office/drawing/2014/main" id="{2257C380-BBDE-1928-4D48-A1B191E3F745}"/>
              </a:ext>
            </a:extLst>
          </p:cNvPr>
          <p:cNvSpPr txBox="1"/>
          <p:nvPr/>
        </p:nvSpPr>
        <p:spPr>
          <a:xfrm>
            <a:off x="8091120" y="3579199"/>
            <a:ext cx="2063932" cy="307777"/>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死亡</a:t>
            </a:r>
            <a:r>
              <a:rPr lang="en-US" altLang="zh-TW" sz="1400" dirty="0">
                <a:latin typeface="標楷體" panose="03000509000000000000" pitchFamily="65" charset="-120"/>
                <a:ea typeface="標楷體" panose="03000509000000000000" pitchFamily="65" charset="-120"/>
              </a:rPr>
              <a:t>(D)</a:t>
            </a:r>
            <a:endParaRPr lang="zh-TW" altLang="en-US" sz="1400" dirty="0">
              <a:latin typeface="標楷體" panose="03000509000000000000" pitchFamily="65" charset="-120"/>
              <a:ea typeface="標楷體" panose="03000509000000000000" pitchFamily="65" charset="-120"/>
            </a:endParaRPr>
          </a:p>
        </p:txBody>
      </p:sp>
      <p:sp>
        <p:nvSpPr>
          <p:cNvPr id="23" name="右大括弧 3">
            <a:extLst>
              <a:ext uri="{FF2B5EF4-FFF2-40B4-BE49-F238E27FC236}">
                <a16:creationId xmlns:a16="http://schemas.microsoft.com/office/drawing/2014/main" id="{AA27D388-104E-1369-BD82-CA11E1BDE919}"/>
              </a:ext>
            </a:extLst>
          </p:cNvPr>
          <p:cNvSpPr/>
          <p:nvPr/>
        </p:nvSpPr>
        <p:spPr>
          <a:xfrm>
            <a:off x="9257334" y="3382397"/>
            <a:ext cx="172465" cy="476635"/>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400">
              <a:latin typeface="+mn-ea"/>
            </a:endParaRPr>
          </a:p>
        </p:txBody>
      </p:sp>
      <p:sp>
        <p:nvSpPr>
          <p:cNvPr id="24" name="文字方塊 9">
            <a:extLst>
              <a:ext uri="{FF2B5EF4-FFF2-40B4-BE49-F238E27FC236}">
                <a16:creationId xmlns:a16="http://schemas.microsoft.com/office/drawing/2014/main" id="{112BEECF-4D4A-F13A-EDF1-067ED0D40C7C}"/>
              </a:ext>
            </a:extLst>
          </p:cNvPr>
          <p:cNvSpPr txBox="1"/>
          <p:nvPr/>
        </p:nvSpPr>
        <p:spPr>
          <a:xfrm>
            <a:off x="9527300" y="3483903"/>
            <a:ext cx="1321049" cy="307777"/>
          </a:xfrm>
          <a:prstGeom prst="rect">
            <a:avLst/>
          </a:prstGeom>
          <a:noFill/>
        </p:spPr>
        <p:txBody>
          <a:bodyPr wrap="square" rtlCol="0">
            <a:spAutoFit/>
          </a:bodyPr>
          <a:lstStyle/>
          <a:p>
            <a:r>
              <a:rPr lang="zh-TW" altLang="en-US" sz="1400" dirty="0">
                <a:solidFill>
                  <a:srgbClr val="C00000"/>
                </a:solidFill>
                <a:latin typeface="標楷體" panose="03000509000000000000" pitchFamily="65" charset="-120"/>
                <a:ea typeface="標楷體" panose="03000509000000000000" pitchFamily="65" charset="-120"/>
              </a:rPr>
              <a:t>合約終止</a:t>
            </a:r>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78881E28-E386-44DD-12CD-3FEF0B48FA32}"/>
                  </a:ext>
                </a:extLst>
              </p:cNvPr>
              <p:cNvSpPr/>
              <p:nvPr/>
            </p:nvSpPr>
            <p:spPr>
              <a:xfrm>
                <a:off x="1221073" y="4674165"/>
                <a:ext cx="8240561" cy="764953"/>
              </a:xfrm>
              <a:prstGeom prst="rect">
                <a:avLst/>
              </a:prstGeom>
            </p:spPr>
            <p:txBody>
              <a:bodyPr wrap="square">
                <a:spAutoFit/>
              </a:bodyPr>
              <a:lstStyle/>
              <a:p>
                <a:pPr>
                  <a:lnSpc>
                    <a:spcPct val="150000"/>
                  </a:lnSpc>
                </a:pPr>
                <a:r>
                  <a:rPr lang="zh-TW" altLang="en-US" sz="12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長照中心</a:t>
                </a:r>
                <a:r>
                  <a:rPr lang="zh-TW" altLang="en-US" sz="12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成本躉</a:t>
                </a:r>
                <a:r>
                  <a:rPr lang="zh-TW" altLang="en-US" sz="12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繳額</a:t>
                </a:r>
                <a:r>
                  <a:rPr lang="zh-CN" altLang="en-US" sz="12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進入長照中心後每年年底給付的長照金額折現到進入無自理能力當期一次性給付</a:t>
                </a:r>
                <a:endParaRPr lang="en-US" altLang="zh-TW" sz="12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altLang="zh-TW" sz="1400" i="1">
                              <a:solidFill>
                                <a:srgbClr val="000000"/>
                              </a:solidFill>
                              <a:latin typeface="Cambria Math" panose="02040503050406030204" pitchFamily="18" charset="0"/>
                            </a:rPr>
                          </m:ctrlPr>
                        </m:sSubPr>
                        <m:e>
                          <m:r>
                            <a:rPr lang="en-US" altLang="zh-TW" sz="1400" i="1">
                              <a:solidFill>
                                <a:srgbClr val="000000"/>
                              </a:solidFill>
                              <a:latin typeface="Cambria Math" panose="02040503050406030204" pitchFamily="18" charset="0"/>
                            </a:rPr>
                            <m:t>𝐴</m:t>
                          </m:r>
                        </m:e>
                        <m:sub>
                          <m:r>
                            <a:rPr lang="en-US" altLang="zh-TW" sz="1400" i="1">
                              <a:solidFill>
                                <a:srgbClr val="000000"/>
                              </a:solidFill>
                              <a:latin typeface="Cambria Math" panose="02040503050406030204" pitchFamily="18" charset="0"/>
                            </a:rPr>
                            <m:t>𝑡</m:t>
                          </m:r>
                        </m:sub>
                      </m:sSub>
                      <m:r>
                        <a:rPr lang="en-US" altLang="zh-TW" sz="1400" i="1">
                          <a:solidFill>
                            <a:srgbClr val="000000"/>
                          </a:solidFill>
                          <a:latin typeface="Cambria Math" panose="02040503050406030204" pitchFamily="18" charset="0"/>
                        </a:rPr>
                        <m:t>=</m:t>
                      </m:r>
                      <m:r>
                        <a:rPr lang="en-US" altLang="zh-TW" sz="1400" i="1">
                          <a:solidFill>
                            <a:srgbClr val="000000"/>
                          </a:solidFill>
                          <a:latin typeface="Cambria Math" panose="02040503050406030204" pitchFamily="18" charset="0"/>
                        </a:rPr>
                        <m:t>𝑐</m:t>
                      </m:r>
                      <m:r>
                        <a:rPr lang="en-US" altLang="zh-TW" sz="1400" i="1">
                          <a:solidFill>
                            <a:srgbClr val="000000"/>
                          </a:solidFill>
                          <a:latin typeface="Cambria Math" panose="02040503050406030204" pitchFamily="18" charset="0"/>
                        </a:rPr>
                        <m:t>×</m:t>
                      </m:r>
                      <m:r>
                        <a:rPr lang="en-US" altLang="zh-TW" sz="1400" i="1">
                          <a:solidFill>
                            <a:srgbClr val="000000"/>
                          </a:solidFill>
                          <a:latin typeface="Cambria Math" panose="02040503050406030204" pitchFamily="18" charset="0"/>
                        </a:rPr>
                        <m:t>𝑐𝑜𝑚𝑝𝑒𝑛𝑠𝑎𝑡𝑖𝑜𝑛</m:t>
                      </m:r>
                      <m:r>
                        <a:rPr lang="en-US" altLang="zh-TW" sz="1400" i="1">
                          <a:solidFill>
                            <a:srgbClr val="000000"/>
                          </a:solidFill>
                          <a:latin typeface="Cambria Math" panose="02040503050406030204" pitchFamily="18" charset="0"/>
                        </a:rPr>
                        <m:t>+</m:t>
                      </m:r>
                      <m:sSubSup>
                        <m:sSubSupPr>
                          <m:ctrlPr>
                            <a:rPr lang="en-US" altLang="zh-TW" sz="1400" i="1">
                              <a:solidFill>
                                <a:srgbClr val="000000"/>
                              </a:solidFill>
                              <a:latin typeface="Cambria Math" panose="02040503050406030204" pitchFamily="18" charset="0"/>
                            </a:rPr>
                          </m:ctrlPr>
                        </m:sSubSupPr>
                        <m:e>
                          <m:r>
                            <a:rPr lang="en-US" altLang="zh-TW" sz="1400" i="1">
                              <a:solidFill>
                                <a:srgbClr val="000000"/>
                              </a:solidFill>
                              <a:latin typeface="Cambria Math" panose="02040503050406030204" pitchFamily="18" charset="0"/>
                            </a:rPr>
                            <m:t>𝑃</m:t>
                          </m:r>
                        </m:e>
                        <m:sub>
                          <m:r>
                            <a:rPr lang="en-US" altLang="zh-TW" sz="1400" i="1">
                              <a:solidFill>
                                <a:srgbClr val="000000"/>
                              </a:solidFill>
                              <a:latin typeface="Cambria Math" panose="02040503050406030204" pitchFamily="18" charset="0"/>
                            </a:rPr>
                            <m:t>5,5,</m:t>
                          </m:r>
                          <m:r>
                            <a:rPr lang="en-US" altLang="zh-TW" sz="1400" i="1">
                              <a:solidFill>
                                <a:srgbClr val="000000"/>
                              </a:solidFill>
                              <a:latin typeface="Cambria Math" panose="02040503050406030204" pitchFamily="18" charset="0"/>
                            </a:rPr>
                            <m:t>𝑡</m:t>
                          </m:r>
                        </m:sub>
                        <m:sup/>
                      </m:sSubSup>
                      <m:r>
                        <a:rPr lang="en-US" altLang="zh-TW" sz="1400" i="1">
                          <a:solidFill>
                            <a:srgbClr val="000000"/>
                          </a:solidFill>
                          <a:latin typeface="Cambria Math" panose="02040503050406030204" pitchFamily="18" charset="0"/>
                        </a:rPr>
                        <m:t>×</m:t>
                      </m:r>
                      <m:r>
                        <a:rPr lang="en-US" altLang="zh-TW" sz="1400" i="1">
                          <a:solidFill>
                            <a:srgbClr val="000000"/>
                          </a:solidFill>
                          <a:latin typeface="Cambria Math" panose="02040503050406030204" pitchFamily="18" charset="0"/>
                        </a:rPr>
                        <m:t>𝑉</m:t>
                      </m:r>
                      <m:r>
                        <a:rPr lang="en-US" altLang="zh-TW" sz="1400" i="1">
                          <a:solidFill>
                            <a:srgbClr val="000000"/>
                          </a:solidFill>
                          <a:latin typeface="Cambria Math" panose="02040503050406030204" pitchFamily="18" charset="0"/>
                        </a:rPr>
                        <m:t>×</m:t>
                      </m:r>
                      <m:sSub>
                        <m:sSubPr>
                          <m:ctrlPr>
                            <a:rPr lang="en-US" altLang="zh-TW" sz="1400" i="1">
                              <a:solidFill>
                                <a:srgbClr val="000000"/>
                              </a:solidFill>
                              <a:latin typeface="Cambria Math" panose="02040503050406030204" pitchFamily="18" charset="0"/>
                            </a:rPr>
                          </m:ctrlPr>
                        </m:sSubPr>
                        <m:e>
                          <m:r>
                            <a:rPr lang="en-US" altLang="zh-TW" sz="1400" i="1">
                              <a:solidFill>
                                <a:srgbClr val="000000"/>
                              </a:solidFill>
                              <a:latin typeface="Cambria Math" panose="02040503050406030204" pitchFamily="18" charset="0"/>
                            </a:rPr>
                            <m:t>𝐴</m:t>
                          </m:r>
                        </m:e>
                        <m:sub>
                          <m:r>
                            <a:rPr lang="en-US" altLang="zh-TW" sz="1400" i="1">
                              <a:solidFill>
                                <a:srgbClr val="000000"/>
                              </a:solidFill>
                              <a:latin typeface="Cambria Math" panose="02040503050406030204" pitchFamily="18" charset="0"/>
                            </a:rPr>
                            <m:t>𝑡</m:t>
                          </m:r>
                          <m:r>
                            <a:rPr lang="en-US" altLang="zh-TW" sz="1400" i="1">
                              <a:solidFill>
                                <a:srgbClr val="000000"/>
                              </a:solidFill>
                              <a:latin typeface="Cambria Math" panose="02040503050406030204" pitchFamily="18" charset="0"/>
                            </a:rPr>
                            <m:t>+1</m:t>
                          </m:r>
                        </m:sub>
                      </m:sSub>
                    </m:oMath>
                  </m:oMathPara>
                </a14:m>
                <a:endParaRPr lang="en-US" altLang="zh-TW" sz="12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25" name="矩形 24">
                <a:extLst>
                  <a:ext uri="{FF2B5EF4-FFF2-40B4-BE49-F238E27FC236}">
                    <a16:creationId xmlns:a16="http://schemas.microsoft.com/office/drawing/2014/main" id="{78881E28-E386-44DD-12CD-3FEF0B48FA32}"/>
                  </a:ext>
                </a:extLst>
              </p:cNvPr>
              <p:cNvSpPr>
                <a:spLocks noRot="1" noChangeAspect="1" noMove="1" noResize="1" noEditPoints="1" noAdjustHandles="1" noChangeArrowheads="1" noChangeShapeType="1" noTextEdit="1"/>
              </p:cNvSpPr>
              <p:nvPr/>
            </p:nvSpPr>
            <p:spPr>
              <a:xfrm>
                <a:off x="1221073" y="4674165"/>
                <a:ext cx="8240561" cy="764953"/>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DDA8FFB9-7D25-5C4E-6175-2AFB5497899F}"/>
                  </a:ext>
                </a:extLst>
              </p:cNvPr>
              <p:cNvSpPr/>
              <p:nvPr/>
            </p:nvSpPr>
            <p:spPr>
              <a:xfrm>
                <a:off x="8470409" y="4291715"/>
                <a:ext cx="3369286" cy="1617687"/>
              </a:xfrm>
              <a:prstGeom prst="rect">
                <a:avLst/>
              </a:prstGeom>
            </p:spPr>
            <p:txBody>
              <a:bodyPr wrap="square">
                <a:spAutoFit/>
              </a:bodyPr>
              <a:lstStyle/>
              <a:p>
                <a:pPr>
                  <a:lnSpc>
                    <a:spcPct val="150000"/>
                  </a:lnSpc>
                </a:pPr>
                <a:r>
                  <a:rPr lang="en-US"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c</a:t>
                </a:r>
                <a:r>
                  <a:rPr lang="zh-TW"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：無自理能力的補償比例，</a:t>
                </a:r>
                <a14:m>
                  <m:oMath xmlns:m="http://schemas.openxmlformats.org/officeDocument/2006/math">
                    <m:r>
                      <a:rPr lang="en-US" altLang="zh-TW" sz="1050" i="1">
                        <a:solidFill>
                          <a:srgbClr val="000000"/>
                        </a:solidFill>
                        <a:latin typeface="Cambria Math" panose="02040503050406030204" pitchFamily="18" charset="0"/>
                        <a:cs typeface="Times New Roman" panose="02020603050405020304" pitchFamily="18" charset="0"/>
                      </a:rPr>
                      <m:t>𝑐</m:t>
                    </m:r>
                    <m:r>
                      <a:rPr lang="en-US" altLang="zh-TW" sz="1050" i="1">
                        <a:solidFill>
                          <a:srgbClr val="000000"/>
                        </a:solidFill>
                        <a:latin typeface="Cambria Math" panose="02040503050406030204" pitchFamily="18" charset="0"/>
                        <a:cs typeface="Times New Roman" panose="02020603050405020304" pitchFamily="18" charset="0"/>
                      </a:rPr>
                      <m:t>=100%</m:t>
                    </m:r>
                  </m:oMath>
                </a14:m>
                <a:endParaRPr lang="zh-TW" altLang="zh-TW" sz="105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en-US"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compensation</a:t>
                </a:r>
                <a:r>
                  <a:rPr lang="zh-TW"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：借款人在長照中心每期收到的補償金</a:t>
                </a:r>
                <a:endParaRPr lang="en-US"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 xmlns:m="http://schemas.openxmlformats.org/officeDocument/2006/math">
                    <m:sSubSup>
                      <m:sSubSupPr>
                        <m:ctrlPr>
                          <a:rPr lang="en-US" altLang="zh-TW" sz="1050" i="1">
                            <a:solidFill>
                              <a:srgbClr val="000000"/>
                            </a:solidFill>
                            <a:latin typeface="Cambria Math" panose="02040503050406030204" pitchFamily="18" charset="0"/>
                          </a:rPr>
                        </m:ctrlPr>
                      </m:sSubSupPr>
                      <m:e>
                        <m:r>
                          <a:rPr lang="en-US" altLang="zh-TW" sz="1050" i="1">
                            <a:solidFill>
                              <a:srgbClr val="000000"/>
                            </a:solidFill>
                            <a:latin typeface="Cambria Math" panose="02040503050406030204" pitchFamily="18" charset="0"/>
                          </a:rPr>
                          <m:t>𝑃</m:t>
                        </m:r>
                      </m:e>
                      <m:sub>
                        <m:r>
                          <a:rPr lang="en-US" altLang="zh-TW" sz="1050" i="1">
                            <a:solidFill>
                              <a:srgbClr val="000000"/>
                            </a:solidFill>
                            <a:latin typeface="Cambria Math" panose="02040503050406030204" pitchFamily="18" charset="0"/>
                          </a:rPr>
                          <m:t>5,5,</m:t>
                        </m:r>
                        <m:r>
                          <a:rPr lang="en-US" altLang="zh-TW" sz="1050" i="1">
                            <a:solidFill>
                              <a:srgbClr val="000000"/>
                            </a:solidFill>
                            <a:latin typeface="Cambria Math" panose="02040503050406030204" pitchFamily="18" charset="0"/>
                          </a:rPr>
                          <m:t>𝑡</m:t>
                        </m:r>
                      </m:sub>
                      <m:sup/>
                    </m:sSubSup>
                  </m:oMath>
                </a14:m>
                <a:r>
                  <a:rPr lang="zh-TW"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第</a:t>
                </a:r>
                <a:r>
                  <a:rPr lang="en-US"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t</a:t>
                </a:r>
                <a:r>
                  <a:rPr lang="zh-TW" altLang="en-US"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期，投保人身體狀況維持無自理</a:t>
                </a:r>
                <a:endParaRPr lang="zh-TW" altLang="zh-TW" sz="105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 xmlns:m="http://schemas.openxmlformats.org/officeDocument/2006/math">
                    <m:r>
                      <a:rPr lang="en-US" altLang="zh-TW" sz="1050" i="1">
                        <a:latin typeface="Cambria Math" panose="02040503050406030204" pitchFamily="18" charset="0"/>
                        <a:cs typeface="Times New Roman" panose="02020603050405020304" pitchFamily="18" charset="0"/>
                      </a:rPr>
                      <m:t>𝑉</m:t>
                    </m:r>
                  </m:oMath>
                </a14:m>
                <a:r>
                  <a:rPr lang="zh-TW"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：折現因子</a:t>
                </a:r>
                <a:endParaRPr lang="en-US" altLang="zh-TW" sz="105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zh-TW" altLang="zh-TW" sz="105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長照費用</a:t>
                </a:r>
                <a14:m>
                  <m:oMath xmlns:m="http://schemas.openxmlformats.org/officeDocument/2006/math">
                    <m:sSubSup>
                      <m:sSubSupPr>
                        <m:ctrlPr>
                          <a:rPr lang="zh-TW" altLang="zh-TW" sz="1050" i="1">
                            <a:effectLst/>
                            <a:latin typeface="Cambria Math" panose="02040503050406030204" pitchFamily="18" charset="0"/>
                            <a:cs typeface="Times New Roman" panose="02020603050405020304" pitchFamily="18" charset="0"/>
                          </a:rPr>
                        </m:ctrlPr>
                      </m:sSubSupPr>
                      <m:e>
                        <m:r>
                          <a:rPr lang="en-US" altLang="zh-TW" sz="1050" b="0" i="1" smtClean="0">
                            <a:effectLst/>
                            <a:latin typeface="Cambria Math" panose="02040503050406030204" pitchFamily="18" charset="0"/>
                            <a:cs typeface="Times New Roman" panose="02020603050405020304" pitchFamily="18" charset="0"/>
                          </a:rPr>
                          <m:t>𝐴</m:t>
                        </m:r>
                      </m:e>
                      <m:sub>
                        <m:r>
                          <a:rPr lang="en-US" altLang="zh-TW" sz="1050" b="0" i="1" smtClean="0">
                            <a:effectLst/>
                            <a:latin typeface="Cambria Math" panose="02040503050406030204" pitchFamily="18" charset="0"/>
                            <a:cs typeface="Times New Roman" panose="02020603050405020304" pitchFamily="18" charset="0"/>
                          </a:rPr>
                          <m:t>𝑡</m:t>
                        </m:r>
                      </m:sub>
                      <m:sup/>
                    </m:sSubSup>
                  </m:oMath>
                </a14:m>
                <a:r>
                  <a:rPr lang="zh-TW" altLang="zh-TW" sz="105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，為第</a:t>
                </a:r>
                <a:r>
                  <a:rPr lang="en-US" altLang="zh-TW" sz="105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t</a:t>
                </a:r>
                <a:r>
                  <a:rPr lang="zh-TW" altLang="zh-TW" sz="105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期保險人進入長照中心時銀行所需支付之躉繳額</a:t>
                </a:r>
                <a:endParaRPr lang="zh-TW" altLang="en-US" sz="1050" dirty="0">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26" name="矩形 25">
                <a:extLst>
                  <a:ext uri="{FF2B5EF4-FFF2-40B4-BE49-F238E27FC236}">
                    <a16:creationId xmlns:a16="http://schemas.microsoft.com/office/drawing/2014/main" id="{DDA8FFB9-7D25-5C4E-6175-2AFB5497899F}"/>
                  </a:ext>
                </a:extLst>
              </p:cNvPr>
              <p:cNvSpPr>
                <a:spLocks noRot="1" noChangeAspect="1" noMove="1" noResize="1" noEditPoints="1" noAdjustHandles="1" noChangeArrowheads="1" noChangeShapeType="1" noTextEdit="1"/>
              </p:cNvSpPr>
              <p:nvPr/>
            </p:nvSpPr>
            <p:spPr>
              <a:xfrm>
                <a:off x="8470409" y="4291715"/>
                <a:ext cx="3369286" cy="1617687"/>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FEDA8EFD-F9D2-FC5C-4C3A-2C143A6A3396}"/>
                  </a:ext>
                </a:extLst>
              </p:cNvPr>
              <p:cNvSpPr/>
              <p:nvPr/>
            </p:nvSpPr>
            <p:spPr>
              <a:xfrm>
                <a:off x="1189238" y="5562311"/>
                <a:ext cx="8240561" cy="838884"/>
              </a:xfrm>
              <a:prstGeom prst="rect">
                <a:avLst/>
              </a:prstGeom>
            </p:spPr>
            <p:txBody>
              <a:bodyPr wrap="square">
                <a:spAutoFit/>
              </a:bodyPr>
              <a:lstStyle/>
              <a:p>
                <a:pPr>
                  <a:lnSpc>
                    <a:spcPct val="150000"/>
                  </a:lnSpc>
                </a:pPr>
                <a:r>
                  <a:rPr lang="zh-TW" altLang="zh-TW" sz="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長照所需費用</a:t>
                </a:r>
                <a:r>
                  <a:rPr lang="en-US" altLang="zh-TW" sz="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(LTC Amount)</a:t>
                </a:r>
                <a:r>
                  <a:rPr lang="zh-CN" altLang="en-US" sz="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1200" dirty="0">
                    <a:effectLst/>
                    <a:latin typeface="標楷體" panose="03000509000000000000" pitchFamily="65" charset="-120"/>
                    <a:ea typeface="標楷體" panose="03000509000000000000" pitchFamily="65" charset="-120"/>
                    <a:cs typeface="Times New Roman" panose="02020603050405020304" pitchFamily="18" charset="0"/>
                  </a:rPr>
                  <a:t>當期</a:t>
                </a:r>
                <a:r>
                  <a:rPr lang="zh-TW" altLang="zh-TW" sz="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進入長照成本及未來進入長照中心成本折現值</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𝐿𝑇𝐶𝐴</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𝑛</m:t>
                          </m:r>
                        </m:sub>
                      </m:sSub>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sSubSup>
                        <m:sSubSup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Sup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zh-TW" sz="1400">
                              <a:latin typeface="Cambria Math" panose="02040503050406030204" pitchFamily="18" charset="0"/>
                              <a:ea typeface="標楷體" panose="03000509000000000000" pitchFamily="65" charset="-120"/>
                              <a:cs typeface="Times New Roman" panose="02020603050405020304" pitchFamily="18" charset="0"/>
                            </a:rPr>
                            <m:t>有</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zh-TW" altLang="zh-TW" sz="1400">
                              <a:latin typeface="Cambria Math" panose="02040503050406030204" pitchFamily="18" charset="0"/>
                              <a:ea typeface="標楷體" panose="03000509000000000000" pitchFamily="65" charset="-120"/>
                              <a:cs typeface="Times New Roman" panose="02020603050405020304" pitchFamily="18" charset="0"/>
                            </a:rPr>
                            <m:t>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sub>
                        <m:sup/>
                      </m:sSubSup>
                      <m:r>
                        <a:rPr lang="en-US" altLang="zh-TW" sz="1400" i="1">
                          <a:solidFill>
                            <a:srgbClr val="000000"/>
                          </a:solidFill>
                          <a:latin typeface="Cambria Math" panose="02040503050406030204" pitchFamily="18" charset="0"/>
                        </a:rPr>
                        <m:t>×</m:t>
                      </m:r>
                      <m:sSubSup>
                        <m:sSubSup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Sup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𝐴</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sub>
                        <m:sup/>
                      </m:sSubSup>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sSubSup>
                        <m:sSubSup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Sup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zh-TW" sz="1400">
                              <a:latin typeface="Cambria Math" panose="02040503050406030204" pitchFamily="18" charset="0"/>
                              <a:ea typeface="標楷體" panose="03000509000000000000" pitchFamily="65" charset="-120"/>
                              <a:cs typeface="Times New Roman" panose="02020603050405020304" pitchFamily="18" charset="0"/>
                            </a:rPr>
                            <m:t>有</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zh-TW" altLang="zh-TW" sz="1400">
                              <a:latin typeface="Cambria Math" panose="02040503050406030204" pitchFamily="18" charset="0"/>
                              <a:ea typeface="標楷體" panose="03000509000000000000" pitchFamily="65" charset="-120"/>
                              <a:cs typeface="Times New Roman" panose="02020603050405020304" pitchFamily="18" charset="0"/>
                            </a:rPr>
                            <m:t>有</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sub>
                        <m:sup/>
                      </m:sSubSup>
                      <m:r>
                        <a:rPr lang="en-US" altLang="zh-TW" sz="1400" i="1">
                          <a:solidFill>
                            <a:srgbClr val="000000"/>
                          </a:solidFill>
                          <a:latin typeface="Cambria Math" panose="02040503050406030204" pitchFamily="18" charset="0"/>
                        </a:rPr>
                        <m:t>×</m:t>
                      </m:r>
                      <m:sSup>
                        <m:sSup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𝑒</m:t>
                          </m:r>
                        </m:e>
                        <m:sup>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𝑟</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𝑛</m:t>
                              </m:r>
                            </m:sub>
                          </m:sSub>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sup>
                      </m:sSup>
                      <m:d>
                        <m:dPr>
                          <m:begChr m:val="["/>
                          <m:endChr m:val="]"/>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dPr>
                        <m:e>
                          <m:sSub>
                            <m:sSub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𝐿𝑇𝐶𝐴</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+1,</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𝑛</m:t>
                              </m:r>
                            </m:sub>
                          </m:sSub>
                          <m:sSub>
                            <m:sSub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𝑢</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+1</m:t>
                              </m:r>
                            </m:sub>
                          </m:sSub>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𝐿𝑇𝐶𝐴</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+1,</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𝑛</m:t>
                              </m:r>
                            </m:sub>
                          </m:sSub>
                          <m:sSub>
                            <m:sSub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𝑚</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+1</m:t>
                              </m:r>
                            </m:sub>
                          </m:sSub>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𝐿𝑇𝐶𝐴</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+1,</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𝑛</m:t>
                              </m:r>
                            </m:sub>
                          </m:sSub>
                          <m:sSub>
                            <m:sSubPr>
                              <m:ctrlPr>
                                <a:rPr lang="zh-TW" altLang="zh-TW" sz="1400" i="1">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400">
                                  <a:latin typeface="Cambria Math" panose="02040503050406030204" pitchFamily="18" charset="0"/>
                                  <a:ea typeface="標楷體" panose="03000509000000000000" pitchFamily="65" charset="-120"/>
                                  <a:cs typeface="Times New Roman" panose="02020603050405020304" pitchFamily="18" charset="0"/>
                                </a:rPr>
                                <m:t>𝑑</m:t>
                              </m:r>
                              <m:r>
                                <a:rPr lang="en-US" altLang="zh-TW" sz="1400">
                                  <a:latin typeface="Cambria Math" panose="02040503050406030204" pitchFamily="18" charset="0"/>
                                  <a:ea typeface="標楷體" panose="03000509000000000000" pitchFamily="65" charset="-120"/>
                                  <a:cs typeface="Times New Roman" panose="02020603050405020304" pitchFamily="18" charset="0"/>
                                </a:rPr>
                                <m:t>,</m:t>
                              </m:r>
                              <m:r>
                                <a:rPr lang="en-US" altLang="zh-TW" sz="1400">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400">
                                  <a:latin typeface="Cambria Math" panose="02040503050406030204" pitchFamily="18" charset="0"/>
                                  <a:ea typeface="標楷體" panose="03000509000000000000" pitchFamily="65" charset="-120"/>
                                  <a:cs typeface="Times New Roman" panose="02020603050405020304" pitchFamily="18" charset="0"/>
                                </a:rPr>
                                <m:t>+1</m:t>
                              </m:r>
                            </m:sub>
                          </m:sSub>
                        </m:e>
                      </m:d>
                    </m:oMath>
                  </m:oMathPara>
                </a14:m>
                <a:endParaRPr lang="zh-TW" altLang="zh-TW" sz="1400" dirty="0">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27" name="矩形 26">
                <a:extLst>
                  <a:ext uri="{FF2B5EF4-FFF2-40B4-BE49-F238E27FC236}">
                    <a16:creationId xmlns:a16="http://schemas.microsoft.com/office/drawing/2014/main" id="{FEDA8EFD-F9D2-FC5C-4C3A-2C143A6A3396}"/>
                  </a:ext>
                </a:extLst>
              </p:cNvPr>
              <p:cNvSpPr>
                <a:spLocks noRot="1" noChangeAspect="1" noMove="1" noResize="1" noEditPoints="1" noAdjustHandles="1" noChangeArrowheads="1" noChangeShapeType="1" noTextEdit="1"/>
              </p:cNvSpPr>
              <p:nvPr/>
            </p:nvSpPr>
            <p:spPr>
              <a:xfrm>
                <a:off x="1189238" y="5562311"/>
                <a:ext cx="8240561" cy="838884"/>
              </a:xfrm>
              <a:prstGeom prst="rect">
                <a:avLst/>
              </a:prstGeom>
              <a:blipFill>
                <a:blip r:embed="rId10"/>
                <a:stretch>
                  <a:fillRect/>
                </a:stretch>
              </a:blipFill>
            </p:spPr>
            <p:txBody>
              <a:bodyPr/>
              <a:lstStyle/>
              <a:p>
                <a:r>
                  <a:rPr lang="zh-TW" altLang="en-US">
                    <a:noFill/>
                  </a:rPr>
                  <a:t> </a:t>
                </a:r>
              </a:p>
            </p:txBody>
          </p:sp>
        </mc:Fallback>
      </mc:AlternateContent>
      <p:sp>
        <p:nvSpPr>
          <p:cNvPr id="31" name="投影片編號版面配置區 30"/>
          <p:cNvSpPr>
            <a:spLocks noGrp="1"/>
          </p:cNvSpPr>
          <p:nvPr>
            <p:ph type="sldNum" sz="quarter" idx="12"/>
          </p:nvPr>
        </p:nvSpPr>
        <p:spPr/>
        <p:txBody>
          <a:bodyPr/>
          <a:lstStyle/>
          <a:p>
            <a:fld id="{B76D0385-4779-4FB0-A36D-649251C88A08}" type="slidenum">
              <a:rPr lang="zh-CN" altLang="en-US" smtClean="0"/>
              <a:t>18</a:t>
            </a:fld>
            <a:endParaRPr lang="zh-CN" altLang="en-US"/>
          </a:p>
        </p:txBody>
      </p:sp>
    </p:spTree>
    <p:extLst>
      <p:ext uri="{BB962C8B-B14F-4D97-AF65-F5344CB8AC3E}">
        <p14:creationId xmlns:p14="http://schemas.microsoft.com/office/powerpoint/2010/main" val="477007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6A49-3180-D01C-4DE2-585BFA86790D}"/>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98AC26F4-B08D-F5A7-2248-623AF9F65BD5}"/>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A384680F-BFB9-44F9-039A-C4B2BCA09130}"/>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8310979D-8B26-D33A-B9E4-7914CC3FE280}"/>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28BCD1C2-D35F-48C0-A503-9A8DA9A84AFB}"/>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D6FF007-E4CE-3B62-FAAB-54853D33B4AF}"/>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F1BA9EC0-90F3-C9AB-5D74-ED35BAE6A6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F5783554-3C72-F326-F663-6600D24A77D7}"/>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A7A770D1-D920-2BAD-CD88-0DE4C119DC58}"/>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92076D25-DE1E-0D96-C608-B6ECE529A48B}"/>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F96CC15F-A2E4-C8D7-60CD-649A165553ED}"/>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6B46F5E1-1849-E65A-F30B-8CBA62CC88F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4C529AC9-6272-1588-3D4D-0DA392445830}"/>
              </a:ext>
            </a:extLst>
          </p:cNvPr>
          <p:cNvSpPr txBox="1"/>
          <p:nvPr/>
        </p:nvSpPr>
        <p:spPr>
          <a:xfrm>
            <a:off x="4173360" y="323206"/>
            <a:ext cx="2491706" cy="500135"/>
          </a:xfrm>
          <a:prstGeom prst="rect">
            <a:avLst/>
          </a:prstGeom>
          <a:noFill/>
        </p:spPr>
        <p:txBody>
          <a:bodyPr wrap="none" lIns="68579" tIns="34289" rIns="68579" bIns="34289" rtlCol="0">
            <a:spAutoFit/>
          </a:bodyPr>
          <a:lstStyle/>
          <a:p>
            <a:r>
              <a:rPr lang="en-US" altLang="zh-CN" sz="2800" dirty="0">
                <a:solidFill>
                  <a:srgbClr val="1F3762"/>
                </a:solidFill>
                <a:latin typeface="標楷體" panose="03000509000000000000" pitchFamily="65" charset="-120"/>
                <a:ea typeface="標楷體" panose="03000509000000000000" pitchFamily="65" charset="-120"/>
                <a:cs typeface="+mn-ea"/>
                <a:sym typeface="+mn-lt"/>
              </a:rPr>
              <a:t>--</a:t>
            </a:r>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CN" altLang="en-US" sz="2800" dirty="0">
                <a:solidFill>
                  <a:srgbClr val="1F3762"/>
                </a:solidFill>
                <a:latin typeface="標楷體" panose="03000509000000000000" pitchFamily="65" charset="-120"/>
                <a:ea typeface="標楷體" panose="03000509000000000000" pitchFamily="65" charset="-120"/>
                <a:cs typeface="+mn-ea"/>
                <a:sym typeface="+mn-lt"/>
              </a:rPr>
              <a:t>定價模型</a:t>
            </a:r>
          </a:p>
        </p:txBody>
      </p:sp>
      <p:sp>
        <p:nvSpPr>
          <p:cNvPr id="3" name="矩形 1">
            <a:extLst>
              <a:ext uri="{FF2B5EF4-FFF2-40B4-BE49-F238E27FC236}">
                <a16:creationId xmlns:a16="http://schemas.microsoft.com/office/drawing/2014/main" id="{816F3A8A-B8AA-7BCA-3F29-C229DE246A07}"/>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grpSp>
        <p:nvGrpSpPr>
          <p:cNvPr id="70" name="组合 69">
            <a:extLst>
              <a:ext uri="{FF2B5EF4-FFF2-40B4-BE49-F238E27FC236}">
                <a16:creationId xmlns:a16="http://schemas.microsoft.com/office/drawing/2014/main" id="{80D6CF63-109D-2BE1-B718-1D268EE60C28}"/>
              </a:ext>
            </a:extLst>
          </p:cNvPr>
          <p:cNvGrpSpPr/>
          <p:nvPr/>
        </p:nvGrpSpPr>
        <p:grpSpPr>
          <a:xfrm>
            <a:off x="823808" y="2053349"/>
            <a:ext cx="5016632" cy="2827503"/>
            <a:chOff x="823808" y="2300999"/>
            <a:chExt cx="5016632" cy="2827503"/>
          </a:xfrm>
        </p:grpSpPr>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9F066432-01F2-01D9-5DE3-2F64CDB04485}"/>
                    </a:ext>
                  </a:extLst>
                </p:cNvPr>
                <p:cNvSpPr/>
                <p:nvPr/>
              </p:nvSpPr>
              <p:spPr>
                <a:xfrm>
                  <a:off x="823808" y="2658723"/>
                  <a:ext cx="5016632" cy="2469779"/>
                </a:xfrm>
                <a:prstGeom prst="rect">
                  <a:avLst/>
                </a:prstGeom>
              </p:spPr>
              <p:txBody>
                <a:bodyPr wrap="square">
                  <a:spAutoFit/>
                </a:bodyPr>
                <a:lstStyle/>
                <a:p>
                  <a:pPr marL="0" indent="0">
                    <a:lnSpc>
                      <a:spcPct val="160000"/>
                    </a:lnSpc>
                    <a:buNone/>
                  </a:pP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本期累積貸款金額</a:t>
                  </a:r>
                  <a14:m>
                    <m:oMath xmlns:m="http://schemas.openxmlformats.org/officeDocument/2006/math">
                      <m:sSub>
                        <m:sSubPr>
                          <m:ctrlPr>
                            <a:rPr lang="en-US" altLang="zh-TW" sz="1200" i="1" smtClean="0">
                              <a:solidFill>
                                <a:srgbClr val="000000"/>
                              </a:solidFill>
                              <a:latin typeface="Cambria Math" panose="02040503050406030204" pitchFamily="18" charset="0"/>
                            </a:rPr>
                          </m:ctrlPr>
                        </m:sSubPr>
                        <m:e>
                          <m:r>
                            <a:rPr lang="en-US" altLang="zh-TW" sz="1200" b="0" i="1">
                              <a:solidFill>
                                <a:srgbClr val="000000"/>
                              </a:solidFill>
                              <a:latin typeface="Cambria Math" panose="02040503050406030204" pitchFamily="18" charset="0"/>
                            </a:rPr>
                            <m:t>𝐿</m:t>
                          </m:r>
                        </m:e>
                        <m:sub>
                          <m:r>
                            <a:rPr lang="en-US" altLang="zh-TW" sz="1200" b="0" i="1" smtClean="0">
                              <a:solidFill>
                                <a:srgbClr val="000000"/>
                              </a:solidFill>
                              <a:latin typeface="Cambria Math" panose="02040503050406030204" pitchFamily="18" charset="0"/>
                            </a:rPr>
                            <m:t>𝑡</m:t>
                          </m:r>
                        </m:sub>
                      </m:sSub>
                    </m:oMath>
                  </a14:m>
                  <a:r>
                    <a:rPr lang="zh-CN" altLang="en-US" sz="1200" b="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（年金型）</a:t>
                  </a:r>
                  <a:endParaRPr lang="en-US" altLang="zh-TW" sz="1200" b="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60000"/>
                    </a:lnSpc>
                    <a:buNone/>
                  </a:pPr>
                  <a14:m>
                    <m:oMathPara xmlns:m="http://schemas.openxmlformats.org/officeDocument/2006/math">
                      <m:oMathParaPr>
                        <m:jc m:val="centerGroup"/>
                      </m:oMathParaPr>
                      <m:oMath xmlns:m="http://schemas.openxmlformats.org/officeDocument/2006/math">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本期年金</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本期保費</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上期累積金額貸款</m:t>
                        </m:r>
                        <m:sSub>
                          <m:sSubPr>
                            <m:ctrlPr>
                              <a:rPr lang="en-US"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𝐿</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複利</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CN"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長照</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相應躉繳額</m:t>
                        </m:r>
                      </m:oMath>
                    </m:oMathPara>
                  </a14:m>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centerGroup"/>
                      </m:oMathParaPr>
                      <m:oMath xmlns:m="http://schemas.openxmlformats.org/officeDocument/2006/math">
                        <m:sSub>
                          <m:sSubPr>
                            <m:ctrlPr>
                              <a:rPr lang="zh-TW" altLang="zh-TW" sz="1200" i="1" kern="100" smtClean="0">
                                <a:effectLst/>
                                <a:latin typeface="Cambria Math" panose="02040503050406030204" pitchFamily="18" charset="0"/>
                                <a:cs typeface="Times New Roman" panose="02020603050405020304" pitchFamily="18" charset="0"/>
                              </a:rPr>
                            </m:ctrlPr>
                          </m:sSubPr>
                          <m:e>
                            <m:r>
                              <a:rPr lang="en-US" altLang="zh-TW" sz="1200" i="1" kern="100">
                                <a:effectLst/>
                                <a:latin typeface="Cambria Math" panose="02040503050406030204" pitchFamily="18" charset="0"/>
                                <a:cs typeface="Times New Roman" panose="02020603050405020304" pitchFamily="18" charset="0"/>
                              </a:rPr>
                              <m:t>𝐿</m:t>
                            </m:r>
                          </m:e>
                          <m:sub>
                            <m:r>
                              <a:rPr lang="en-US" altLang="zh-TW" sz="1200" i="1" kern="100">
                                <a:effectLst/>
                                <a:latin typeface="Cambria Math" panose="02040503050406030204" pitchFamily="18" charset="0"/>
                                <a:cs typeface="Times New Roman" panose="02020603050405020304" pitchFamily="18" charset="0"/>
                              </a:rPr>
                              <m:t>𝑡</m:t>
                            </m:r>
                          </m:sub>
                        </m:sSub>
                        <m:r>
                          <a:rPr lang="en-US" altLang="zh-TW" sz="1200" i="1" kern="100">
                            <a:effectLst/>
                            <a:latin typeface="Cambria Math" panose="02040503050406030204" pitchFamily="18" charset="0"/>
                            <a:cs typeface="Times New Roman" panose="02020603050405020304" pitchFamily="18" charset="0"/>
                          </a:rPr>
                          <m:t>=</m:t>
                        </m:r>
                        <m:r>
                          <a:rPr lang="en-US" altLang="zh-TW" sz="1200" i="1" kern="100">
                            <a:effectLst/>
                            <a:latin typeface="Cambria Math" panose="02040503050406030204" pitchFamily="18" charset="0"/>
                            <a:cs typeface="Times New Roman" panose="02020603050405020304" pitchFamily="18" charset="0"/>
                          </a:rPr>
                          <m:t>𝑚</m:t>
                        </m:r>
                        <m:sSub>
                          <m:sSubPr>
                            <m:ctrlPr>
                              <a:rPr lang="zh-TW" altLang="zh-TW" sz="1200" i="1" kern="100">
                                <a:effectLst/>
                                <a:latin typeface="Cambria Math" panose="02040503050406030204" pitchFamily="18" charset="0"/>
                                <a:cs typeface="Times New Roman" panose="02020603050405020304" pitchFamily="18" charset="0"/>
                              </a:rPr>
                            </m:ctrlPr>
                          </m:sSubPr>
                          <m:e>
                            <m:r>
                              <a:rPr lang="en-US" altLang="zh-TW" sz="1200" i="1" kern="100">
                                <a:effectLst/>
                                <a:latin typeface="Cambria Math" panose="02040503050406030204" pitchFamily="18" charset="0"/>
                                <a:cs typeface="Times New Roman" panose="02020603050405020304" pitchFamily="18" charset="0"/>
                              </a:rPr>
                              <m:t>𝐻</m:t>
                            </m:r>
                          </m:e>
                          <m:sub>
                            <m:r>
                              <a:rPr lang="en-US" altLang="zh-TW" sz="1200" i="1" kern="100">
                                <a:effectLst/>
                                <a:latin typeface="Cambria Math" panose="02040503050406030204" pitchFamily="18" charset="0"/>
                                <a:cs typeface="Times New Roman" panose="02020603050405020304" pitchFamily="18" charset="0"/>
                              </a:rPr>
                              <m:t>0</m:t>
                            </m:r>
                          </m:sub>
                        </m:sSub>
                        <m:r>
                          <a:rPr lang="en-US" altLang="zh-TW" sz="1200" i="1" kern="100">
                            <a:effectLst/>
                            <a:latin typeface="Cambria Math" panose="02040503050406030204" pitchFamily="18" charset="0"/>
                            <a:cs typeface="Times New Roman" panose="02020603050405020304" pitchFamily="18" charset="0"/>
                          </a:rPr>
                          <m:t>∆</m:t>
                        </m:r>
                        <m:r>
                          <a:rPr lang="en-US" altLang="zh-TW" sz="1200" i="1" kern="100">
                            <a:effectLst/>
                            <a:latin typeface="Cambria Math" panose="02040503050406030204" pitchFamily="18" charset="0"/>
                            <a:cs typeface="Times New Roman" panose="02020603050405020304" pitchFamily="18" charset="0"/>
                          </a:rPr>
                          <m:t>𝑡</m:t>
                        </m:r>
                        <m:r>
                          <a:rPr lang="en-US" altLang="zh-TW" sz="1200" i="1" kern="100">
                            <a:effectLst/>
                            <a:latin typeface="Cambria Math" panose="02040503050406030204" pitchFamily="18" charset="0"/>
                            <a:cs typeface="Times New Roman" panose="02020603050405020304" pitchFamily="18" charset="0"/>
                          </a:rPr>
                          <m:t>+</m:t>
                        </m:r>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𝜋</m:t>
                            </m:r>
                            <m:r>
                              <a:rPr lang="en-US" altLang="zh-TW" sz="1200" i="1" kern="100">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𝑡</m:t>
                            </m:r>
                            <m:r>
                              <a:rPr lang="en-US" altLang="zh-TW" sz="1200" i="1">
                                <a:solidFill>
                                  <a:srgbClr val="000000"/>
                                </a:solidFill>
                                <a:latin typeface="Cambria Math" panose="02040503050406030204" pitchFamily="18" charset="0"/>
                              </a:rPr>
                              <m:t>×</m:t>
                            </m:r>
                            <m:r>
                              <a:rPr lang="en-US" altLang="zh-TW" sz="1200" i="1" kern="100">
                                <a:latin typeface="Cambria Math" panose="02040503050406030204" pitchFamily="18" charset="0"/>
                                <a:cs typeface="Times New Roman" panose="02020603050405020304" pitchFamily="18" charset="0"/>
                              </a:rPr>
                              <m:t>𝐿</m:t>
                            </m:r>
                          </m:e>
                          <m:sub>
                            <m:r>
                              <a:rPr lang="en-US" altLang="zh-TW" sz="1200" i="1" kern="100">
                                <a:latin typeface="Cambria Math" panose="02040503050406030204" pitchFamily="18" charset="0"/>
                                <a:cs typeface="Times New Roman" panose="02020603050405020304" pitchFamily="18" charset="0"/>
                              </a:rPr>
                              <m:t>𝑡</m:t>
                            </m:r>
                            <m:r>
                              <a:rPr lang="en-US" altLang="zh-TW" sz="1200" i="1" kern="100">
                                <a:latin typeface="Cambria Math" panose="02040503050406030204" pitchFamily="18" charset="0"/>
                                <a:cs typeface="Times New Roman" panose="02020603050405020304" pitchFamily="18" charset="0"/>
                              </a:rPr>
                              <m:t>−1</m:t>
                            </m:r>
                          </m:sub>
                        </m:sSub>
                        <m:r>
                          <m:rPr>
                            <m:nor/>
                          </m:rPr>
                          <a:rPr lang="en-US" altLang="zh-TW" sz="1200" b="0" i="0" kern="100" smtClean="0">
                            <a:latin typeface="Cambria Math" panose="02040503050406030204" pitchFamily="18" charset="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1"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sSup>
                          <m:sSupPr>
                            <m:ctrlPr>
                              <a:rPr lang="zh-TW" altLang="zh-TW" sz="1200" i="1" kern="100">
                                <a:latin typeface="Cambria Math" panose="02040503050406030204" pitchFamily="18" charset="0"/>
                                <a:cs typeface="Times New Roman" panose="02020603050405020304" pitchFamily="18" charset="0"/>
                              </a:rPr>
                            </m:ctrlPr>
                          </m:sSupPr>
                          <m:e>
                            <m:r>
                              <a:rPr lang="en-US" altLang="zh-TW" sz="1200" i="1" kern="100">
                                <a:latin typeface="Cambria Math" panose="02040503050406030204" pitchFamily="18" charset="0"/>
                                <a:cs typeface="Times New Roman" panose="02020603050405020304" pitchFamily="18" charset="0"/>
                              </a:rPr>
                              <m:t>𝑒</m:t>
                            </m:r>
                          </m:e>
                          <m:sup>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𝑟</m:t>
                                </m:r>
                              </m:e>
                              <m:sub>
                                <m:r>
                                  <a:rPr lang="en-US" altLang="zh-TW" sz="1200" i="1" kern="100">
                                    <a:latin typeface="Cambria Math" panose="02040503050406030204" pitchFamily="18" charset="0"/>
                                    <a:cs typeface="Times New Roman" panose="02020603050405020304" pitchFamily="18" charset="0"/>
                                  </a:rPr>
                                  <m:t>𝑡</m:t>
                                </m:r>
                                <m:r>
                                  <a:rPr lang="en-US" altLang="zh-TW" sz="1200" i="1" kern="100">
                                    <a:latin typeface="Cambria Math" panose="02040503050406030204" pitchFamily="18" charset="0"/>
                                    <a:cs typeface="Times New Roman" panose="02020603050405020304" pitchFamily="18" charset="0"/>
                                  </a:rPr>
                                  <m:t>−1</m:t>
                                </m:r>
                              </m:sub>
                            </m:sSub>
                            <m:r>
                              <a:rPr lang="en-US" altLang="zh-TW" sz="1200" i="1" kern="100">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𝑡</m:t>
                            </m:r>
                          </m:sup>
                        </m:sSup>
                        <m:r>
                          <a:rPr lang="en-US" altLang="zh-TW" sz="1200" i="1" kern="100">
                            <a:latin typeface="Cambria Math" panose="02040503050406030204" pitchFamily="18" charset="0"/>
                            <a:cs typeface="Times New Roman" panose="02020603050405020304" pitchFamily="18" charset="0"/>
                          </a:rPr>
                          <m:t>+</m:t>
                        </m:r>
                        <m:sSub>
                          <m:sSubPr>
                            <m:ctrlPr>
                              <a:rPr lang="zh-TW" altLang="zh-TW" sz="1200" i="1" kern="100">
                                <a:effectLst/>
                                <a:latin typeface="Cambria Math" panose="02040503050406030204" pitchFamily="18" charset="0"/>
                                <a:cs typeface="Times New Roman" panose="02020603050405020304" pitchFamily="18" charset="0"/>
                              </a:rPr>
                            </m:ctrlPr>
                          </m:sSubPr>
                          <m:e>
                            <m:r>
                              <a:rPr lang="en-US" altLang="zh-TW" sz="1200" i="1" kern="100">
                                <a:effectLst/>
                                <a:latin typeface="Cambria Math" panose="02040503050406030204" pitchFamily="18" charset="0"/>
                                <a:cs typeface="Times New Roman" panose="02020603050405020304" pitchFamily="18" charset="0"/>
                              </a:rPr>
                              <m:t>𝐿</m:t>
                            </m:r>
                          </m:e>
                          <m:sub>
                            <m:r>
                              <a:rPr lang="en-US" altLang="zh-TW" sz="1200" i="1" kern="100">
                                <a:effectLst/>
                                <a:latin typeface="Cambria Math" panose="02040503050406030204" pitchFamily="18" charset="0"/>
                                <a:cs typeface="Times New Roman" panose="02020603050405020304" pitchFamily="18" charset="0"/>
                              </a:rPr>
                              <m:t>𝑡</m:t>
                            </m:r>
                            <m:r>
                              <a:rPr lang="en-US" altLang="zh-TW" sz="1200" i="1" kern="100">
                                <a:effectLst/>
                                <a:latin typeface="Cambria Math" panose="02040503050406030204" pitchFamily="18" charset="0"/>
                                <a:cs typeface="Times New Roman" panose="02020603050405020304" pitchFamily="18" charset="0"/>
                              </a:rPr>
                              <m:t>−1</m:t>
                            </m:r>
                          </m:sub>
                        </m:sSub>
                        <m:r>
                          <a:rPr lang="en-US" altLang="zh-TW" sz="1200" i="1">
                            <a:solidFill>
                              <a:srgbClr val="000000"/>
                            </a:solidFill>
                            <a:latin typeface="Cambria Math" panose="02040503050406030204" pitchFamily="18" charset="0"/>
                          </a:rPr>
                          <m:t>×</m:t>
                        </m:r>
                        <m:sSup>
                          <m:sSupPr>
                            <m:ctrlPr>
                              <a:rPr lang="zh-TW" altLang="zh-TW" sz="1200" i="1" kern="100">
                                <a:effectLst/>
                                <a:latin typeface="Cambria Math" panose="02040503050406030204" pitchFamily="18" charset="0"/>
                                <a:cs typeface="Times New Roman" panose="02020603050405020304" pitchFamily="18" charset="0"/>
                              </a:rPr>
                            </m:ctrlPr>
                          </m:sSupPr>
                          <m:e>
                            <m:r>
                              <a:rPr lang="en-US" altLang="zh-TW" sz="1200" i="1" kern="100">
                                <a:effectLst/>
                                <a:latin typeface="Cambria Math" panose="02040503050406030204" pitchFamily="18" charset="0"/>
                                <a:cs typeface="Times New Roman" panose="02020603050405020304" pitchFamily="18" charset="0"/>
                              </a:rPr>
                              <m:t>𝑒</m:t>
                            </m:r>
                          </m:e>
                          <m:sup>
                            <m:sSub>
                              <m:sSubPr>
                                <m:ctrlPr>
                                  <a:rPr lang="zh-TW" altLang="zh-TW" sz="1200" i="1" kern="100">
                                    <a:effectLst/>
                                    <a:latin typeface="Cambria Math" panose="02040503050406030204" pitchFamily="18" charset="0"/>
                                    <a:cs typeface="Times New Roman" panose="02020603050405020304" pitchFamily="18" charset="0"/>
                                  </a:rPr>
                                </m:ctrlPr>
                              </m:sSubPr>
                              <m:e>
                                <m:r>
                                  <a:rPr lang="en-US" altLang="zh-TW" sz="1200" i="1" kern="100">
                                    <a:effectLst/>
                                    <a:latin typeface="Cambria Math" panose="02040503050406030204" pitchFamily="18" charset="0"/>
                                    <a:cs typeface="Times New Roman" panose="02020603050405020304" pitchFamily="18" charset="0"/>
                                  </a:rPr>
                                  <m:t>𝑟</m:t>
                                </m:r>
                              </m:e>
                              <m:sub>
                                <m:r>
                                  <a:rPr lang="en-US" altLang="zh-TW" sz="1200" i="1" kern="100">
                                    <a:effectLst/>
                                    <a:latin typeface="Cambria Math" panose="02040503050406030204" pitchFamily="18" charset="0"/>
                                    <a:cs typeface="Times New Roman" panose="02020603050405020304" pitchFamily="18" charset="0"/>
                                  </a:rPr>
                                  <m:t>𝑡</m:t>
                                </m:r>
                                <m:r>
                                  <a:rPr lang="en-US" altLang="zh-TW" sz="1200" i="1" kern="100">
                                    <a:effectLst/>
                                    <a:latin typeface="Cambria Math" panose="02040503050406030204" pitchFamily="18" charset="0"/>
                                    <a:cs typeface="Times New Roman" panose="02020603050405020304" pitchFamily="18" charset="0"/>
                                  </a:rPr>
                                  <m:t>−1</m:t>
                                </m:r>
                              </m:sub>
                            </m:sSub>
                            <m:r>
                              <a:rPr lang="en-US" altLang="zh-TW" sz="1200" i="1" kern="100">
                                <a:effectLst/>
                                <a:latin typeface="Cambria Math" panose="02040503050406030204" pitchFamily="18" charset="0"/>
                                <a:cs typeface="Times New Roman" panose="02020603050405020304" pitchFamily="18" charset="0"/>
                              </a:rPr>
                              <m:t>∆</m:t>
                            </m:r>
                            <m:r>
                              <a:rPr lang="en-US" altLang="zh-TW" sz="1200" i="1" kern="100">
                                <a:effectLst/>
                                <a:latin typeface="Cambria Math" panose="02040503050406030204" pitchFamily="18" charset="0"/>
                                <a:cs typeface="Times New Roman" panose="02020603050405020304" pitchFamily="18" charset="0"/>
                              </a:rPr>
                              <m:t>𝑡</m:t>
                            </m:r>
                          </m:sup>
                        </m:sSup>
                        <m:r>
                          <a:rPr lang="en-US" altLang="zh-TW" sz="1200" b="0" i="1" kern="100" smtClean="0">
                            <a:latin typeface="Cambria Math" panose="02040503050406030204" pitchFamily="18" charset="0"/>
                            <a:cs typeface="Times New Roman" panose="02020603050405020304" pitchFamily="18" charset="0"/>
                          </a:rPr>
                          <m:t>+</m:t>
                        </m:r>
                        <m:sSub>
                          <m:sSubPr>
                            <m:ctrlPr>
                              <a:rPr lang="zh-TW" altLang="zh-TW" sz="1200" i="1">
                                <a:latin typeface="Cambria Math" panose="02040503050406030204" pitchFamily="18" charset="0"/>
                                <a:cs typeface="Times New Roman" panose="02020603050405020304" pitchFamily="18" charset="0"/>
                              </a:rPr>
                            </m:ctrlPr>
                          </m:sSubPr>
                          <m:e>
                            <m:r>
                              <a:rPr lang="en-US" altLang="zh-TW" sz="1200" i="1">
                                <a:latin typeface="Cambria Math" panose="02040503050406030204" pitchFamily="18" charset="0"/>
                                <a:cs typeface="Times New Roman" panose="02020603050405020304" pitchFamily="18" charset="0"/>
                              </a:rPr>
                              <m:t>𝐿𝑇𝐶𝐴</m:t>
                            </m:r>
                          </m:e>
                          <m:sub>
                            <m:r>
                              <a:rPr lang="en-US" altLang="zh-TW" sz="1200" i="1">
                                <a:latin typeface="Cambria Math" panose="02040503050406030204" pitchFamily="18" charset="0"/>
                                <a:cs typeface="Times New Roman" panose="02020603050405020304" pitchFamily="18" charset="0"/>
                              </a:rPr>
                              <m:t>𝑡</m:t>
                            </m:r>
                          </m:sub>
                        </m:sSub>
                      </m:oMath>
                    </m:oMathPara>
                  </a14:m>
                  <a:endParaRPr lang="en-US" altLang="zh-TW" sz="1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60000"/>
                    </a:lnSpc>
                    <a:spcBef>
                      <a:spcPts val="0"/>
                    </a:spcBef>
                    <a:buNone/>
                  </a:pP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初</a:t>
                  </a:r>
                  <a:r>
                    <a:rPr lang="zh-TW" altLang="zh-TW" sz="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始貸款金額為</a:t>
                  </a:r>
                  <a14:m>
                    <m:oMath xmlns:m="http://schemas.openxmlformats.org/officeDocument/2006/math">
                      <m:sSub>
                        <m:sSubPr>
                          <m:ctrlPr>
                            <a:rPr lang="zh-TW" altLang="zh-TW" sz="1200" i="1">
                              <a:effectLst/>
                              <a:latin typeface="Cambria Math" panose="02040503050406030204" pitchFamily="18" charset="0"/>
                              <a:cs typeface="Times New Roman" panose="02020603050405020304" pitchFamily="18" charset="0"/>
                            </a:rPr>
                          </m:ctrlPr>
                        </m:sSubPr>
                        <m:e>
                          <m:r>
                            <a:rPr lang="en-US" altLang="zh-TW" sz="1200" b="0" i="1">
                              <a:effectLst/>
                              <a:latin typeface="Cambria Math" panose="02040503050406030204" pitchFamily="18" charset="0"/>
                              <a:cs typeface="Times New Roman" panose="02020603050405020304" pitchFamily="18" charset="0"/>
                            </a:rPr>
                            <m:t>𝐿</m:t>
                          </m:r>
                        </m:e>
                        <m:sub>
                          <m:r>
                            <a:rPr lang="en-US" altLang="zh-TW" sz="1200" b="0" i="1">
                              <a:effectLst/>
                              <a:latin typeface="Cambria Math" panose="02040503050406030204" pitchFamily="18" charset="0"/>
                              <a:cs typeface="Times New Roman" panose="02020603050405020304" pitchFamily="18" charset="0"/>
                            </a:rPr>
                            <m:t>0</m:t>
                          </m:r>
                        </m:sub>
                      </m:sSub>
                      <m:r>
                        <a:rPr lang="en-US" altLang="zh-TW" sz="1200" b="0" i="1">
                          <a:effectLst/>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𝑚</m:t>
                      </m:r>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𝐻</m:t>
                          </m:r>
                        </m:e>
                        <m:sub>
                          <m:r>
                            <a:rPr lang="en-US" altLang="zh-TW" sz="1200" i="1" kern="100">
                              <a:latin typeface="Cambria Math" panose="02040503050406030204" pitchFamily="18" charset="0"/>
                              <a:cs typeface="Times New Roman" panose="02020603050405020304" pitchFamily="18" charset="0"/>
                            </a:rPr>
                            <m:t>0</m:t>
                          </m:r>
                        </m:sub>
                      </m:sSub>
                      <m:r>
                        <a:rPr lang="en-US" altLang="zh-TW" sz="1200" i="1" kern="100">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𝑡</m:t>
                      </m:r>
                    </m:oMath>
                  </a14:m>
                  <a:endParaRPr lang="en-US" altLang="zh-TW" sz="1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60000"/>
                    </a:lnSpc>
                    <a:spcBef>
                      <a:spcPts val="0"/>
                    </a:spcBef>
                    <a:buNone/>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本期累積貸款金額</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r>
                            <a:rPr lang="en-US" altLang="zh-TW" sz="1200" b="0" i="1">
                              <a:solidFill>
                                <a:schemeClr val="tx1"/>
                              </a:solidFill>
                              <a:latin typeface="Cambria Math" panose="02040503050406030204" pitchFamily="18" charset="0"/>
                            </a:rPr>
                            <m:t>𝐿</m:t>
                          </m:r>
                        </m:e>
                        <m:sub>
                          <m:r>
                            <a:rPr lang="en-US" altLang="zh-TW" sz="1200" b="0" i="1" smtClean="0">
                              <a:solidFill>
                                <a:schemeClr val="tx1"/>
                              </a:solidFill>
                              <a:latin typeface="Cambria Math" panose="02040503050406030204" pitchFamily="18" charset="0"/>
                            </a:rPr>
                            <m:t>𝑡</m:t>
                          </m:r>
                        </m:sub>
                      </m:sSub>
                    </m:oMath>
                  </a14:m>
                  <a:r>
                    <a:rPr lang="zh-CN"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（一次性支付）</a:t>
                  </a:r>
                  <a:endParaRPr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left"/>
                      </m:oMathParaPr>
                      <m:oMath xmlns:m="http://schemas.openxmlformats.org/officeDocument/2006/math">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本期保費</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上期累積金額貸款</m:t>
                        </m:r>
                        <m:sSub>
                          <m:sSubPr>
                            <m:ctrlPr>
                              <a:rPr lang="en-US"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𝐿</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複利</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CN"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長照</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相應躉繳額</m:t>
                        </m:r>
                      </m:oMath>
                    </m:oMathPara>
                  </a14:m>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centerGroup"/>
                      </m:oMathParaPr>
                      <m:oMath xmlns:m="http://schemas.openxmlformats.org/officeDocument/2006/math">
                        <m:sSub>
                          <m:sSubPr>
                            <m:ctrlPr>
                              <a:rPr lang="zh-TW" altLang="zh-TW" sz="1200" i="1" kern="100" smtClean="0">
                                <a:solidFill>
                                  <a:schemeClr val="tx1"/>
                                </a:solidFill>
                                <a:effectLst/>
                                <a:latin typeface="Cambria Math" panose="02040503050406030204" pitchFamily="18" charset="0"/>
                                <a:cs typeface="Times New Roman" panose="02020603050405020304" pitchFamily="18" charset="0"/>
                              </a:rPr>
                            </m:ctrlPr>
                          </m:sSubPr>
                          <m:e>
                            <m:r>
                              <a:rPr lang="en-US" altLang="zh-TW" sz="1200" i="1" kern="100">
                                <a:solidFill>
                                  <a:schemeClr val="tx1"/>
                                </a:solidFill>
                                <a:effectLst/>
                                <a:latin typeface="Cambria Math" panose="02040503050406030204" pitchFamily="18" charset="0"/>
                                <a:cs typeface="Times New Roman" panose="02020603050405020304" pitchFamily="18" charset="0"/>
                              </a:rPr>
                              <m:t>𝐿</m:t>
                            </m:r>
                          </m:e>
                          <m:sub>
                            <m:r>
                              <a:rPr lang="en-US" altLang="zh-TW" sz="1200" i="1" kern="100">
                                <a:solidFill>
                                  <a:schemeClr val="tx1"/>
                                </a:solidFill>
                                <a:effectLst/>
                                <a:latin typeface="Cambria Math" panose="02040503050406030204" pitchFamily="18" charset="0"/>
                                <a:cs typeface="Times New Roman" panose="02020603050405020304" pitchFamily="18" charset="0"/>
                              </a:rPr>
                              <m:t>𝑡</m:t>
                            </m:r>
                          </m:sub>
                        </m:sSub>
                        <m:r>
                          <a:rPr lang="en-US" altLang="zh-TW" sz="1200" i="1" kern="100">
                            <a:solidFill>
                              <a:schemeClr val="tx1"/>
                            </a:solidFill>
                            <a:effectLst/>
                            <a:latin typeface="Cambria Math" panose="02040503050406030204" pitchFamily="18" charset="0"/>
                            <a:cs typeface="Times New Roman" panose="02020603050405020304" pitchFamily="18" charset="0"/>
                          </a:rPr>
                          <m:t>=</m:t>
                        </m:r>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𝜋</m:t>
                            </m:r>
                            <m:r>
                              <a:rPr lang="en-US" altLang="zh-TW" sz="1200" i="1" kern="100">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𝑡</m:t>
                            </m:r>
                            <m:r>
                              <a:rPr lang="en-US" altLang="zh-TW" sz="1200" i="1">
                                <a:solidFill>
                                  <a:srgbClr val="000000"/>
                                </a:solidFill>
                                <a:latin typeface="Cambria Math" panose="02040503050406030204" pitchFamily="18" charset="0"/>
                              </a:rPr>
                              <m:t>×</m:t>
                            </m:r>
                            <m:r>
                              <a:rPr lang="en-US" altLang="zh-TW" sz="1200" i="1" kern="100">
                                <a:latin typeface="Cambria Math" panose="02040503050406030204" pitchFamily="18" charset="0"/>
                                <a:cs typeface="Times New Roman" panose="02020603050405020304" pitchFamily="18" charset="0"/>
                              </a:rPr>
                              <m:t>𝐿</m:t>
                            </m:r>
                          </m:e>
                          <m:sub>
                            <m:r>
                              <a:rPr lang="en-US" altLang="zh-TW" sz="1200" i="1" kern="100">
                                <a:latin typeface="Cambria Math" panose="02040503050406030204" pitchFamily="18" charset="0"/>
                                <a:cs typeface="Times New Roman" panose="02020603050405020304" pitchFamily="18" charset="0"/>
                              </a:rPr>
                              <m:t>𝑡</m:t>
                            </m:r>
                            <m:r>
                              <a:rPr lang="en-US" altLang="zh-TW" sz="1200" i="1" kern="100">
                                <a:latin typeface="Cambria Math" panose="02040503050406030204" pitchFamily="18" charset="0"/>
                                <a:cs typeface="Times New Roman" panose="02020603050405020304" pitchFamily="18" charset="0"/>
                              </a:rPr>
                              <m:t>−1</m:t>
                            </m:r>
                          </m:sub>
                        </m:sSub>
                        <m:r>
                          <a:rPr lang="en-US" altLang="zh-TW" sz="1200" i="1">
                            <a:solidFill>
                              <a:srgbClr val="000000"/>
                            </a:solidFill>
                            <a:latin typeface="Cambria Math" panose="02040503050406030204" pitchFamily="18" charset="0"/>
                          </a:rPr>
                          <m:t>×</m:t>
                        </m:r>
                        <m:sSup>
                          <m:sSupPr>
                            <m:ctrlPr>
                              <a:rPr lang="zh-TW" altLang="zh-TW" sz="1200" i="1" kern="100">
                                <a:latin typeface="Cambria Math" panose="02040503050406030204" pitchFamily="18" charset="0"/>
                                <a:cs typeface="Times New Roman" panose="02020603050405020304" pitchFamily="18" charset="0"/>
                              </a:rPr>
                            </m:ctrlPr>
                          </m:sSupPr>
                          <m:e>
                            <m:r>
                              <a:rPr lang="en-US" altLang="zh-TW" sz="1200" i="1" kern="100">
                                <a:latin typeface="Cambria Math" panose="02040503050406030204" pitchFamily="18" charset="0"/>
                                <a:cs typeface="Times New Roman" panose="02020603050405020304" pitchFamily="18" charset="0"/>
                              </a:rPr>
                              <m:t>𝑒</m:t>
                            </m:r>
                          </m:e>
                          <m:sup>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𝑟</m:t>
                                </m:r>
                              </m:e>
                              <m:sub>
                                <m:r>
                                  <a:rPr lang="en-US" altLang="zh-TW" sz="1200" i="1" kern="100">
                                    <a:latin typeface="Cambria Math" panose="02040503050406030204" pitchFamily="18" charset="0"/>
                                    <a:cs typeface="Times New Roman" panose="02020603050405020304" pitchFamily="18" charset="0"/>
                                  </a:rPr>
                                  <m:t>𝑡</m:t>
                                </m:r>
                                <m:r>
                                  <a:rPr lang="en-US" altLang="zh-TW" sz="1200" i="1" kern="100">
                                    <a:latin typeface="Cambria Math" panose="02040503050406030204" pitchFamily="18" charset="0"/>
                                    <a:cs typeface="Times New Roman" panose="02020603050405020304" pitchFamily="18" charset="0"/>
                                  </a:rPr>
                                  <m:t>−1</m:t>
                                </m:r>
                              </m:sub>
                            </m:sSub>
                            <m:r>
                              <a:rPr lang="en-US" altLang="zh-TW" sz="1200" i="1" kern="100">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𝑡</m:t>
                            </m:r>
                          </m:sup>
                        </m:sSup>
                        <m:r>
                          <a:rPr lang="en-US" altLang="zh-TW" sz="1200" b="0" i="1" kern="100" smtClean="0">
                            <a:latin typeface="Cambria Math" panose="02040503050406030204" pitchFamily="18" charset="0"/>
                            <a:cs typeface="Times New Roman" panose="02020603050405020304" pitchFamily="18" charset="0"/>
                          </a:rPr>
                          <m:t>+</m:t>
                        </m:r>
                        <m:sSub>
                          <m:sSubPr>
                            <m:ctrlPr>
                              <a:rPr lang="zh-TW" altLang="zh-TW" sz="1200" i="1" kern="100">
                                <a:solidFill>
                                  <a:schemeClr val="tx1"/>
                                </a:solidFill>
                                <a:effectLst/>
                                <a:latin typeface="Cambria Math" panose="02040503050406030204" pitchFamily="18" charset="0"/>
                                <a:cs typeface="Times New Roman" panose="02020603050405020304" pitchFamily="18" charset="0"/>
                              </a:rPr>
                            </m:ctrlPr>
                          </m:sSubPr>
                          <m:e>
                            <m:r>
                              <a:rPr lang="en-US" altLang="zh-TW" sz="1200" i="1" kern="100">
                                <a:solidFill>
                                  <a:schemeClr val="tx1"/>
                                </a:solidFill>
                                <a:effectLst/>
                                <a:latin typeface="Cambria Math" panose="02040503050406030204" pitchFamily="18" charset="0"/>
                                <a:cs typeface="Times New Roman" panose="02020603050405020304" pitchFamily="18" charset="0"/>
                              </a:rPr>
                              <m:t>𝐿</m:t>
                            </m:r>
                          </m:e>
                          <m:sub>
                            <m:r>
                              <a:rPr lang="en-US" altLang="zh-TW" sz="1200" i="1" kern="100">
                                <a:solidFill>
                                  <a:schemeClr val="tx1"/>
                                </a:solidFill>
                                <a:effectLst/>
                                <a:latin typeface="Cambria Math" panose="02040503050406030204" pitchFamily="18" charset="0"/>
                                <a:cs typeface="Times New Roman" panose="02020603050405020304" pitchFamily="18" charset="0"/>
                              </a:rPr>
                              <m:t>𝑡</m:t>
                            </m:r>
                            <m:r>
                              <a:rPr lang="en-US" altLang="zh-TW" sz="1200" i="1" kern="100">
                                <a:solidFill>
                                  <a:schemeClr val="tx1"/>
                                </a:solidFill>
                                <a:effectLst/>
                                <a:latin typeface="Cambria Math" panose="02040503050406030204" pitchFamily="18" charset="0"/>
                                <a:cs typeface="Times New Roman" panose="02020603050405020304" pitchFamily="18" charset="0"/>
                              </a:rPr>
                              <m:t>−1</m:t>
                            </m:r>
                          </m:sub>
                        </m:sSub>
                        <m:r>
                          <a:rPr lang="en-US" altLang="zh-TW" sz="1200" i="1">
                            <a:solidFill>
                              <a:srgbClr val="000000"/>
                            </a:solidFill>
                            <a:latin typeface="Cambria Math" panose="02040503050406030204" pitchFamily="18" charset="0"/>
                          </a:rPr>
                          <m:t>×</m:t>
                        </m:r>
                        <m:sSup>
                          <m:sSupPr>
                            <m:ctrlPr>
                              <a:rPr lang="zh-TW" altLang="zh-TW" sz="1200" i="1" kern="100">
                                <a:solidFill>
                                  <a:schemeClr val="tx1"/>
                                </a:solidFill>
                                <a:effectLst/>
                                <a:latin typeface="Cambria Math" panose="02040503050406030204" pitchFamily="18" charset="0"/>
                                <a:cs typeface="Times New Roman" panose="02020603050405020304" pitchFamily="18" charset="0"/>
                              </a:rPr>
                            </m:ctrlPr>
                          </m:sSupPr>
                          <m:e>
                            <m:r>
                              <a:rPr lang="en-US" altLang="zh-TW" sz="1200" i="1" kern="100">
                                <a:solidFill>
                                  <a:schemeClr val="tx1"/>
                                </a:solidFill>
                                <a:effectLst/>
                                <a:latin typeface="Cambria Math" panose="02040503050406030204" pitchFamily="18" charset="0"/>
                                <a:cs typeface="Times New Roman" panose="02020603050405020304" pitchFamily="18" charset="0"/>
                              </a:rPr>
                              <m:t>𝑒</m:t>
                            </m:r>
                          </m:e>
                          <m:sup>
                            <m:sSub>
                              <m:sSubPr>
                                <m:ctrlPr>
                                  <a:rPr lang="zh-TW" altLang="zh-TW" sz="1200" i="1" kern="100">
                                    <a:solidFill>
                                      <a:schemeClr val="tx1"/>
                                    </a:solidFill>
                                    <a:effectLst/>
                                    <a:latin typeface="Cambria Math" panose="02040503050406030204" pitchFamily="18" charset="0"/>
                                    <a:cs typeface="Times New Roman" panose="02020603050405020304" pitchFamily="18" charset="0"/>
                                  </a:rPr>
                                </m:ctrlPr>
                              </m:sSubPr>
                              <m:e>
                                <m:r>
                                  <a:rPr lang="en-US" altLang="zh-TW" sz="1200" i="1" kern="100">
                                    <a:solidFill>
                                      <a:schemeClr val="tx1"/>
                                    </a:solidFill>
                                    <a:effectLst/>
                                    <a:latin typeface="Cambria Math" panose="02040503050406030204" pitchFamily="18" charset="0"/>
                                    <a:cs typeface="Times New Roman" panose="02020603050405020304" pitchFamily="18" charset="0"/>
                                  </a:rPr>
                                  <m:t>𝑟</m:t>
                                </m:r>
                              </m:e>
                              <m:sub>
                                <m:r>
                                  <a:rPr lang="en-US" altLang="zh-TW" sz="1200" i="1" kern="100">
                                    <a:solidFill>
                                      <a:schemeClr val="tx1"/>
                                    </a:solidFill>
                                    <a:effectLst/>
                                    <a:latin typeface="Cambria Math" panose="02040503050406030204" pitchFamily="18" charset="0"/>
                                    <a:cs typeface="Times New Roman" panose="02020603050405020304" pitchFamily="18" charset="0"/>
                                  </a:rPr>
                                  <m:t>𝑡</m:t>
                                </m:r>
                                <m:r>
                                  <a:rPr lang="en-US" altLang="zh-TW" sz="1200" i="1" kern="100">
                                    <a:solidFill>
                                      <a:schemeClr val="tx1"/>
                                    </a:solidFill>
                                    <a:effectLst/>
                                    <a:latin typeface="Cambria Math" panose="02040503050406030204" pitchFamily="18" charset="0"/>
                                    <a:cs typeface="Times New Roman" panose="02020603050405020304" pitchFamily="18" charset="0"/>
                                  </a:rPr>
                                  <m:t>−1</m:t>
                                </m:r>
                              </m:sub>
                            </m:sSub>
                            <m:r>
                              <a:rPr lang="en-US" altLang="zh-TW" sz="1200" i="1" kern="100">
                                <a:solidFill>
                                  <a:schemeClr val="tx1"/>
                                </a:solidFill>
                                <a:effectLst/>
                                <a:latin typeface="Cambria Math" panose="02040503050406030204" pitchFamily="18" charset="0"/>
                                <a:cs typeface="Times New Roman" panose="02020603050405020304" pitchFamily="18" charset="0"/>
                              </a:rPr>
                              <m:t>∆</m:t>
                            </m:r>
                            <m:r>
                              <a:rPr lang="en-US" altLang="zh-TW" sz="1200" i="1" kern="100">
                                <a:solidFill>
                                  <a:schemeClr val="tx1"/>
                                </a:solidFill>
                                <a:effectLst/>
                                <a:latin typeface="Cambria Math" panose="02040503050406030204" pitchFamily="18" charset="0"/>
                                <a:cs typeface="Times New Roman" panose="02020603050405020304" pitchFamily="18" charset="0"/>
                              </a:rPr>
                              <m:t>𝑡</m:t>
                            </m:r>
                          </m:sup>
                        </m:sSup>
                        <m:r>
                          <a:rPr lang="en-US" altLang="zh-TW" sz="1200" b="0" i="1" kern="100" smtClean="0">
                            <a:solidFill>
                              <a:schemeClr val="tx1"/>
                            </a:solidFill>
                            <a:latin typeface="Cambria Math" panose="02040503050406030204" pitchFamily="18" charset="0"/>
                            <a:cs typeface="Times New Roman" panose="02020603050405020304" pitchFamily="18" charset="0"/>
                          </a:rPr>
                          <m:t>+</m:t>
                        </m:r>
                        <m:sSub>
                          <m:sSubPr>
                            <m:ctrlPr>
                              <a:rPr lang="zh-TW" altLang="zh-TW" sz="1200" i="1">
                                <a:solidFill>
                                  <a:schemeClr val="tx1"/>
                                </a:solidFill>
                                <a:latin typeface="Cambria Math" panose="02040503050406030204" pitchFamily="18" charset="0"/>
                                <a:cs typeface="Times New Roman" panose="02020603050405020304" pitchFamily="18" charset="0"/>
                              </a:rPr>
                            </m:ctrlPr>
                          </m:sSubPr>
                          <m:e>
                            <m:r>
                              <a:rPr lang="en-US" altLang="zh-TW" sz="1200" i="1">
                                <a:solidFill>
                                  <a:schemeClr val="tx1"/>
                                </a:solidFill>
                                <a:latin typeface="Cambria Math" panose="02040503050406030204" pitchFamily="18" charset="0"/>
                                <a:cs typeface="Times New Roman" panose="02020603050405020304" pitchFamily="18" charset="0"/>
                              </a:rPr>
                              <m:t>𝐿𝑇𝐶𝐴</m:t>
                            </m:r>
                          </m:e>
                          <m:sub>
                            <m:r>
                              <a:rPr lang="en-US" altLang="zh-TW" sz="1200" i="1">
                                <a:solidFill>
                                  <a:schemeClr val="tx1"/>
                                </a:solidFill>
                                <a:latin typeface="Cambria Math" panose="02040503050406030204" pitchFamily="18" charset="0"/>
                                <a:cs typeface="Times New Roman" panose="02020603050405020304" pitchFamily="18" charset="0"/>
                              </a:rPr>
                              <m:t>𝑡</m:t>
                            </m:r>
                          </m:sub>
                        </m:sSub>
                      </m:oMath>
                    </m:oMathPara>
                  </a14:m>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60000"/>
                    </a:lnSpc>
                    <a:spcBef>
                      <a:spcPts val="0"/>
                    </a:spcBef>
                    <a:buNone/>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其中</a:t>
                  </a:r>
                  <a:r>
                    <a:rPr lang="zh-TW" altLang="zh-TW" sz="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初始貸款金額為</a:t>
                  </a:r>
                  <a14:m>
                    <m:oMath xmlns:m="http://schemas.openxmlformats.org/officeDocument/2006/math">
                      <m:sSub>
                        <m:sSubPr>
                          <m:ctrlPr>
                            <a:rPr lang="zh-TW" altLang="zh-TW" sz="1200" i="1">
                              <a:solidFill>
                                <a:schemeClr val="tx1"/>
                              </a:solidFill>
                              <a:effectLst/>
                              <a:latin typeface="Cambria Math" panose="02040503050406030204" pitchFamily="18" charset="0"/>
                              <a:cs typeface="Times New Roman" panose="02020603050405020304" pitchFamily="18" charset="0"/>
                            </a:rPr>
                          </m:ctrlPr>
                        </m:sSubPr>
                        <m:e>
                          <m:r>
                            <a:rPr lang="en-US" altLang="zh-TW" sz="1200" b="0" i="1">
                              <a:solidFill>
                                <a:schemeClr val="tx1"/>
                              </a:solidFill>
                              <a:effectLst/>
                              <a:latin typeface="Cambria Math" panose="02040503050406030204" pitchFamily="18" charset="0"/>
                              <a:cs typeface="Times New Roman" panose="02020603050405020304" pitchFamily="18" charset="0"/>
                            </a:rPr>
                            <m:t>𝐿</m:t>
                          </m:r>
                        </m:e>
                        <m:sub>
                          <m:r>
                            <a:rPr lang="en-US" altLang="zh-TW" sz="1200" b="0" i="1">
                              <a:solidFill>
                                <a:schemeClr val="tx1"/>
                              </a:solidFill>
                              <a:effectLst/>
                              <a:latin typeface="Cambria Math" panose="02040503050406030204" pitchFamily="18" charset="0"/>
                              <a:cs typeface="Times New Roman" panose="02020603050405020304" pitchFamily="18" charset="0"/>
                            </a:rPr>
                            <m:t>0</m:t>
                          </m:r>
                        </m:sub>
                      </m:sSub>
                      <m:r>
                        <a:rPr lang="en-US" altLang="zh-TW" sz="1200" b="0" i="1">
                          <a:solidFill>
                            <a:schemeClr val="tx1"/>
                          </a:solidFill>
                          <a:effectLst/>
                          <a:latin typeface="Cambria Math" panose="02040503050406030204" pitchFamily="18" charset="0"/>
                          <a:cs typeface="Times New Roman" panose="02020603050405020304" pitchFamily="18" charset="0"/>
                        </a:rPr>
                        <m:t>=</m:t>
                      </m:r>
                      <m:sSub>
                        <m:sSubPr>
                          <m:ctrlPr>
                            <a:rPr lang="zh-TW" altLang="zh-TW" sz="1200" i="1">
                              <a:solidFill>
                                <a:schemeClr val="tx1"/>
                              </a:solidFill>
                              <a:effectLst/>
                              <a:latin typeface="Cambria Math" panose="02040503050406030204" pitchFamily="18" charset="0"/>
                              <a:cs typeface="Times New Roman" panose="02020603050405020304" pitchFamily="18" charset="0"/>
                            </a:rPr>
                          </m:ctrlPr>
                        </m:sSubPr>
                        <m:e>
                          <m:r>
                            <a:rPr lang="en-US" altLang="zh-TW" sz="1200" b="0" i="1">
                              <a:solidFill>
                                <a:schemeClr val="tx1"/>
                              </a:solidFill>
                              <a:effectLst/>
                              <a:latin typeface="Cambria Math" panose="02040503050406030204" pitchFamily="18" charset="0"/>
                              <a:cs typeface="Times New Roman" panose="02020603050405020304" pitchFamily="18" charset="0"/>
                            </a:rPr>
                            <m:t>𝐻</m:t>
                          </m:r>
                        </m:e>
                        <m:sub>
                          <m:r>
                            <a:rPr lang="en-US" altLang="zh-TW" sz="1200" b="0" i="1">
                              <a:solidFill>
                                <a:schemeClr val="tx1"/>
                              </a:solidFill>
                              <a:effectLst/>
                              <a:latin typeface="Cambria Math" panose="02040503050406030204" pitchFamily="18" charset="0"/>
                              <a:cs typeface="Times New Roman" panose="02020603050405020304" pitchFamily="18" charset="0"/>
                            </a:rPr>
                            <m:t>0</m:t>
                          </m:r>
                        </m:sub>
                      </m:sSub>
                      <m:r>
                        <a:rPr lang="en-US" altLang="zh-TW" sz="1200" b="0" i="1">
                          <a:solidFill>
                            <a:schemeClr val="tx1"/>
                          </a:solidFill>
                          <a:effectLst/>
                          <a:latin typeface="Cambria Math" panose="02040503050406030204" pitchFamily="18" charset="0"/>
                          <a:cs typeface="Times New Roman" panose="02020603050405020304" pitchFamily="18" charset="0"/>
                        </a:rPr>
                        <m:t>×</m:t>
                      </m:r>
                      <m:r>
                        <a:rPr lang="en-US" altLang="zh-TW" sz="1200" b="0" i="1">
                          <a:solidFill>
                            <a:schemeClr val="tx1"/>
                          </a:solidFill>
                          <a:effectLst/>
                          <a:latin typeface="Cambria Math" panose="02040503050406030204" pitchFamily="18" charset="0"/>
                          <a:cs typeface="Times New Roman" panose="02020603050405020304" pitchFamily="18" charset="0"/>
                        </a:rPr>
                        <m:t>𝐿𝑉𝑅</m:t>
                      </m:r>
                    </m:oMath>
                  </a14:m>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0" name="矩形 29">
                  <a:extLst>
                    <a:ext uri="{FF2B5EF4-FFF2-40B4-BE49-F238E27FC236}">
                      <a16:creationId xmlns:a16="http://schemas.microsoft.com/office/drawing/2014/main" id="{9F066432-01F2-01D9-5DE3-2F64CDB04485}"/>
                    </a:ext>
                  </a:extLst>
                </p:cNvPr>
                <p:cNvSpPr>
                  <a:spLocks noRot="1" noChangeAspect="1" noMove="1" noResize="1" noEditPoints="1" noAdjustHandles="1" noChangeArrowheads="1" noChangeShapeType="1" noTextEdit="1"/>
                </p:cNvSpPr>
                <p:nvPr/>
              </p:nvSpPr>
              <p:spPr>
                <a:xfrm>
                  <a:off x="823808" y="2658723"/>
                  <a:ext cx="5016632" cy="2469779"/>
                </a:xfrm>
                <a:prstGeom prst="rect">
                  <a:avLst/>
                </a:prstGeom>
                <a:blipFill>
                  <a:blip r:embed="rId5"/>
                  <a:stretch>
                    <a:fillRect/>
                  </a:stretch>
                </a:blipFill>
              </p:spPr>
              <p:txBody>
                <a:bodyPr/>
                <a:lstStyle/>
                <a:p>
                  <a:r>
                    <a:rPr lang="zh-TW" altLang="en-US">
                      <a:noFill/>
                    </a:rPr>
                    <a:t> </a:t>
                  </a:r>
                </a:p>
              </p:txBody>
            </p:sp>
          </mc:Fallback>
        </mc:AlternateContent>
        <p:sp>
          <p:nvSpPr>
            <p:cNvPr id="31" name="文本框 38">
              <a:extLst>
                <a:ext uri="{FF2B5EF4-FFF2-40B4-BE49-F238E27FC236}">
                  <a16:creationId xmlns:a16="http://schemas.microsoft.com/office/drawing/2014/main" id="{62D496A7-C4DE-D26A-8508-AFB4045414C7}"/>
                </a:ext>
              </a:extLst>
            </p:cNvPr>
            <p:cNvSpPr txBox="1"/>
            <p:nvPr/>
          </p:nvSpPr>
          <p:spPr>
            <a:xfrm>
              <a:off x="1066799" y="2300999"/>
              <a:ext cx="4764116" cy="424732"/>
            </a:xfrm>
            <a:prstGeom prst="rect">
              <a:avLst/>
            </a:prstGeom>
            <a:noFill/>
          </p:spPr>
          <p:txBody>
            <a:bodyPr wrap="square" rtlCol="0">
              <a:spAutoFit/>
            </a:bodyPr>
            <a:lstStyle/>
            <a:p>
              <a:pPr>
                <a:lnSpc>
                  <a:spcPct val="120000"/>
                </a:lnSpc>
              </a:pP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Loan Balance </a:t>
              </a: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累積貸款金額</a:t>
              </a:r>
            </a:p>
          </p:txBody>
        </p:sp>
      </p:grpSp>
      <p:grpSp>
        <p:nvGrpSpPr>
          <p:cNvPr id="69" name="组合 68">
            <a:extLst>
              <a:ext uri="{FF2B5EF4-FFF2-40B4-BE49-F238E27FC236}">
                <a16:creationId xmlns:a16="http://schemas.microsoft.com/office/drawing/2014/main" id="{3B93E9C9-9DB8-E3D7-C8E5-0C3DC0A63BAA}"/>
              </a:ext>
            </a:extLst>
          </p:cNvPr>
          <p:cNvGrpSpPr/>
          <p:nvPr/>
        </p:nvGrpSpPr>
        <p:grpSpPr>
          <a:xfrm>
            <a:off x="6402884" y="2053349"/>
            <a:ext cx="4677668" cy="2893740"/>
            <a:chOff x="1162772" y="4494489"/>
            <a:chExt cx="4677668" cy="2893740"/>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5C8BB44A-C884-7B6E-C9D7-D9CE33ACB63B}"/>
                    </a:ext>
                  </a:extLst>
                </p:cNvPr>
                <p:cNvSpPr/>
                <p:nvPr/>
              </p:nvSpPr>
              <p:spPr>
                <a:xfrm>
                  <a:off x="1186387" y="4894533"/>
                  <a:ext cx="4654053" cy="2493696"/>
                </a:xfrm>
                <a:prstGeom prst="rect">
                  <a:avLst/>
                </a:prstGeom>
              </p:spPr>
              <p:txBody>
                <a:bodyPr wrap="square">
                  <a:spAutoFit/>
                </a:bodyPr>
                <a:lstStyle/>
                <a:p>
                  <a:pPr>
                    <a:lnSpc>
                      <a:spcPct val="160000"/>
                    </a:lnSpc>
                  </a:pPr>
                  <a14:m>
                    <m:oMathPara xmlns:m="http://schemas.openxmlformats.org/officeDocument/2006/math">
                      <m:oMathParaPr>
                        <m:jc m:val="left"/>
                      </m:oMathParaPr>
                      <m:oMath xmlns:m="http://schemas.openxmlformats.org/officeDocument/2006/math">
                        <m:sSub>
                          <m:sSubPr>
                            <m:ctrlPr>
                              <a:rPr lang="en-US"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本期貸款保險金</m:t>
                            </m:r>
                            <m:r>
                              <m:rPr>
                                <m:sty m:val="p"/>
                              </m:rP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MIP</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b>
                        </m:sSub>
                        <m:r>
                          <a:rPr lang="zh-CN"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（年金型）</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本期保費</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m:rPr>
                            <m:nor/>
                          </m:rPr>
                          <a:rPr lang="zh-TW" altLang="en-US"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未來保費的期望值</m:t>
                        </m:r>
                        <m:sSub>
                          <m:sSubPr>
                            <m:ctrlPr>
                              <a:rPr lang="en-US"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𝑀𝐼𝑃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m:rPr>
                            <m:nor/>
                          </m:rPr>
                          <a:rPr lang="zh-TW" altLang="en-US"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折現</m:t>
                        </m:r>
                      </m:oMath>
                    </m:oMathPara>
                  </a14:m>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centerGroup"/>
                      </m:oMathParaPr>
                      <m:oMath xmlns:m="http://schemas.openxmlformats.org/officeDocument/2006/math">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𝑀𝐼𝑃</m:t>
                            </m:r>
                          </m:e>
                          <m:sub>
                            <m:r>
                              <a:rPr lang="en-US" altLang="zh-TW" sz="1200" i="1" kern="100">
                                <a:latin typeface="Cambria Math" panose="02040503050406030204" pitchFamily="18" charset="0"/>
                                <a:cs typeface="Times New Roman" panose="02020603050405020304" pitchFamily="18" charset="0"/>
                              </a:rPr>
                              <m:t>𝑡</m:t>
                            </m:r>
                          </m:sub>
                        </m:sSub>
                        <m:r>
                          <a:rPr lang="en-US" altLang="zh-TW" sz="1200" i="1" kern="100">
                            <a:latin typeface="Cambria Math" panose="02040503050406030204" pitchFamily="18" charset="0"/>
                            <a:cs typeface="Times New Roman" panose="02020603050405020304" pitchFamily="18" charset="0"/>
                          </a:rPr>
                          <m:t>=</m:t>
                        </m:r>
                        <m:r>
                          <a:rPr lang="en-US" altLang="zh-TW" sz="1200" i="1">
                            <a:latin typeface="Cambria Math" panose="02040503050406030204" pitchFamily="18" charset="0"/>
                          </a:rPr>
                          <m:t>𝜋</m:t>
                        </m:r>
                        <m:r>
                          <a:rPr lang="en-US" altLang="zh-TW" sz="1200" i="1">
                            <a:latin typeface="Cambria Math" panose="02040503050406030204" pitchFamily="18" charset="0"/>
                          </a:rPr>
                          <m:t>∆</m:t>
                        </m:r>
                        <m:r>
                          <a:rPr lang="en-US" altLang="zh-TW" sz="1200" i="1">
                            <a:latin typeface="Cambria Math" panose="02040503050406030204" pitchFamily="18" charset="0"/>
                          </a:rPr>
                          <m:t>𝑡</m:t>
                        </m:r>
                        <m:f>
                          <m:fPr>
                            <m:ctrlPr>
                              <a:rPr lang="zh-TW" altLang="zh-TW" sz="1200" i="1">
                                <a:latin typeface="Cambria Math" panose="02040503050406030204" pitchFamily="18" charset="0"/>
                              </a:rPr>
                            </m:ctrlPr>
                          </m:fPr>
                          <m:num>
                            <m:sSub>
                              <m:sSubPr>
                                <m:ctrlPr>
                                  <a:rPr lang="zh-TW" altLang="zh-TW" sz="1200" i="1">
                                    <a:latin typeface="Cambria Math" panose="02040503050406030204" pitchFamily="18" charset="0"/>
                                  </a:rPr>
                                </m:ctrlPr>
                              </m:sSubPr>
                              <m:e>
                                <m:r>
                                  <a:rPr lang="en-US" altLang="zh-TW" sz="1200" i="1">
                                    <a:latin typeface="Cambria Math" panose="02040503050406030204" pitchFamily="18" charset="0"/>
                                  </a:rPr>
                                  <m:t>𝐿</m:t>
                                </m:r>
                              </m:e>
                              <m:sub>
                                <m:r>
                                  <a:rPr lang="en-US" altLang="zh-TW" sz="1200" i="1">
                                    <a:latin typeface="Cambria Math" panose="02040503050406030204" pitchFamily="18" charset="0"/>
                                  </a:rPr>
                                  <m:t>𝑡</m:t>
                                </m:r>
                              </m:sub>
                            </m:sSub>
                            <m:r>
                              <a:rPr lang="en-US" altLang="zh-TW" sz="1200" i="1">
                                <a:latin typeface="Cambria Math" panose="02040503050406030204" pitchFamily="18" charset="0"/>
                              </a:rPr>
                              <m:t>−</m:t>
                            </m:r>
                            <m:r>
                              <a:rPr lang="en-US" altLang="zh-TW" sz="1200" i="1">
                                <a:latin typeface="Cambria Math" panose="02040503050406030204" pitchFamily="18" charset="0"/>
                              </a:rPr>
                              <m:t>𝑚</m:t>
                            </m:r>
                            <m:sSub>
                              <m:sSubPr>
                                <m:ctrlPr>
                                  <a:rPr lang="zh-TW" altLang="zh-TW" sz="1200" i="1">
                                    <a:latin typeface="Cambria Math" panose="02040503050406030204" pitchFamily="18" charset="0"/>
                                  </a:rPr>
                                </m:ctrlPr>
                              </m:sSubPr>
                              <m:e>
                                <m:r>
                                  <a:rPr lang="en-US" altLang="zh-TW" sz="1200" i="1">
                                    <a:latin typeface="Cambria Math" panose="02040503050406030204" pitchFamily="18" charset="0"/>
                                  </a:rPr>
                                  <m:t>𝐻</m:t>
                                </m:r>
                              </m:e>
                              <m:sub>
                                <m:r>
                                  <a:rPr lang="en-US" altLang="zh-TW" sz="1200" i="1">
                                    <a:latin typeface="Cambria Math" panose="02040503050406030204" pitchFamily="18" charset="0"/>
                                  </a:rPr>
                                  <m:t>0</m:t>
                                </m:r>
                              </m:sub>
                            </m:sSub>
                            <m:r>
                              <a:rPr lang="en-US" altLang="zh-TW" sz="1200" i="1">
                                <a:latin typeface="Cambria Math" panose="02040503050406030204" pitchFamily="18" charset="0"/>
                              </a:rPr>
                              <m:t>∆</m:t>
                            </m:r>
                            <m:r>
                              <a:rPr lang="en-US" altLang="zh-TW" sz="1200" i="1">
                                <a:latin typeface="Cambria Math" panose="02040503050406030204" pitchFamily="18" charset="0"/>
                              </a:rPr>
                              <m:t>𝑡</m:t>
                            </m:r>
                          </m:num>
                          <m:den>
                            <m:r>
                              <a:rPr lang="en-US" altLang="zh-TW" sz="1200" i="1">
                                <a:latin typeface="Cambria Math" panose="02040503050406030204" pitchFamily="18" charset="0"/>
                              </a:rPr>
                              <m:t>(1+</m:t>
                            </m:r>
                            <m:r>
                              <a:rPr lang="en-US" altLang="zh-TW" sz="1200" i="1">
                                <a:latin typeface="Cambria Math" panose="02040503050406030204" pitchFamily="18" charset="0"/>
                              </a:rPr>
                              <m:t>𝜋</m:t>
                            </m:r>
                            <m:r>
                              <a:rPr lang="en-US" altLang="zh-TW" sz="1200" i="1">
                                <a:latin typeface="Cambria Math" panose="02040503050406030204" pitchFamily="18" charset="0"/>
                              </a:rPr>
                              <m:t>∆</m:t>
                            </m:r>
                            <m:r>
                              <a:rPr lang="en-US" altLang="zh-TW" sz="1200" i="1">
                                <a:latin typeface="Cambria Math" panose="02040503050406030204" pitchFamily="18" charset="0"/>
                              </a:rPr>
                              <m:t>𝑡</m:t>
                            </m:r>
                            <m:r>
                              <a:rPr lang="en-US" altLang="zh-TW" sz="1200" i="1">
                                <a:latin typeface="Cambria Math" panose="02040503050406030204" pitchFamily="18" charset="0"/>
                              </a:rPr>
                              <m:t>)</m:t>
                            </m:r>
                          </m:den>
                        </m:f>
                        <m:r>
                          <a:rPr lang="en-US" altLang="zh-TW" sz="1200" i="1" kern="100">
                            <a:latin typeface="Cambria Math" panose="02040503050406030204" pitchFamily="18" charset="0"/>
                            <a:cs typeface="Times New Roman" panose="02020603050405020304" pitchFamily="18" charset="0"/>
                          </a:rPr>
                          <m:t>+</m:t>
                        </m:r>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𝑀𝐼𝑃</m:t>
                            </m:r>
                          </m:e>
                          <m:sub>
                            <m:r>
                              <a:rPr lang="en-US" altLang="zh-TW" sz="1200" i="1" kern="100">
                                <a:latin typeface="Cambria Math" panose="02040503050406030204" pitchFamily="18" charset="0"/>
                                <a:cs typeface="Times New Roman" panose="02020603050405020304" pitchFamily="18" charset="0"/>
                              </a:rPr>
                              <m:t>𝑡</m:t>
                            </m:r>
                            <m:r>
                              <a:rPr lang="en-US" altLang="zh-TW" sz="1200" i="1" kern="100">
                                <a:latin typeface="Cambria Math" panose="02040503050406030204" pitchFamily="18" charset="0"/>
                                <a:cs typeface="Times New Roman" panose="02020603050405020304" pitchFamily="18" charset="0"/>
                              </a:rPr>
                              <m:t>−1</m:t>
                            </m:r>
                          </m:sub>
                        </m:sSub>
                        <m:r>
                          <a:rPr lang="en-US" altLang="zh-TW" sz="1200" i="1">
                            <a:solidFill>
                              <a:srgbClr val="000000"/>
                            </a:solidFill>
                            <a:latin typeface="Cambria Math" panose="02040503050406030204" pitchFamily="18" charset="0"/>
                          </a:rPr>
                          <m:t>×</m:t>
                        </m:r>
                        <m:sSup>
                          <m:sSupPr>
                            <m:ctrlPr>
                              <a:rPr lang="zh-TW" altLang="zh-TW" sz="1200" i="1" kern="100">
                                <a:latin typeface="Cambria Math" panose="02040503050406030204" pitchFamily="18" charset="0"/>
                                <a:cs typeface="Times New Roman" panose="02020603050405020304" pitchFamily="18" charset="0"/>
                              </a:rPr>
                            </m:ctrlPr>
                          </m:sSupPr>
                          <m:e>
                            <m:r>
                              <a:rPr lang="en-US" altLang="zh-TW" sz="1200" i="1" kern="100">
                                <a:latin typeface="Cambria Math" panose="02040503050406030204" pitchFamily="18" charset="0"/>
                                <a:cs typeface="Times New Roman" panose="02020603050405020304" pitchFamily="18" charset="0"/>
                              </a:rPr>
                              <m:t>𝑒</m:t>
                            </m:r>
                          </m:e>
                          <m:sup>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𝑟</m:t>
                                </m:r>
                              </m:e>
                              <m:sub>
                                <m:r>
                                  <a:rPr lang="en-US" altLang="zh-TW" sz="1200" i="1" kern="100">
                                    <a:latin typeface="Cambria Math" panose="02040503050406030204" pitchFamily="18" charset="0"/>
                                    <a:cs typeface="Times New Roman" panose="02020603050405020304" pitchFamily="18" charset="0"/>
                                  </a:rPr>
                                  <m:t>𝑡</m:t>
                                </m:r>
                                <m:r>
                                  <a:rPr lang="en-US" altLang="zh-TW" sz="1200" i="1" kern="100">
                                    <a:latin typeface="Cambria Math" panose="02040503050406030204" pitchFamily="18" charset="0"/>
                                    <a:cs typeface="Times New Roman" panose="02020603050405020304" pitchFamily="18" charset="0"/>
                                  </a:rPr>
                                  <m:t>−1</m:t>
                                </m:r>
                              </m:sub>
                            </m:sSub>
                            <m:r>
                              <a:rPr lang="en-US" altLang="zh-TW" sz="1200" i="1" kern="100">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𝑡</m:t>
                            </m:r>
                          </m:sup>
                        </m:sSup>
                      </m:oMath>
                    </m:oMathPara>
                  </a14:m>
                  <a:endParaRPr lang="en-US" altLang="zh-TW" sz="1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indent="0">
                    <a:lnSpc>
                      <a:spcPct val="160000"/>
                    </a:lnSpc>
                    <a:buNone/>
                  </a:pPr>
                  <a14:m>
                    <m:oMathPara xmlns:m="http://schemas.openxmlformats.org/officeDocument/2006/math">
                      <m:oMathParaPr>
                        <m:jc m:val="left"/>
                      </m:oMathParaPr>
                      <m:oMath xmlns:m="http://schemas.openxmlformats.org/officeDocument/2006/math">
                        <m:r>
                          <a:rPr lang="zh-TW" altLang="en-US" sz="12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貸款保險金</m:t>
                        </m:r>
                        <m:sSub>
                          <m:sSubPr>
                            <m:ctrlPr>
                              <a:rPr lang="en-US"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m:rPr>
                                <m:sty m:val="p"/>
                              </m:rP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MIP</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b>
                        </m:sSub>
                        <m:r>
                          <a:rPr lang="zh-CN"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（一次性支付）</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本期保費</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m:rPr>
                            <m:nor/>
                          </m:rPr>
                          <a:rPr lang="zh-TW" altLang="en-US"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未來保費的期望值</m:t>
                        </m:r>
                        <m:sSub>
                          <m:sSubPr>
                            <m:ctrlPr>
                              <a:rPr lang="en-US"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𝑀𝐼𝑃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m:rPr>
                            <m:nor/>
                          </m:rPr>
                          <a:rPr lang="zh-TW" altLang="en-US"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折現</m:t>
                        </m:r>
                      </m:oMath>
                    </m:oMathPara>
                  </a14:m>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centerGroup"/>
                      </m:oMathParaPr>
                      <m:oMath xmlns:m="http://schemas.openxmlformats.org/officeDocument/2006/math">
                        <m:sSub>
                          <m:sSubPr>
                            <m:ctrlPr>
                              <a:rPr lang="zh-TW" altLang="zh-TW" sz="1200" i="1" kern="100" smtClean="0">
                                <a:solidFill>
                                  <a:schemeClr val="tx1"/>
                                </a:solidFill>
                                <a:effectLst/>
                                <a:latin typeface="Cambria Math" panose="02040503050406030204" pitchFamily="18" charset="0"/>
                                <a:cs typeface="Times New Roman" panose="02020603050405020304" pitchFamily="18" charset="0"/>
                              </a:rPr>
                            </m:ctrlPr>
                          </m:sSubPr>
                          <m:e>
                            <m:r>
                              <a:rPr lang="en-US" altLang="zh-TW" sz="1200" i="1" kern="100">
                                <a:solidFill>
                                  <a:schemeClr val="tx1"/>
                                </a:solidFill>
                                <a:latin typeface="Cambria Math" panose="02040503050406030204" pitchFamily="18" charset="0"/>
                                <a:cs typeface="Times New Roman" panose="02020603050405020304" pitchFamily="18" charset="0"/>
                              </a:rPr>
                              <m:t>𝑀</m:t>
                            </m:r>
                            <m:r>
                              <a:rPr lang="en-US" altLang="zh-TW" sz="1200" i="1" kern="100" smtClean="0">
                                <a:solidFill>
                                  <a:schemeClr val="tx1"/>
                                </a:solidFill>
                                <a:latin typeface="Cambria Math" panose="02040503050406030204" pitchFamily="18" charset="0"/>
                                <a:cs typeface="Times New Roman" panose="02020603050405020304" pitchFamily="18" charset="0"/>
                              </a:rPr>
                              <m:t>𝐼</m:t>
                            </m:r>
                            <m:r>
                              <a:rPr lang="en-US" altLang="zh-TW" sz="1200" i="1" kern="100">
                                <a:solidFill>
                                  <a:schemeClr val="tx1"/>
                                </a:solidFill>
                                <a:latin typeface="Cambria Math" panose="02040503050406030204" pitchFamily="18" charset="0"/>
                                <a:cs typeface="Times New Roman" panose="02020603050405020304" pitchFamily="18" charset="0"/>
                              </a:rPr>
                              <m:t>𝑃</m:t>
                            </m:r>
                          </m:e>
                          <m:sub>
                            <m:r>
                              <a:rPr lang="en-US" altLang="zh-TW" sz="1200" i="1" kern="100">
                                <a:solidFill>
                                  <a:schemeClr val="tx1"/>
                                </a:solidFill>
                                <a:effectLst/>
                                <a:latin typeface="Cambria Math" panose="02040503050406030204" pitchFamily="18" charset="0"/>
                                <a:cs typeface="Times New Roman" panose="02020603050405020304" pitchFamily="18" charset="0"/>
                              </a:rPr>
                              <m:t>𝑡</m:t>
                            </m:r>
                          </m:sub>
                        </m:sSub>
                        <m:r>
                          <a:rPr lang="en-US" altLang="zh-TW" sz="1200" i="1" kern="100">
                            <a:solidFill>
                              <a:schemeClr val="tx1"/>
                            </a:solidFill>
                            <a:effectLst/>
                            <a:latin typeface="Cambria Math" panose="02040503050406030204" pitchFamily="18" charset="0"/>
                            <a:cs typeface="Times New Roman" panose="02020603050405020304" pitchFamily="18" charset="0"/>
                          </a:rPr>
                          <m:t>=</m:t>
                        </m:r>
                        <m:r>
                          <a:rPr lang="en-US" altLang="zh-TW" sz="1200" i="1">
                            <a:solidFill>
                              <a:schemeClr val="tx1"/>
                            </a:solidFill>
                            <a:latin typeface="Cambria Math" panose="02040503050406030204" pitchFamily="18" charset="0"/>
                          </a:rPr>
                          <m:t>𝜋</m:t>
                        </m:r>
                        <m:r>
                          <a:rPr lang="en-US" altLang="zh-TW" sz="1200" i="1">
                            <a:solidFill>
                              <a:schemeClr val="tx1"/>
                            </a:solidFill>
                            <a:latin typeface="Cambria Math" panose="02040503050406030204" pitchFamily="18" charset="0"/>
                          </a:rPr>
                          <m:t>∆</m:t>
                        </m:r>
                        <m:r>
                          <a:rPr lang="en-US" altLang="zh-TW" sz="1200" i="1">
                            <a:solidFill>
                              <a:schemeClr val="tx1"/>
                            </a:solidFill>
                            <a:latin typeface="Cambria Math" panose="02040503050406030204" pitchFamily="18" charset="0"/>
                          </a:rPr>
                          <m:t>𝑡</m:t>
                        </m:r>
                        <m:f>
                          <m:fPr>
                            <m:ctrlPr>
                              <a:rPr lang="zh-TW" altLang="zh-TW" sz="1200" i="1">
                                <a:solidFill>
                                  <a:schemeClr val="tx1"/>
                                </a:solidFill>
                                <a:latin typeface="Cambria Math" panose="02040503050406030204" pitchFamily="18" charset="0"/>
                              </a:rPr>
                            </m:ctrlPr>
                          </m:fPr>
                          <m:num>
                            <m:sSub>
                              <m:sSubPr>
                                <m:ctrlPr>
                                  <a:rPr lang="zh-TW" altLang="zh-TW" sz="1200" i="1">
                                    <a:solidFill>
                                      <a:schemeClr val="tx1"/>
                                    </a:solidFill>
                                    <a:latin typeface="Cambria Math" panose="02040503050406030204" pitchFamily="18" charset="0"/>
                                  </a:rPr>
                                </m:ctrlPr>
                              </m:sSubPr>
                              <m:e>
                                <m:r>
                                  <a:rPr lang="en-US" altLang="zh-TW" sz="1200" i="1">
                                    <a:solidFill>
                                      <a:schemeClr val="tx1"/>
                                    </a:solidFill>
                                    <a:latin typeface="Cambria Math" panose="02040503050406030204" pitchFamily="18" charset="0"/>
                                  </a:rPr>
                                  <m:t>𝐿</m:t>
                                </m:r>
                              </m:e>
                              <m:sub>
                                <m:r>
                                  <a:rPr lang="en-US" altLang="zh-TW" sz="1200" i="1">
                                    <a:solidFill>
                                      <a:schemeClr val="tx1"/>
                                    </a:solidFill>
                                    <a:latin typeface="Cambria Math" panose="02040503050406030204" pitchFamily="18" charset="0"/>
                                  </a:rPr>
                                  <m:t>𝑡</m:t>
                                </m:r>
                              </m:sub>
                            </m:sSub>
                          </m:num>
                          <m:den>
                            <m:r>
                              <a:rPr lang="en-US" altLang="zh-TW" sz="1200" i="1">
                                <a:solidFill>
                                  <a:schemeClr val="tx1"/>
                                </a:solidFill>
                                <a:latin typeface="Cambria Math" panose="02040503050406030204" pitchFamily="18" charset="0"/>
                              </a:rPr>
                              <m:t>(1+</m:t>
                            </m:r>
                            <m:r>
                              <a:rPr lang="en-US" altLang="zh-TW" sz="1200" i="1">
                                <a:solidFill>
                                  <a:schemeClr val="tx1"/>
                                </a:solidFill>
                                <a:latin typeface="Cambria Math" panose="02040503050406030204" pitchFamily="18" charset="0"/>
                              </a:rPr>
                              <m:t>𝜋</m:t>
                            </m:r>
                            <m:r>
                              <a:rPr lang="en-US" altLang="zh-TW" sz="1200" i="1">
                                <a:solidFill>
                                  <a:schemeClr val="tx1"/>
                                </a:solidFill>
                                <a:latin typeface="Cambria Math" panose="02040503050406030204" pitchFamily="18" charset="0"/>
                              </a:rPr>
                              <m:t>∆</m:t>
                            </m:r>
                            <m:r>
                              <a:rPr lang="en-US" altLang="zh-TW" sz="1200" i="1">
                                <a:solidFill>
                                  <a:schemeClr val="tx1"/>
                                </a:solidFill>
                                <a:latin typeface="Cambria Math" panose="02040503050406030204" pitchFamily="18" charset="0"/>
                              </a:rPr>
                              <m:t>𝑡</m:t>
                            </m:r>
                            <m:r>
                              <a:rPr lang="en-US" altLang="zh-TW" sz="1200" i="1">
                                <a:solidFill>
                                  <a:schemeClr val="tx1"/>
                                </a:solidFill>
                                <a:latin typeface="Cambria Math" panose="02040503050406030204" pitchFamily="18" charset="0"/>
                              </a:rPr>
                              <m:t>)</m:t>
                            </m:r>
                          </m:den>
                        </m:f>
                        <m:r>
                          <a:rPr lang="en-US" altLang="zh-TW" sz="1200" i="1" kern="100">
                            <a:solidFill>
                              <a:schemeClr val="tx1"/>
                            </a:solidFill>
                            <a:effectLst/>
                            <a:latin typeface="Cambria Math" panose="02040503050406030204" pitchFamily="18" charset="0"/>
                            <a:cs typeface="Times New Roman" panose="02020603050405020304" pitchFamily="18" charset="0"/>
                          </a:rPr>
                          <m:t>+</m:t>
                        </m:r>
                        <m:sSub>
                          <m:sSubPr>
                            <m:ctrlPr>
                              <a:rPr lang="zh-TW" altLang="zh-TW" sz="1200" i="1" kern="100">
                                <a:solidFill>
                                  <a:schemeClr val="tx1"/>
                                </a:solidFill>
                                <a:effectLst/>
                                <a:latin typeface="Cambria Math" panose="02040503050406030204" pitchFamily="18" charset="0"/>
                                <a:cs typeface="Times New Roman" panose="02020603050405020304" pitchFamily="18" charset="0"/>
                              </a:rPr>
                            </m:ctrlPr>
                          </m:sSubPr>
                          <m:e>
                            <m:r>
                              <a:rPr lang="en-US" altLang="zh-TW" sz="1200" i="1" kern="100">
                                <a:solidFill>
                                  <a:schemeClr val="tx1"/>
                                </a:solidFill>
                                <a:latin typeface="Cambria Math" panose="02040503050406030204" pitchFamily="18" charset="0"/>
                                <a:cs typeface="Times New Roman" panose="02020603050405020304" pitchFamily="18" charset="0"/>
                              </a:rPr>
                              <m:t>𝑀𝐼𝑃</m:t>
                            </m:r>
                          </m:e>
                          <m:sub>
                            <m:r>
                              <a:rPr lang="en-US" altLang="zh-TW" sz="1200" i="1" kern="100">
                                <a:solidFill>
                                  <a:schemeClr val="tx1"/>
                                </a:solidFill>
                                <a:effectLst/>
                                <a:latin typeface="Cambria Math" panose="02040503050406030204" pitchFamily="18" charset="0"/>
                                <a:cs typeface="Times New Roman" panose="02020603050405020304" pitchFamily="18" charset="0"/>
                              </a:rPr>
                              <m:t>𝑡</m:t>
                            </m:r>
                            <m:r>
                              <a:rPr lang="en-US" altLang="zh-TW" sz="1200" i="1" kern="100">
                                <a:solidFill>
                                  <a:schemeClr val="tx1"/>
                                </a:solidFill>
                                <a:effectLst/>
                                <a:latin typeface="Cambria Math" panose="02040503050406030204" pitchFamily="18" charset="0"/>
                                <a:cs typeface="Times New Roman" panose="02020603050405020304" pitchFamily="18" charset="0"/>
                              </a:rPr>
                              <m:t>−1</m:t>
                            </m:r>
                          </m:sub>
                        </m:sSub>
                        <m:r>
                          <a:rPr lang="en-US" altLang="zh-TW" sz="1200" i="1">
                            <a:solidFill>
                              <a:srgbClr val="000000"/>
                            </a:solidFill>
                            <a:latin typeface="Cambria Math" panose="02040503050406030204" pitchFamily="18" charset="0"/>
                          </a:rPr>
                          <m:t>×</m:t>
                        </m:r>
                        <m:sSup>
                          <m:sSupPr>
                            <m:ctrlPr>
                              <a:rPr lang="zh-TW" altLang="zh-TW" sz="1200" i="1" kern="100">
                                <a:solidFill>
                                  <a:schemeClr val="tx1"/>
                                </a:solidFill>
                                <a:effectLst/>
                                <a:latin typeface="Cambria Math" panose="02040503050406030204" pitchFamily="18" charset="0"/>
                                <a:cs typeface="Times New Roman" panose="02020603050405020304" pitchFamily="18" charset="0"/>
                              </a:rPr>
                            </m:ctrlPr>
                          </m:sSupPr>
                          <m:e>
                            <m:r>
                              <a:rPr lang="en-US" altLang="zh-TW" sz="1200" i="1" kern="100">
                                <a:solidFill>
                                  <a:schemeClr val="tx1"/>
                                </a:solidFill>
                                <a:effectLst/>
                                <a:latin typeface="Cambria Math" panose="02040503050406030204" pitchFamily="18" charset="0"/>
                                <a:cs typeface="Times New Roman" panose="02020603050405020304" pitchFamily="18" charset="0"/>
                              </a:rPr>
                              <m:t>𝑒</m:t>
                            </m:r>
                          </m:e>
                          <m:sup>
                            <m:sSub>
                              <m:sSubPr>
                                <m:ctrlPr>
                                  <a:rPr lang="zh-TW" altLang="zh-TW" sz="1200" i="1" kern="100">
                                    <a:solidFill>
                                      <a:schemeClr val="tx1"/>
                                    </a:solidFill>
                                    <a:effectLst/>
                                    <a:latin typeface="Cambria Math" panose="02040503050406030204" pitchFamily="18" charset="0"/>
                                    <a:cs typeface="Times New Roman" panose="02020603050405020304" pitchFamily="18" charset="0"/>
                                  </a:rPr>
                                </m:ctrlPr>
                              </m:sSubPr>
                              <m:e>
                                <m:r>
                                  <a:rPr lang="en-US" altLang="zh-TW" sz="1200" i="1" kern="100">
                                    <a:solidFill>
                                      <a:schemeClr val="tx1"/>
                                    </a:solidFill>
                                    <a:effectLst/>
                                    <a:latin typeface="Cambria Math" panose="02040503050406030204" pitchFamily="18" charset="0"/>
                                    <a:cs typeface="Times New Roman" panose="02020603050405020304" pitchFamily="18" charset="0"/>
                                  </a:rPr>
                                  <m:t>𝑟</m:t>
                                </m:r>
                              </m:e>
                              <m:sub>
                                <m:r>
                                  <a:rPr lang="en-US" altLang="zh-TW" sz="1200" i="1" kern="100">
                                    <a:solidFill>
                                      <a:schemeClr val="tx1"/>
                                    </a:solidFill>
                                    <a:effectLst/>
                                    <a:latin typeface="Cambria Math" panose="02040503050406030204" pitchFamily="18" charset="0"/>
                                    <a:cs typeface="Times New Roman" panose="02020603050405020304" pitchFamily="18" charset="0"/>
                                  </a:rPr>
                                  <m:t>𝑡</m:t>
                                </m:r>
                                <m:r>
                                  <a:rPr lang="en-US" altLang="zh-TW" sz="1200" i="1" kern="100">
                                    <a:solidFill>
                                      <a:schemeClr val="tx1"/>
                                    </a:solidFill>
                                    <a:effectLst/>
                                    <a:latin typeface="Cambria Math" panose="02040503050406030204" pitchFamily="18" charset="0"/>
                                    <a:cs typeface="Times New Roman" panose="02020603050405020304" pitchFamily="18" charset="0"/>
                                  </a:rPr>
                                  <m:t>−1</m:t>
                                </m:r>
                              </m:sub>
                            </m:sSub>
                            <m:r>
                              <a:rPr lang="en-US" altLang="zh-TW" sz="1200" i="1" kern="100">
                                <a:solidFill>
                                  <a:schemeClr val="tx1"/>
                                </a:solidFill>
                                <a:effectLst/>
                                <a:latin typeface="Cambria Math" panose="02040503050406030204" pitchFamily="18" charset="0"/>
                                <a:cs typeface="Times New Roman" panose="02020603050405020304" pitchFamily="18" charset="0"/>
                              </a:rPr>
                              <m:t>∆</m:t>
                            </m:r>
                            <m:r>
                              <a:rPr lang="en-US" altLang="zh-TW" sz="1200" i="1" kern="100">
                                <a:solidFill>
                                  <a:schemeClr val="tx1"/>
                                </a:solidFill>
                                <a:effectLst/>
                                <a:latin typeface="Cambria Math" panose="02040503050406030204" pitchFamily="18" charset="0"/>
                                <a:cs typeface="Times New Roman" panose="02020603050405020304" pitchFamily="18" charset="0"/>
                              </a:rPr>
                              <m:t>𝑡</m:t>
                            </m:r>
                          </m:sup>
                        </m:sSup>
                      </m:oMath>
                    </m:oMathPara>
                  </a14:m>
                  <a:endParaRPr lang="en-US" altLang="zh-TW" sz="1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5C8BB44A-C884-7B6E-C9D7-D9CE33ACB63B}"/>
                    </a:ext>
                  </a:extLst>
                </p:cNvPr>
                <p:cNvSpPr>
                  <a:spLocks noRot="1" noChangeAspect="1" noMove="1" noResize="1" noEditPoints="1" noAdjustHandles="1" noChangeArrowheads="1" noChangeShapeType="1" noTextEdit="1"/>
                </p:cNvSpPr>
                <p:nvPr/>
              </p:nvSpPr>
              <p:spPr>
                <a:xfrm>
                  <a:off x="1186387" y="4894533"/>
                  <a:ext cx="4654053" cy="2493696"/>
                </a:xfrm>
                <a:prstGeom prst="rect">
                  <a:avLst/>
                </a:prstGeom>
                <a:blipFill>
                  <a:blip r:embed="rId6"/>
                  <a:stretch>
                    <a:fillRect/>
                  </a:stretch>
                </a:blipFill>
              </p:spPr>
              <p:txBody>
                <a:bodyPr/>
                <a:lstStyle/>
                <a:p>
                  <a:r>
                    <a:rPr lang="zh-TW" altLang="en-US">
                      <a:noFill/>
                    </a:rPr>
                    <a:t> </a:t>
                  </a:r>
                </a:p>
              </p:txBody>
            </p:sp>
          </mc:Fallback>
        </mc:AlternateContent>
        <p:sp>
          <p:nvSpPr>
            <p:cNvPr id="8" name="文本框 38">
              <a:extLst>
                <a:ext uri="{FF2B5EF4-FFF2-40B4-BE49-F238E27FC236}">
                  <a16:creationId xmlns:a16="http://schemas.microsoft.com/office/drawing/2014/main" id="{7A02F4D9-7216-15DB-0E6E-3C804EEBDC74}"/>
                </a:ext>
              </a:extLst>
            </p:cNvPr>
            <p:cNvSpPr txBox="1"/>
            <p:nvPr/>
          </p:nvSpPr>
          <p:spPr>
            <a:xfrm>
              <a:off x="1162772" y="4494489"/>
              <a:ext cx="4487168" cy="424732"/>
            </a:xfrm>
            <a:prstGeom prst="rect">
              <a:avLst/>
            </a:prstGeom>
            <a:noFill/>
          </p:spPr>
          <p:txBody>
            <a:bodyPr wrap="square" rtlCol="0">
              <a:spAutoFit/>
            </a:bodyPr>
            <a:lstStyle/>
            <a:p>
              <a:pPr>
                <a:lnSpc>
                  <a:spcPct val="120000"/>
                </a:lnSpc>
              </a:pP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MIP</a:t>
              </a: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貸款保險金</a:t>
              </a:r>
            </a:p>
          </p:txBody>
        </p:sp>
      </p:grpSp>
      <p:grpSp>
        <p:nvGrpSpPr>
          <p:cNvPr id="67" name="组合 66">
            <a:extLst>
              <a:ext uri="{FF2B5EF4-FFF2-40B4-BE49-F238E27FC236}">
                <a16:creationId xmlns:a16="http://schemas.microsoft.com/office/drawing/2014/main" id="{099D8D2C-23CF-04F7-05CD-245645F34013}"/>
              </a:ext>
            </a:extLst>
          </p:cNvPr>
          <p:cNvGrpSpPr/>
          <p:nvPr/>
        </p:nvGrpSpPr>
        <p:grpSpPr>
          <a:xfrm>
            <a:off x="6402884" y="5447129"/>
            <a:ext cx="4070721" cy="1037855"/>
            <a:chOff x="6570489" y="3429000"/>
            <a:chExt cx="4070721" cy="1037855"/>
          </a:xfrm>
        </p:grpSpPr>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91F3F6A0-558D-F414-4DE2-9CA346024C08}"/>
                    </a:ext>
                  </a:extLst>
                </p:cNvPr>
                <p:cNvSpPr/>
                <p:nvPr/>
              </p:nvSpPr>
              <p:spPr>
                <a:xfrm>
                  <a:off x="6570489" y="3783591"/>
                  <a:ext cx="4070721" cy="683264"/>
                </a:xfrm>
                <a:prstGeom prst="rect">
                  <a:avLst/>
                </a:prstGeom>
              </p:spPr>
              <p:txBody>
                <a:bodyPr wrap="square">
                  <a:spAutoFit/>
                </a:bodyPr>
                <a:lstStyle/>
                <a:p>
                  <a:pPr>
                    <a:lnSpc>
                      <a:spcPct val="160000"/>
                    </a:lnSpc>
                  </a:pPr>
                  <a:r>
                    <a:rPr lang="zh-TW" altLang="en-US" sz="1200" kern="100" dirty="0">
                      <a:effectLst/>
                      <a:latin typeface="Times New Roman" panose="02020603050405020304" pitchFamily="18" charset="0"/>
                      <a:ea typeface="標楷體" panose="03000509000000000000" pitchFamily="65" charset="-120"/>
                      <a:cs typeface="Times New Roman" panose="02020603050405020304" pitchFamily="18" charset="0"/>
                    </a:rPr>
                    <a:t>貸款總額超過房價的部分</a:t>
                  </a:r>
                  <a:r>
                    <a:rPr lang="zh-TW" altLang="en-US" sz="1200" kern="100" dirty="0" smtClean="0">
                      <a:effectLst/>
                      <a:latin typeface="Times New Roman" panose="02020603050405020304" pitchFamily="18" charset="0"/>
                      <a:ea typeface="標楷體" panose="03000509000000000000" pitchFamily="65" charset="-120"/>
                      <a:cs typeface="Times New Roman" panose="02020603050405020304" pitchFamily="18" charset="0"/>
                    </a:rPr>
                    <a:t>為貸款人的</a:t>
                  </a:r>
                  <a:r>
                    <a:rPr lang="zh-TW" altLang="en-US" sz="1200" kern="100" dirty="0">
                      <a:effectLst/>
                      <a:latin typeface="Times New Roman" panose="02020603050405020304" pitchFamily="18" charset="0"/>
                      <a:ea typeface="標楷體" panose="03000509000000000000" pitchFamily="65" charset="-120"/>
                      <a:cs typeface="Times New Roman" panose="02020603050405020304" pitchFamily="18" charset="0"/>
                    </a:rPr>
                    <a:t>損失</a:t>
                  </a:r>
                  <a:endParaRPr lang="en-US" altLang="zh-CN"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centerGroup"/>
                      </m:oMathParaPr>
                      <m:oMath xmlns:m="http://schemas.openxmlformats.org/officeDocument/2006/math">
                        <m:sSub>
                          <m:sSubPr>
                            <m:ctrlPr>
                              <a:rPr lang="zh-CN" altLang="zh-CN" sz="1200" i="1" kern="100" smtClean="0">
                                <a:effectLst/>
                                <a:latin typeface="Cambria Math" panose="02040503050406030204" pitchFamily="18" charset="0"/>
                                <a:cs typeface="Times New Roman" panose="02020603050405020304" pitchFamily="18" charset="0"/>
                              </a:rPr>
                            </m:ctrlPr>
                          </m:sSubPr>
                          <m:e>
                            <m:r>
                              <m:rPr>
                                <m:sty m:val="p"/>
                              </m:rPr>
                              <a:rPr lang="en-US" altLang="zh-CN" sz="1200" i="0" kern="100" smtClean="0">
                                <a:effectLst/>
                                <a:latin typeface="Cambria Math" panose="02040503050406030204" pitchFamily="18" charset="0"/>
                                <a:cs typeface="Times New Roman" panose="02020603050405020304" pitchFamily="18" charset="0"/>
                              </a:rPr>
                              <m:t>LL</m:t>
                            </m:r>
                          </m:e>
                          <m:sub>
                            <m:r>
                              <m:rPr>
                                <m:sty m:val="p"/>
                              </m:rPr>
                              <a:rPr lang="en-US" altLang="zh-CN" sz="1200" i="0" kern="100" smtClean="0">
                                <a:effectLst/>
                                <a:latin typeface="Cambria Math" panose="02040503050406030204" pitchFamily="18" charset="0"/>
                                <a:cs typeface="Times New Roman" panose="02020603050405020304" pitchFamily="18" charset="0"/>
                              </a:rPr>
                              <m:t>t</m:t>
                            </m:r>
                          </m:sub>
                        </m:sSub>
                        <m:r>
                          <a:rPr lang="en-US" altLang="zh-CN" sz="1200" i="0" kern="100" smtClean="0">
                            <a:effectLst/>
                            <a:latin typeface="Cambria Math" panose="02040503050406030204" pitchFamily="18" charset="0"/>
                            <a:cs typeface="Times New Roman" panose="02020603050405020304" pitchFamily="18" charset="0"/>
                          </a:rPr>
                          <m:t>=</m:t>
                        </m:r>
                        <m:r>
                          <m:rPr>
                            <m:sty m:val="p"/>
                          </m:rPr>
                          <a:rPr lang="en-US" altLang="zh-CN" sz="1200" i="0" kern="100" smtClean="0">
                            <a:effectLst/>
                            <a:latin typeface="Cambria Math" panose="02040503050406030204" pitchFamily="18" charset="0"/>
                            <a:cs typeface="Times New Roman" panose="02020603050405020304" pitchFamily="18" charset="0"/>
                          </a:rPr>
                          <m:t>max</m:t>
                        </m:r>
                        <m:r>
                          <a:rPr lang="en-US" altLang="zh-CN" sz="1200" i="1" kern="100" smtClean="0">
                            <a:effectLst/>
                            <a:latin typeface="Cambria Math" panose="02040503050406030204" pitchFamily="18" charset="0"/>
                            <a:cs typeface="Times New Roman" panose="02020603050405020304" pitchFamily="18" charset="0"/>
                          </a:rPr>
                          <m:t> </m:t>
                        </m:r>
                        <m:r>
                          <a:rPr lang="en-US" altLang="zh-CN" sz="1200" i="0" kern="100" smtClean="0">
                            <a:effectLst/>
                            <a:latin typeface="Cambria Math" panose="02040503050406030204" pitchFamily="18" charset="0"/>
                            <a:cs typeface="Times New Roman" panose="02020603050405020304" pitchFamily="18" charset="0"/>
                          </a:rPr>
                          <m:t>{</m:t>
                        </m:r>
                        <m:sSub>
                          <m:sSubPr>
                            <m:ctrlPr>
                              <a:rPr lang="zh-CN" altLang="zh-CN" sz="1200" i="1" kern="100">
                                <a:effectLst/>
                                <a:latin typeface="Cambria Math" panose="02040503050406030204" pitchFamily="18" charset="0"/>
                                <a:cs typeface="Times New Roman" panose="02020603050405020304" pitchFamily="18" charset="0"/>
                              </a:rPr>
                            </m:ctrlPr>
                          </m:sSubPr>
                          <m:e>
                            <m:r>
                              <m:rPr>
                                <m:sty m:val="p"/>
                              </m:rPr>
                              <a:rPr lang="en-US" altLang="zh-CN" sz="1200" i="0" kern="100" smtClean="0">
                                <a:effectLst/>
                                <a:latin typeface="Cambria Math" panose="02040503050406030204" pitchFamily="18" charset="0"/>
                                <a:cs typeface="Times New Roman" panose="02020603050405020304" pitchFamily="18" charset="0"/>
                              </a:rPr>
                              <m:t>L</m:t>
                            </m:r>
                          </m:e>
                          <m:sub>
                            <m:r>
                              <m:rPr>
                                <m:sty m:val="p"/>
                              </m:rPr>
                              <a:rPr lang="en-US" altLang="zh-CN" sz="1200" i="0" kern="100" smtClean="0">
                                <a:effectLst/>
                                <a:latin typeface="Cambria Math" panose="02040503050406030204" pitchFamily="18" charset="0"/>
                                <a:cs typeface="Times New Roman" panose="02020603050405020304" pitchFamily="18" charset="0"/>
                              </a:rPr>
                              <m:t>t</m:t>
                            </m:r>
                          </m:sub>
                        </m:sSub>
                        <m:r>
                          <a:rPr lang="en-US" altLang="zh-CN" sz="1200" i="0" kern="100" smtClean="0">
                            <a:effectLst/>
                            <a:latin typeface="Cambria Math" panose="02040503050406030204" pitchFamily="18" charset="0"/>
                            <a:cs typeface="Times New Roman" panose="02020603050405020304" pitchFamily="18" charset="0"/>
                          </a:rPr>
                          <m:t>+</m:t>
                        </m:r>
                        <m:sSub>
                          <m:sSubPr>
                            <m:ctrlPr>
                              <a:rPr lang="zh-CN" altLang="zh-CN" sz="1200" i="1" kern="100">
                                <a:effectLst/>
                                <a:latin typeface="Cambria Math" panose="02040503050406030204" pitchFamily="18" charset="0"/>
                                <a:cs typeface="Times New Roman" panose="02020603050405020304" pitchFamily="18" charset="0"/>
                              </a:rPr>
                            </m:ctrlPr>
                          </m:sSubPr>
                          <m:e>
                            <m:r>
                              <m:rPr>
                                <m:sty m:val="p"/>
                              </m:rPr>
                              <a:rPr lang="en-US" altLang="zh-CN" sz="1200" i="0" kern="100" smtClean="0">
                                <a:effectLst/>
                                <a:latin typeface="Cambria Math" panose="02040503050406030204" pitchFamily="18" charset="0"/>
                                <a:cs typeface="Times New Roman" panose="02020603050405020304" pitchFamily="18" charset="0"/>
                              </a:rPr>
                              <m:t>LTCA</m:t>
                            </m:r>
                          </m:e>
                          <m:sub>
                            <m:r>
                              <m:rPr>
                                <m:sty m:val="p"/>
                              </m:rPr>
                              <a:rPr lang="en-US" altLang="zh-CN" sz="1200" i="0" kern="100" smtClean="0">
                                <a:effectLst/>
                                <a:latin typeface="Cambria Math" panose="02040503050406030204" pitchFamily="18" charset="0"/>
                                <a:cs typeface="Times New Roman" panose="02020603050405020304" pitchFamily="18" charset="0"/>
                              </a:rPr>
                              <m:t>t</m:t>
                            </m:r>
                          </m:sub>
                        </m:sSub>
                        <m:r>
                          <a:rPr lang="en-US" altLang="zh-CN" sz="1200" i="0" kern="100" smtClean="0">
                            <a:effectLst/>
                            <a:latin typeface="Cambria Math" panose="02040503050406030204" pitchFamily="18" charset="0"/>
                            <a:cs typeface="Times New Roman" panose="02020603050405020304" pitchFamily="18" charset="0"/>
                          </a:rPr>
                          <m:t>−</m:t>
                        </m:r>
                        <m:sSub>
                          <m:sSubPr>
                            <m:ctrlPr>
                              <a:rPr lang="zh-CN" altLang="zh-CN" sz="1200" i="1" kern="100">
                                <a:effectLst/>
                                <a:latin typeface="Cambria Math" panose="02040503050406030204" pitchFamily="18" charset="0"/>
                                <a:cs typeface="Times New Roman" panose="02020603050405020304" pitchFamily="18" charset="0"/>
                              </a:rPr>
                            </m:ctrlPr>
                          </m:sSubPr>
                          <m:e>
                            <m:r>
                              <m:rPr>
                                <m:sty m:val="p"/>
                              </m:rPr>
                              <a:rPr lang="en-US" altLang="zh-CN" sz="1200" i="0" kern="100" smtClean="0">
                                <a:effectLst/>
                                <a:latin typeface="Cambria Math" panose="02040503050406030204" pitchFamily="18" charset="0"/>
                                <a:cs typeface="Times New Roman" panose="02020603050405020304" pitchFamily="18" charset="0"/>
                              </a:rPr>
                              <m:t>H</m:t>
                            </m:r>
                          </m:e>
                          <m:sub>
                            <m:r>
                              <m:rPr>
                                <m:sty m:val="p"/>
                              </m:rPr>
                              <a:rPr lang="en-US" altLang="zh-CN" sz="1200" i="0" kern="100" smtClean="0">
                                <a:effectLst/>
                                <a:latin typeface="Cambria Math" panose="02040503050406030204" pitchFamily="18" charset="0"/>
                                <a:cs typeface="Times New Roman" panose="02020603050405020304" pitchFamily="18" charset="0"/>
                              </a:rPr>
                              <m:t>t</m:t>
                            </m:r>
                          </m:sub>
                        </m:sSub>
                        <m:r>
                          <a:rPr lang="en-US" altLang="zh-CN" sz="1200" i="0" kern="100" smtClean="0">
                            <a:effectLst/>
                            <a:latin typeface="Cambria Math" panose="02040503050406030204" pitchFamily="18" charset="0"/>
                            <a:cs typeface="Times New Roman" panose="02020603050405020304" pitchFamily="18" charset="0"/>
                          </a:rPr>
                          <m:t>,0}</m:t>
                        </m:r>
                      </m:oMath>
                    </m:oMathPara>
                  </a14:m>
                  <a:endParaRPr lang="zh-CN" altLang="zh-CN"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91F3F6A0-558D-F414-4DE2-9CA346024C08}"/>
                    </a:ext>
                  </a:extLst>
                </p:cNvPr>
                <p:cNvSpPr>
                  <a:spLocks noRot="1" noChangeAspect="1" noMove="1" noResize="1" noEditPoints="1" noAdjustHandles="1" noChangeArrowheads="1" noChangeShapeType="1" noTextEdit="1"/>
                </p:cNvSpPr>
                <p:nvPr/>
              </p:nvSpPr>
              <p:spPr>
                <a:xfrm>
                  <a:off x="6570489" y="3783591"/>
                  <a:ext cx="4070721" cy="683264"/>
                </a:xfrm>
                <a:prstGeom prst="rect">
                  <a:avLst/>
                </a:prstGeom>
                <a:blipFill>
                  <a:blip r:embed="rId7"/>
                  <a:stretch>
                    <a:fillRect/>
                  </a:stretch>
                </a:blipFill>
              </p:spPr>
              <p:txBody>
                <a:bodyPr/>
                <a:lstStyle/>
                <a:p>
                  <a:r>
                    <a:rPr lang="zh-CN" altLang="en-US">
                      <a:noFill/>
                    </a:rPr>
                    <a:t> </a:t>
                  </a:r>
                </a:p>
              </p:txBody>
            </p:sp>
          </mc:Fallback>
        </mc:AlternateContent>
        <p:sp>
          <p:nvSpPr>
            <p:cNvPr id="5" name="文本框 38">
              <a:extLst>
                <a:ext uri="{FF2B5EF4-FFF2-40B4-BE49-F238E27FC236}">
                  <a16:creationId xmlns:a16="http://schemas.microsoft.com/office/drawing/2014/main" id="{955EE52F-72C2-18E2-5DCF-E1F522266FD1}"/>
                </a:ext>
              </a:extLst>
            </p:cNvPr>
            <p:cNvSpPr txBox="1"/>
            <p:nvPr/>
          </p:nvSpPr>
          <p:spPr>
            <a:xfrm>
              <a:off x="6570490" y="3429000"/>
              <a:ext cx="4002908" cy="424732"/>
            </a:xfrm>
            <a:prstGeom prst="rect">
              <a:avLst/>
            </a:prstGeom>
            <a:noFill/>
          </p:spPr>
          <p:txBody>
            <a:bodyPr wrap="square" rtlCol="0">
              <a:spAutoFit/>
            </a:bodyPr>
            <a:lstStyle/>
            <a:p>
              <a:pPr>
                <a:lnSpc>
                  <a:spcPct val="120000"/>
                </a:lnSpc>
              </a:pP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Lender Loss</a:t>
              </a: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貸款人損失</a:t>
              </a:r>
            </a:p>
          </p:txBody>
        </p:sp>
      </p:grpSp>
      <p:grpSp>
        <p:nvGrpSpPr>
          <p:cNvPr id="68" name="组合 67">
            <a:extLst>
              <a:ext uri="{FF2B5EF4-FFF2-40B4-BE49-F238E27FC236}">
                <a16:creationId xmlns:a16="http://schemas.microsoft.com/office/drawing/2014/main" id="{126F1E5D-2901-57D5-96F3-427022F9CB7F}"/>
              </a:ext>
            </a:extLst>
          </p:cNvPr>
          <p:cNvGrpSpPr/>
          <p:nvPr/>
        </p:nvGrpSpPr>
        <p:grpSpPr>
          <a:xfrm>
            <a:off x="2124843" y="5447129"/>
            <a:ext cx="3968119" cy="930187"/>
            <a:chOff x="6792606" y="4644745"/>
            <a:chExt cx="3864332" cy="930187"/>
          </a:xfrm>
        </p:grpSpPr>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99DC60F5-6BEA-A29E-B500-166F35DB83F7}"/>
                    </a:ext>
                  </a:extLst>
                </p:cNvPr>
                <p:cNvSpPr/>
                <p:nvPr/>
              </p:nvSpPr>
              <p:spPr>
                <a:xfrm>
                  <a:off x="6792606" y="5002468"/>
                  <a:ext cx="3626117" cy="572464"/>
                </a:xfrm>
                <a:prstGeom prst="rect">
                  <a:avLst/>
                </a:prstGeom>
              </p:spPr>
              <p:txBody>
                <a:bodyPr wrap="square">
                  <a:spAutoFit/>
                </a:bodyPr>
                <a:lstStyle/>
                <a:p>
                  <a:pPr>
                    <a:lnSpc>
                      <a:spcPct val="160000"/>
                    </a:lnSpc>
                  </a:pPr>
                  <a:r>
                    <a:rPr lang="zh-TW" altLang="en-US" sz="1200" kern="100" dirty="0">
                      <a:effectLst/>
                      <a:latin typeface="Times New Roman" panose="02020603050405020304" pitchFamily="18" charset="0"/>
                      <a:ea typeface="標楷體" panose="03000509000000000000" pitchFamily="65" charset="-120"/>
                      <a:cs typeface="Times New Roman" panose="02020603050405020304" pitchFamily="18" charset="0"/>
                    </a:rPr>
                    <a:t>房價超過貸款總額的部分</a:t>
                  </a:r>
                  <a:r>
                    <a:rPr lang="zh-TW" altLang="en-US" sz="1200" kern="100" dirty="0" smtClean="0">
                      <a:effectLst/>
                      <a:latin typeface="Times New Roman" panose="02020603050405020304" pitchFamily="18" charset="0"/>
                      <a:ea typeface="標楷體" panose="03000509000000000000" pitchFamily="65" charset="-120"/>
                      <a:cs typeface="Times New Roman" panose="02020603050405020304" pitchFamily="18" charset="0"/>
                    </a:rPr>
                    <a:t>為繼承人或貸款人的</a:t>
                  </a:r>
                  <a:r>
                    <a:rPr lang="zh-TW" altLang="en-US" sz="1200" kern="100" dirty="0">
                      <a:effectLst/>
                      <a:latin typeface="Times New Roman" panose="02020603050405020304" pitchFamily="18" charset="0"/>
                      <a:ea typeface="標楷體" panose="03000509000000000000" pitchFamily="65" charset="-120"/>
                      <a:cs typeface="Times New Roman" panose="02020603050405020304" pitchFamily="18" charset="0"/>
                    </a:rPr>
                    <a:t>獲利</a:t>
                  </a:r>
                </a:p>
                <a:p>
                  <a:pPr/>
                  <a14:m>
                    <m:oMathPara xmlns:m="http://schemas.openxmlformats.org/officeDocument/2006/math">
                      <m:oMathParaPr>
                        <m:jc m:val="centerGroup"/>
                      </m:oMathParaPr>
                      <m:oMath xmlns:m="http://schemas.openxmlformats.org/officeDocument/2006/math">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𝑁𝐸</m:t>
                            </m:r>
                          </m:e>
                          <m:sub>
                            <m:r>
                              <a:rPr lang="en-US" altLang="zh-CN" sz="1200" i="1">
                                <a:latin typeface="Cambria Math" panose="02040503050406030204" pitchFamily="18" charset="0"/>
                              </a:rPr>
                              <m:t>𝑡</m:t>
                            </m:r>
                          </m:sub>
                        </m:sSub>
                        <m:r>
                          <a:rPr lang="en-US" altLang="zh-CN" sz="1200" i="1">
                            <a:latin typeface="Cambria Math" panose="02040503050406030204" pitchFamily="18" charset="0"/>
                          </a:rPr>
                          <m:t>=</m:t>
                        </m:r>
                        <m:r>
                          <m:rPr>
                            <m:sty m:val="p"/>
                          </m:rPr>
                          <a:rPr lang="en-US" altLang="zh-CN" sz="1200">
                            <a:latin typeface="Cambria Math" panose="02040503050406030204" pitchFamily="18" charset="0"/>
                          </a:rPr>
                          <m:t>max</m:t>
                        </m:r>
                        <m:r>
                          <a:rPr lang="en-US" altLang="zh-CN" sz="1200" i="1">
                            <a:latin typeface="Cambria Math" panose="02040503050406030204" pitchFamily="18" charset="0"/>
                          </a:rPr>
                          <m:t>{</m:t>
                        </m:r>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𝐻</m:t>
                            </m:r>
                          </m:e>
                          <m:sub>
                            <m:r>
                              <a:rPr lang="en-US" altLang="zh-CN" sz="1200" i="1">
                                <a:latin typeface="Cambria Math" panose="02040503050406030204" pitchFamily="18" charset="0"/>
                              </a:rPr>
                              <m:t>𝑡</m:t>
                            </m:r>
                          </m:sub>
                        </m:sSub>
                        <m:r>
                          <a:rPr lang="en-US" altLang="zh-CN" sz="1200" i="1">
                            <a:latin typeface="Cambria Math" panose="02040503050406030204" pitchFamily="18" charset="0"/>
                          </a:rPr>
                          <m:t>−</m:t>
                        </m:r>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m:t>
                            </m:r>
                            <m:r>
                              <a:rPr lang="en-US" altLang="zh-CN" sz="1200" i="1">
                                <a:latin typeface="Cambria Math" panose="02040503050406030204" pitchFamily="18" charset="0"/>
                              </a:rPr>
                              <m:t>𝐿</m:t>
                            </m:r>
                          </m:e>
                          <m:sub>
                            <m:r>
                              <a:rPr lang="en-US" altLang="zh-CN" sz="1200" i="1">
                                <a:latin typeface="Cambria Math" panose="02040503050406030204" pitchFamily="18" charset="0"/>
                              </a:rPr>
                              <m:t>𝑡</m:t>
                            </m:r>
                          </m:sub>
                        </m:sSub>
                        <m:r>
                          <a:rPr lang="en-US" altLang="zh-CN" sz="1200" i="1">
                            <a:latin typeface="Cambria Math" panose="02040503050406030204" pitchFamily="18" charset="0"/>
                          </a:rPr>
                          <m:t>+</m:t>
                        </m:r>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𝐿𝑇𝐶𝐴</m:t>
                            </m:r>
                          </m:e>
                          <m:sub>
                            <m:r>
                              <a:rPr lang="en-US" altLang="zh-CN" sz="1200" i="1">
                                <a:latin typeface="Cambria Math" panose="02040503050406030204" pitchFamily="18" charset="0"/>
                              </a:rPr>
                              <m:t>𝑡</m:t>
                            </m:r>
                          </m:sub>
                        </m:sSub>
                        <m:r>
                          <a:rPr lang="en-US" altLang="zh-CN" sz="1200" i="1">
                            <a:latin typeface="Cambria Math" panose="02040503050406030204" pitchFamily="18" charset="0"/>
                          </a:rPr>
                          <m:t>),0}</m:t>
                        </m:r>
                      </m:oMath>
                    </m:oMathPara>
                  </a14:m>
                  <a:endParaRPr lang="zh-CN" altLang="zh-CN" sz="1200" dirty="0">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99DC60F5-6BEA-A29E-B500-166F35DB83F7}"/>
                    </a:ext>
                  </a:extLst>
                </p:cNvPr>
                <p:cNvSpPr>
                  <a:spLocks noRot="1" noChangeAspect="1" noMove="1" noResize="1" noEditPoints="1" noAdjustHandles="1" noChangeArrowheads="1" noChangeShapeType="1" noTextEdit="1"/>
                </p:cNvSpPr>
                <p:nvPr/>
              </p:nvSpPr>
              <p:spPr>
                <a:xfrm>
                  <a:off x="6792606" y="5002468"/>
                  <a:ext cx="3626117" cy="572464"/>
                </a:xfrm>
                <a:prstGeom prst="rect">
                  <a:avLst/>
                </a:prstGeom>
                <a:blipFill>
                  <a:blip r:embed="rId8"/>
                  <a:stretch>
                    <a:fillRect l="-164" b="-4255"/>
                  </a:stretch>
                </a:blipFill>
              </p:spPr>
              <p:txBody>
                <a:bodyPr/>
                <a:lstStyle/>
                <a:p>
                  <a:r>
                    <a:rPr lang="zh-TW" altLang="en-US">
                      <a:noFill/>
                    </a:rPr>
                    <a:t> </a:t>
                  </a:r>
                </a:p>
              </p:txBody>
            </p:sp>
          </mc:Fallback>
        </mc:AlternateContent>
        <p:sp>
          <p:nvSpPr>
            <p:cNvPr id="20" name="文本框 38">
              <a:extLst>
                <a:ext uri="{FF2B5EF4-FFF2-40B4-BE49-F238E27FC236}">
                  <a16:creationId xmlns:a16="http://schemas.microsoft.com/office/drawing/2014/main" id="{61CABF92-3269-77D6-D35D-275D133E9EFA}"/>
                </a:ext>
              </a:extLst>
            </p:cNvPr>
            <p:cNvSpPr txBox="1"/>
            <p:nvPr/>
          </p:nvSpPr>
          <p:spPr>
            <a:xfrm>
              <a:off x="6835006" y="4644745"/>
              <a:ext cx="3821932" cy="424732"/>
            </a:xfrm>
            <a:prstGeom prst="rect">
              <a:avLst/>
            </a:prstGeom>
            <a:noFill/>
          </p:spPr>
          <p:txBody>
            <a:bodyPr wrap="square" rtlCol="0">
              <a:spAutoFit/>
            </a:bodyPr>
            <a:lstStyle/>
            <a:p>
              <a:pPr>
                <a:lnSpc>
                  <a:spcPct val="120000"/>
                </a:lnSpc>
              </a:pP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Net Equity</a:t>
              </a:r>
              <a:r>
                <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房屋殘值</a:t>
              </a:r>
            </a:p>
          </p:txBody>
        </p:sp>
      </p:grpSp>
      <p:cxnSp>
        <p:nvCxnSpPr>
          <p:cNvPr id="28" name="直接连接符 27">
            <a:extLst>
              <a:ext uri="{FF2B5EF4-FFF2-40B4-BE49-F238E27FC236}">
                <a16:creationId xmlns:a16="http://schemas.microsoft.com/office/drawing/2014/main" id="{2E88B610-FB1B-45AE-1653-16314C9733A8}"/>
              </a:ext>
            </a:extLst>
          </p:cNvPr>
          <p:cNvCxnSpPr>
            <a:cxnSpLocks/>
          </p:cNvCxnSpPr>
          <p:nvPr/>
        </p:nvCxnSpPr>
        <p:spPr>
          <a:xfrm flipH="1">
            <a:off x="6092963" y="1399041"/>
            <a:ext cx="0" cy="43200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组合 40">
            <a:extLst>
              <a:ext uri="{FF2B5EF4-FFF2-40B4-BE49-F238E27FC236}">
                <a16:creationId xmlns:a16="http://schemas.microsoft.com/office/drawing/2014/main" id="{B95A1E43-3989-2F3F-9D9A-12186583D82B}"/>
              </a:ext>
            </a:extLst>
          </p:cNvPr>
          <p:cNvGrpSpPr/>
          <p:nvPr/>
        </p:nvGrpSpPr>
        <p:grpSpPr>
          <a:xfrm>
            <a:off x="5735807" y="1108468"/>
            <a:ext cx="720000" cy="720000"/>
            <a:chOff x="4061024" y="1538756"/>
            <a:chExt cx="1021953" cy="1021953"/>
          </a:xfrm>
        </p:grpSpPr>
        <p:sp>
          <p:nvSpPr>
            <p:cNvPr id="43" name="椭圆 42">
              <a:extLst>
                <a:ext uri="{FF2B5EF4-FFF2-40B4-BE49-F238E27FC236}">
                  <a16:creationId xmlns:a16="http://schemas.microsoft.com/office/drawing/2014/main" id="{7DC97F0A-3F7F-ED44-3376-5D2A8E7C3113}"/>
                </a:ext>
              </a:extLst>
            </p:cNvPr>
            <p:cNvSpPr/>
            <p:nvPr/>
          </p:nvSpPr>
          <p:spPr>
            <a:xfrm>
              <a:off x="4061024" y="1538756"/>
              <a:ext cx="1021953" cy="1021953"/>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2160" dirty="0">
                <a:latin typeface="Times New Roman" panose="02020603050405020304" pitchFamily="18" charset="0"/>
                <a:cs typeface="+mn-ea"/>
                <a:sym typeface="+mn-lt"/>
              </a:endParaRPr>
            </a:p>
          </p:txBody>
        </p:sp>
        <p:grpSp>
          <p:nvGrpSpPr>
            <p:cNvPr id="45" name="组合 44">
              <a:extLst>
                <a:ext uri="{FF2B5EF4-FFF2-40B4-BE49-F238E27FC236}">
                  <a16:creationId xmlns:a16="http://schemas.microsoft.com/office/drawing/2014/main" id="{524A0778-A32E-D498-5498-FC1681476B13}"/>
                </a:ext>
              </a:extLst>
            </p:cNvPr>
            <p:cNvGrpSpPr/>
            <p:nvPr/>
          </p:nvGrpSpPr>
          <p:grpSpPr>
            <a:xfrm>
              <a:off x="4309645" y="1692525"/>
              <a:ext cx="524711" cy="714415"/>
              <a:chOff x="4309771" y="1699588"/>
              <a:chExt cx="524711" cy="714415"/>
            </a:xfrm>
          </p:grpSpPr>
          <p:sp>
            <p:nvSpPr>
              <p:cNvPr id="47" name="Freeform 7">
                <a:extLst>
                  <a:ext uri="{FF2B5EF4-FFF2-40B4-BE49-F238E27FC236}">
                    <a16:creationId xmlns:a16="http://schemas.microsoft.com/office/drawing/2014/main" id="{C69435B2-8E3D-C9EE-7C9A-D7868547E5FF}"/>
                  </a:ext>
                </a:extLst>
              </p:cNvPr>
              <p:cNvSpPr>
                <a:spLocks/>
              </p:cNvSpPr>
              <p:nvPr/>
            </p:nvSpPr>
            <p:spPr bwMode="auto">
              <a:xfrm>
                <a:off x="4568090" y="2290393"/>
                <a:ext cx="10343" cy="123610"/>
              </a:xfrm>
              <a:custGeom>
                <a:avLst/>
                <a:gdLst>
                  <a:gd name="T0" fmla="*/ 0 w 17"/>
                  <a:gd name="T1" fmla="*/ 0 h 207"/>
                  <a:gd name="T2" fmla="*/ 17 w 17"/>
                  <a:gd name="T3" fmla="*/ 0 h 207"/>
                  <a:gd name="T4" fmla="*/ 17 w 17"/>
                  <a:gd name="T5" fmla="*/ 207 h 207"/>
                  <a:gd name="T6" fmla="*/ 0 w 17"/>
                  <a:gd name="T7" fmla="*/ 207 h 207"/>
                  <a:gd name="T8" fmla="*/ 0 w 17"/>
                  <a:gd name="T9" fmla="*/ 0 h 207"/>
                </a:gdLst>
                <a:ahLst/>
                <a:cxnLst>
                  <a:cxn ang="0">
                    <a:pos x="T0" y="T1"/>
                  </a:cxn>
                  <a:cxn ang="0">
                    <a:pos x="T2" y="T3"/>
                  </a:cxn>
                  <a:cxn ang="0">
                    <a:pos x="T4" y="T5"/>
                  </a:cxn>
                  <a:cxn ang="0">
                    <a:pos x="T6" y="T7"/>
                  </a:cxn>
                  <a:cxn ang="0">
                    <a:pos x="T8" y="T9"/>
                  </a:cxn>
                </a:cxnLst>
                <a:rect l="0" t="0" r="r" b="b"/>
                <a:pathLst>
                  <a:path w="17" h="207">
                    <a:moveTo>
                      <a:pt x="0" y="0"/>
                    </a:moveTo>
                    <a:cubicBezTo>
                      <a:pt x="5" y="0"/>
                      <a:pt x="11" y="0"/>
                      <a:pt x="17" y="0"/>
                    </a:cubicBezTo>
                    <a:cubicBezTo>
                      <a:pt x="17" y="69"/>
                      <a:pt x="17" y="138"/>
                      <a:pt x="17" y="207"/>
                    </a:cubicBezTo>
                    <a:cubicBezTo>
                      <a:pt x="11" y="207"/>
                      <a:pt x="6" y="207"/>
                      <a:pt x="0" y="207"/>
                    </a:cubicBezTo>
                    <a:cubicBezTo>
                      <a:pt x="0" y="138"/>
                      <a:pt x="0" y="6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48" name="Freeform 8">
                <a:extLst>
                  <a:ext uri="{FF2B5EF4-FFF2-40B4-BE49-F238E27FC236}">
                    <a16:creationId xmlns:a16="http://schemas.microsoft.com/office/drawing/2014/main" id="{83F9718D-4B76-089A-43EA-6D849CB6CE35}"/>
                  </a:ext>
                </a:extLst>
              </p:cNvPr>
              <p:cNvSpPr>
                <a:spLocks/>
              </p:cNvSpPr>
              <p:nvPr/>
            </p:nvSpPr>
            <p:spPr bwMode="auto">
              <a:xfrm>
                <a:off x="4475004" y="2290393"/>
                <a:ext cx="10090" cy="66850"/>
              </a:xfrm>
              <a:custGeom>
                <a:avLst/>
                <a:gdLst>
                  <a:gd name="T0" fmla="*/ 17 w 17"/>
                  <a:gd name="T1" fmla="*/ 112 h 112"/>
                  <a:gd name="T2" fmla="*/ 0 w 17"/>
                  <a:gd name="T3" fmla="*/ 112 h 112"/>
                  <a:gd name="T4" fmla="*/ 0 w 17"/>
                  <a:gd name="T5" fmla="*/ 0 h 112"/>
                  <a:gd name="T6" fmla="*/ 17 w 17"/>
                  <a:gd name="T7" fmla="*/ 0 h 112"/>
                  <a:gd name="T8" fmla="*/ 17 w 17"/>
                  <a:gd name="T9" fmla="*/ 112 h 112"/>
                </a:gdLst>
                <a:ahLst/>
                <a:cxnLst>
                  <a:cxn ang="0">
                    <a:pos x="T0" y="T1"/>
                  </a:cxn>
                  <a:cxn ang="0">
                    <a:pos x="T2" y="T3"/>
                  </a:cxn>
                  <a:cxn ang="0">
                    <a:pos x="T4" y="T5"/>
                  </a:cxn>
                  <a:cxn ang="0">
                    <a:pos x="T6" y="T7"/>
                  </a:cxn>
                  <a:cxn ang="0">
                    <a:pos x="T8" y="T9"/>
                  </a:cxn>
                </a:cxnLst>
                <a:rect l="0" t="0" r="r" b="b"/>
                <a:pathLst>
                  <a:path w="17" h="112">
                    <a:moveTo>
                      <a:pt x="17" y="112"/>
                    </a:moveTo>
                    <a:cubicBezTo>
                      <a:pt x="11" y="112"/>
                      <a:pt x="6" y="112"/>
                      <a:pt x="0" y="112"/>
                    </a:cubicBezTo>
                    <a:cubicBezTo>
                      <a:pt x="0" y="74"/>
                      <a:pt x="0" y="37"/>
                      <a:pt x="0" y="0"/>
                    </a:cubicBezTo>
                    <a:cubicBezTo>
                      <a:pt x="6" y="0"/>
                      <a:pt x="11" y="0"/>
                      <a:pt x="17" y="0"/>
                    </a:cubicBezTo>
                    <a:cubicBezTo>
                      <a:pt x="17" y="37"/>
                      <a:pt x="17" y="74"/>
                      <a:pt x="17" y="1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49" name="Freeform 9">
                <a:extLst>
                  <a:ext uri="{FF2B5EF4-FFF2-40B4-BE49-F238E27FC236}">
                    <a16:creationId xmlns:a16="http://schemas.microsoft.com/office/drawing/2014/main" id="{845112EC-3D42-E1C1-A34F-338D3E0370D9}"/>
                  </a:ext>
                </a:extLst>
              </p:cNvPr>
              <p:cNvSpPr>
                <a:spLocks/>
              </p:cNvSpPr>
              <p:nvPr/>
            </p:nvSpPr>
            <p:spPr bwMode="auto">
              <a:xfrm>
                <a:off x="4658906" y="2290393"/>
                <a:ext cx="10090" cy="66850"/>
              </a:xfrm>
              <a:custGeom>
                <a:avLst/>
                <a:gdLst>
                  <a:gd name="T0" fmla="*/ 0 w 17"/>
                  <a:gd name="T1" fmla="*/ 0 h 112"/>
                  <a:gd name="T2" fmla="*/ 17 w 17"/>
                  <a:gd name="T3" fmla="*/ 0 h 112"/>
                  <a:gd name="T4" fmla="*/ 17 w 17"/>
                  <a:gd name="T5" fmla="*/ 111 h 112"/>
                  <a:gd name="T6" fmla="*/ 0 w 17"/>
                  <a:gd name="T7" fmla="*/ 112 h 112"/>
                  <a:gd name="T8" fmla="*/ 0 w 17"/>
                  <a:gd name="T9" fmla="*/ 0 h 112"/>
                </a:gdLst>
                <a:ahLst/>
                <a:cxnLst>
                  <a:cxn ang="0">
                    <a:pos x="T0" y="T1"/>
                  </a:cxn>
                  <a:cxn ang="0">
                    <a:pos x="T2" y="T3"/>
                  </a:cxn>
                  <a:cxn ang="0">
                    <a:pos x="T4" y="T5"/>
                  </a:cxn>
                  <a:cxn ang="0">
                    <a:pos x="T6" y="T7"/>
                  </a:cxn>
                  <a:cxn ang="0">
                    <a:pos x="T8" y="T9"/>
                  </a:cxn>
                </a:cxnLst>
                <a:rect l="0" t="0" r="r" b="b"/>
                <a:pathLst>
                  <a:path w="17" h="112">
                    <a:moveTo>
                      <a:pt x="0" y="0"/>
                    </a:moveTo>
                    <a:cubicBezTo>
                      <a:pt x="6" y="0"/>
                      <a:pt x="11" y="0"/>
                      <a:pt x="17" y="0"/>
                    </a:cubicBezTo>
                    <a:cubicBezTo>
                      <a:pt x="17" y="37"/>
                      <a:pt x="17" y="73"/>
                      <a:pt x="17" y="111"/>
                    </a:cubicBezTo>
                    <a:cubicBezTo>
                      <a:pt x="12" y="112"/>
                      <a:pt x="7" y="112"/>
                      <a:pt x="0" y="112"/>
                    </a:cubicBezTo>
                    <a:cubicBezTo>
                      <a:pt x="0" y="75"/>
                      <a:pt x="0" y="38"/>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50" name="Freeform 10">
                <a:extLst>
                  <a:ext uri="{FF2B5EF4-FFF2-40B4-BE49-F238E27FC236}">
                    <a16:creationId xmlns:a16="http://schemas.microsoft.com/office/drawing/2014/main" id="{B24EE5D2-51B5-9294-BBFE-105282BBC9AC}"/>
                  </a:ext>
                </a:extLst>
              </p:cNvPr>
              <p:cNvSpPr>
                <a:spLocks noEditPoints="1"/>
              </p:cNvSpPr>
              <p:nvPr/>
            </p:nvSpPr>
            <p:spPr bwMode="auto">
              <a:xfrm>
                <a:off x="4417236" y="1699588"/>
                <a:ext cx="306250" cy="551956"/>
              </a:xfrm>
              <a:custGeom>
                <a:avLst/>
                <a:gdLst>
                  <a:gd name="T0" fmla="*/ 258 w 513"/>
                  <a:gd name="T1" fmla="*/ 923 h 924"/>
                  <a:gd name="T2" fmla="*/ 123 w 513"/>
                  <a:gd name="T3" fmla="*/ 923 h 924"/>
                  <a:gd name="T4" fmla="*/ 106 w 513"/>
                  <a:gd name="T5" fmla="*/ 910 h 924"/>
                  <a:gd name="T6" fmla="*/ 14 w 513"/>
                  <a:gd name="T7" fmla="*/ 492 h 924"/>
                  <a:gd name="T8" fmla="*/ 19 w 513"/>
                  <a:gd name="T9" fmla="*/ 290 h 924"/>
                  <a:gd name="T10" fmla="*/ 162 w 513"/>
                  <a:gd name="T11" fmla="*/ 69 h 924"/>
                  <a:gd name="T12" fmla="*/ 250 w 513"/>
                  <a:gd name="T13" fmla="*/ 3 h 924"/>
                  <a:gd name="T14" fmla="*/ 268 w 513"/>
                  <a:gd name="T15" fmla="*/ 3 h 924"/>
                  <a:gd name="T16" fmla="*/ 466 w 513"/>
                  <a:gd name="T17" fmla="*/ 207 h 924"/>
                  <a:gd name="T18" fmla="*/ 511 w 513"/>
                  <a:gd name="T19" fmla="*/ 394 h 924"/>
                  <a:gd name="T20" fmla="*/ 451 w 513"/>
                  <a:gd name="T21" fmla="*/ 775 h 924"/>
                  <a:gd name="T22" fmla="*/ 412 w 513"/>
                  <a:gd name="T23" fmla="*/ 912 h 924"/>
                  <a:gd name="T24" fmla="*/ 395 w 513"/>
                  <a:gd name="T25" fmla="*/ 924 h 924"/>
                  <a:gd name="T26" fmla="*/ 258 w 513"/>
                  <a:gd name="T27" fmla="*/ 923 h 924"/>
                  <a:gd name="T28" fmla="*/ 258 w 513"/>
                  <a:gd name="T29" fmla="*/ 923 h 924"/>
                  <a:gd name="T30" fmla="*/ 354 w 513"/>
                  <a:gd name="T31" fmla="*/ 268 h 924"/>
                  <a:gd name="T32" fmla="*/ 258 w 513"/>
                  <a:gd name="T33" fmla="*/ 173 h 924"/>
                  <a:gd name="T34" fmla="*/ 163 w 513"/>
                  <a:gd name="T35" fmla="*/ 269 h 924"/>
                  <a:gd name="T36" fmla="*/ 258 w 513"/>
                  <a:gd name="T37" fmla="*/ 365 h 924"/>
                  <a:gd name="T38" fmla="*/ 354 w 513"/>
                  <a:gd name="T39" fmla="*/ 268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3" h="924">
                    <a:moveTo>
                      <a:pt x="258" y="923"/>
                    </a:moveTo>
                    <a:cubicBezTo>
                      <a:pt x="213" y="923"/>
                      <a:pt x="168" y="922"/>
                      <a:pt x="123" y="923"/>
                    </a:cubicBezTo>
                    <a:cubicBezTo>
                      <a:pt x="113" y="923"/>
                      <a:pt x="109" y="919"/>
                      <a:pt x="106" y="910"/>
                    </a:cubicBezTo>
                    <a:cubicBezTo>
                      <a:pt x="61" y="774"/>
                      <a:pt x="29" y="635"/>
                      <a:pt x="14" y="492"/>
                    </a:cubicBezTo>
                    <a:cubicBezTo>
                      <a:pt x="6" y="425"/>
                      <a:pt x="0" y="357"/>
                      <a:pt x="19" y="290"/>
                    </a:cubicBezTo>
                    <a:cubicBezTo>
                      <a:pt x="43" y="201"/>
                      <a:pt x="94" y="129"/>
                      <a:pt x="162" y="69"/>
                    </a:cubicBezTo>
                    <a:cubicBezTo>
                      <a:pt x="189" y="45"/>
                      <a:pt x="220" y="25"/>
                      <a:pt x="250" y="3"/>
                    </a:cubicBezTo>
                    <a:cubicBezTo>
                      <a:pt x="254" y="0"/>
                      <a:pt x="263" y="0"/>
                      <a:pt x="268" y="3"/>
                    </a:cubicBezTo>
                    <a:cubicBezTo>
                      <a:pt x="350" y="55"/>
                      <a:pt x="419" y="120"/>
                      <a:pt x="466" y="207"/>
                    </a:cubicBezTo>
                    <a:cubicBezTo>
                      <a:pt x="497" y="265"/>
                      <a:pt x="513" y="328"/>
                      <a:pt x="511" y="394"/>
                    </a:cubicBezTo>
                    <a:cubicBezTo>
                      <a:pt x="507" y="524"/>
                      <a:pt x="483" y="650"/>
                      <a:pt x="451" y="775"/>
                    </a:cubicBezTo>
                    <a:cubicBezTo>
                      <a:pt x="440" y="821"/>
                      <a:pt x="424" y="866"/>
                      <a:pt x="412" y="912"/>
                    </a:cubicBezTo>
                    <a:cubicBezTo>
                      <a:pt x="409" y="922"/>
                      <a:pt x="404" y="924"/>
                      <a:pt x="395" y="924"/>
                    </a:cubicBezTo>
                    <a:cubicBezTo>
                      <a:pt x="349" y="923"/>
                      <a:pt x="304" y="923"/>
                      <a:pt x="258" y="923"/>
                    </a:cubicBezTo>
                    <a:cubicBezTo>
                      <a:pt x="258" y="923"/>
                      <a:pt x="258" y="923"/>
                      <a:pt x="258" y="923"/>
                    </a:cubicBezTo>
                    <a:close/>
                    <a:moveTo>
                      <a:pt x="354" y="268"/>
                    </a:moveTo>
                    <a:cubicBezTo>
                      <a:pt x="354" y="216"/>
                      <a:pt x="310" y="173"/>
                      <a:pt x="258" y="173"/>
                    </a:cubicBezTo>
                    <a:cubicBezTo>
                      <a:pt x="206" y="173"/>
                      <a:pt x="163" y="216"/>
                      <a:pt x="163" y="269"/>
                    </a:cubicBezTo>
                    <a:cubicBezTo>
                      <a:pt x="163" y="321"/>
                      <a:pt x="206" y="364"/>
                      <a:pt x="258" y="365"/>
                    </a:cubicBezTo>
                    <a:cubicBezTo>
                      <a:pt x="310" y="365"/>
                      <a:pt x="354" y="321"/>
                      <a:pt x="354" y="2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51" name="Freeform 11">
                <a:extLst>
                  <a:ext uri="{FF2B5EF4-FFF2-40B4-BE49-F238E27FC236}">
                    <a16:creationId xmlns:a16="http://schemas.microsoft.com/office/drawing/2014/main" id="{B6848CA7-8A05-865C-C376-B9EE1BBC21FB}"/>
                  </a:ext>
                </a:extLst>
              </p:cNvPr>
              <p:cNvSpPr>
                <a:spLocks/>
              </p:cNvSpPr>
              <p:nvPr/>
            </p:nvSpPr>
            <p:spPr bwMode="auto">
              <a:xfrm>
                <a:off x="4706079" y="2018704"/>
                <a:ext cx="128403" cy="188694"/>
              </a:xfrm>
              <a:custGeom>
                <a:avLst/>
                <a:gdLst>
                  <a:gd name="T0" fmla="*/ 215 w 215"/>
                  <a:gd name="T1" fmla="*/ 316 h 316"/>
                  <a:gd name="T2" fmla="*/ 0 w 215"/>
                  <a:gd name="T3" fmla="*/ 198 h 316"/>
                  <a:gd name="T4" fmla="*/ 36 w 215"/>
                  <a:gd name="T5" fmla="*/ 0 h 316"/>
                  <a:gd name="T6" fmla="*/ 86 w 215"/>
                  <a:gd name="T7" fmla="*/ 19 h 316"/>
                  <a:gd name="T8" fmla="*/ 173 w 215"/>
                  <a:gd name="T9" fmla="*/ 140 h 316"/>
                  <a:gd name="T10" fmla="*/ 215 w 215"/>
                  <a:gd name="T11" fmla="*/ 308 h 316"/>
                  <a:gd name="T12" fmla="*/ 215 w 215"/>
                  <a:gd name="T13" fmla="*/ 316 h 316"/>
                </a:gdLst>
                <a:ahLst/>
                <a:cxnLst>
                  <a:cxn ang="0">
                    <a:pos x="T0" y="T1"/>
                  </a:cxn>
                  <a:cxn ang="0">
                    <a:pos x="T2" y="T3"/>
                  </a:cxn>
                  <a:cxn ang="0">
                    <a:pos x="T4" y="T5"/>
                  </a:cxn>
                  <a:cxn ang="0">
                    <a:pos x="T6" y="T7"/>
                  </a:cxn>
                  <a:cxn ang="0">
                    <a:pos x="T8" y="T9"/>
                  </a:cxn>
                  <a:cxn ang="0">
                    <a:pos x="T10" y="T11"/>
                  </a:cxn>
                  <a:cxn ang="0">
                    <a:pos x="T12" y="T13"/>
                  </a:cxn>
                </a:cxnLst>
                <a:rect l="0" t="0" r="r" b="b"/>
                <a:pathLst>
                  <a:path w="215" h="316">
                    <a:moveTo>
                      <a:pt x="215" y="316"/>
                    </a:moveTo>
                    <a:cubicBezTo>
                      <a:pt x="137" y="237"/>
                      <a:pt x="119" y="227"/>
                      <a:pt x="0" y="198"/>
                    </a:cubicBezTo>
                    <a:cubicBezTo>
                      <a:pt x="12" y="132"/>
                      <a:pt x="24" y="67"/>
                      <a:pt x="36" y="0"/>
                    </a:cubicBezTo>
                    <a:cubicBezTo>
                      <a:pt x="55" y="0"/>
                      <a:pt x="71" y="8"/>
                      <a:pt x="86" y="19"/>
                    </a:cubicBezTo>
                    <a:cubicBezTo>
                      <a:pt x="129" y="49"/>
                      <a:pt x="154" y="93"/>
                      <a:pt x="173" y="140"/>
                    </a:cubicBezTo>
                    <a:cubicBezTo>
                      <a:pt x="196" y="194"/>
                      <a:pt x="208" y="250"/>
                      <a:pt x="215" y="308"/>
                    </a:cubicBezTo>
                    <a:cubicBezTo>
                      <a:pt x="215" y="310"/>
                      <a:pt x="215" y="312"/>
                      <a:pt x="215" y="3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52" name="Freeform 12">
                <a:extLst>
                  <a:ext uri="{FF2B5EF4-FFF2-40B4-BE49-F238E27FC236}">
                    <a16:creationId xmlns:a16="http://schemas.microsoft.com/office/drawing/2014/main" id="{51A7DFD7-A644-6B12-C8A1-80B883901F59}"/>
                  </a:ext>
                </a:extLst>
              </p:cNvPr>
              <p:cNvSpPr>
                <a:spLocks/>
              </p:cNvSpPr>
              <p:nvPr/>
            </p:nvSpPr>
            <p:spPr bwMode="auto">
              <a:xfrm>
                <a:off x="4309771" y="2018704"/>
                <a:ext cx="127646" cy="187433"/>
              </a:xfrm>
              <a:custGeom>
                <a:avLst/>
                <a:gdLst>
                  <a:gd name="T0" fmla="*/ 178 w 214"/>
                  <a:gd name="T1" fmla="*/ 0 h 314"/>
                  <a:gd name="T2" fmla="*/ 214 w 214"/>
                  <a:gd name="T3" fmla="*/ 194 h 314"/>
                  <a:gd name="T4" fmla="*/ 97 w 214"/>
                  <a:gd name="T5" fmla="*/ 236 h 314"/>
                  <a:gd name="T6" fmla="*/ 0 w 214"/>
                  <a:gd name="T7" fmla="*/ 314 h 314"/>
                  <a:gd name="T8" fmla="*/ 3 w 214"/>
                  <a:gd name="T9" fmla="*/ 285 h 314"/>
                  <a:gd name="T10" fmla="*/ 80 w 214"/>
                  <a:gd name="T11" fmla="*/ 69 h 314"/>
                  <a:gd name="T12" fmla="*/ 168 w 214"/>
                  <a:gd name="T13" fmla="*/ 2 h 314"/>
                  <a:gd name="T14" fmla="*/ 178 w 214"/>
                  <a:gd name="T15" fmla="*/ 0 h 3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314">
                    <a:moveTo>
                      <a:pt x="178" y="0"/>
                    </a:moveTo>
                    <a:cubicBezTo>
                      <a:pt x="190" y="67"/>
                      <a:pt x="202" y="132"/>
                      <a:pt x="214" y="194"/>
                    </a:cubicBezTo>
                    <a:cubicBezTo>
                      <a:pt x="175" y="208"/>
                      <a:pt x="135" y="220"/>
                      <a:pt x="97" y="236"/>
                    </a:cubicBezTo>
                    <a:cubicBezTo>
                      <a:pt x="59" y="253"/>
                      <a:pt x="27" y="280"/>
                      <a:pt x="0" y="314"/>
                    </a:cubicBezTo>
                    <a:cubicBezTo>
                      <a:pt x="1" y="304"/>
                      <a:pt x="2" y="294"/>
                      <a:pt x="3" y="285"/>
                    </a:cubicBezTo>
                    <a:cubicBezTo>
                      <a:pt x="15" y="208"/>
                      <a:pt x="35" y="134"/>
                      <a:pt x="80" y="69"/>
                    </a:cubicBezTo>
                    <a:cubicBezTo>
                      <a:pt x="102" y="38"/>
                      <a:pt x="128" y="11"/>
                      <a:pt x="168" y="2"/>
                    </a:cubicBezTo>
                    <a:cubicBezTo>
                      <a:pt x="171" y="1"/>
                      <a:pt x="174" y="1"/>
                      <a:pt x="17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grpSp>
      </p:grpSp>
      <p:sp>
        <p:nvSpPr>
          <p:cNvPr id="53" name="椭圆 52">
            <a:extLst>
              <a:ext uri="{FF2B5EF4-FFF2-40B4-BE49-F238E27FC236}">
                <a16:creationId xmlns:a16="http://schemas.microsoft.com/office/drawing/2014/main" id="{EC67F4F2-1E5B-4F09-49D4-8A8FF7AB900C}"/>
              </a:ext>
            </a:extLst>
          </p:cNvPr>
          <p:cNvSpPr/>
          <p:nvPr/>
        </p:nvSpPr>
        <p:spPr>
          <a:xfrm>
            <a:off x="5950074" y="210490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4" name="椭圆 53">
            <a:extLst>
              <a:ext uri="{FF2B5EF4-FFF2-40B4-BE49-F238E27FC236}">
                <a16:creationId xmlns:a16="http://schemas.microsoft.com/office/drawing/2014/main" id="{FD338486-F778-78C6-966C-C2E54AAA46A5}"/>
              </a:ext>
            </a:extLst>
          </p:cNvPr>
          <p:cNvSpPr/>
          <p:nvPr/>
        </p:nvSpPr>
        <p:spPr>
          <a:xfrm>
            <a:off x="5950074" y="3221969"/>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5" name="椭圆 54">
            <a:extLst>
              <a:ext uri="{FF2B5EF4-FFF2-40B4-BE49-F238E27FC236}">
                <a16:creationId xmlns:a16="http://schemas.microsoft.com/office/drawing/2014/main" id="{EB3B55C3-913B-4030-017B-04D6060E0E1B}"/>
              </a:ext>
            </a:extLst>
          </p:cNvPr>
          <p:cNvSpPr/>
          <p:nvPr/>
        </p:nvSpPr>
        <p:spPr>
          <a:xfrm>
            <a:off x="5950074" y="433903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6" name="椭圆 55">
            <a:extLst>
              <a:ext uri="{FF2B5EF4-FFF2-40B4-BE49-F238E27FC236}">
                <a16:creationId xmlns:a16="http://schemas.microsoft.com/office/drawing/2014/main" id="{00BCE7AB-3C34-3C18-2B30-BC64C9E4712B}"/>
              </a:ext>
            </a:extLst>
          </p:cNvPr>
          <p:cNvSpPr/>
          <p:nvPr/>
        </p:nvSpPr>
        <p:spPr>
          <a:xfrm>
            <a:off x="5950074" y="5456098"/>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23" name="投影片編號版面配置區 22"/>
          <p:cNvSpPr>
            <a:spLocks noGrp="1"/>
          </p:cNvSpPr>
          <p:nvPr>
            <p:ph type="sldNum" sz="quarter" idx="12"/>
          </p:nvPr>
        </p:nvSpPr>
        <p:spPr/>
        <p:txBody>
          <a:bodyPr/>
          <a:lstStyle/>
          <a:p>
            <a:fld id="{B76D0385-4779-4FB0-A36D-649251C88A08}" type="slidenum">
              <a:rPr lang="zh-CN" altLang="en-US" smtClean="0"/>
              <a:t>19</a:t>
            </a:fld>
            <a:endParaRPr lang="zh-CN" altLang="en-US"/>
          </a:p>
        </p:txBody>
      </p:sp>
    </p:spTree>
    <p:extLst>
      <p:ext uri="{BB962C8B-B14F-4D97-AF65-F5344CB8AC3E}">
        <p14:creationId xmlns:p14="http://schemas.microsoft.com/office/powerpoint/2010/main" val="31194637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32CD268-4284-4C19-B6C2-A21660A51426}"/>
              </a:ext>
            </a:extLst>
          </p:cNvPr>
          <p:cNvGrpSpPr/>
          <p:nvPr/>
        </p:nvGrpSpPr>
        <p:grpSpPr>
          <a:xfrm rot="16200000" flipH="1">
            <a:off x="-967152" y="2531934"/>
            <a:ext cx="6858000" cy="1794132"/>
            <a:chOff x="2756256" y="977295"/>
            <a:chExt cx="6858000" cy="1794132"/>
          </a:xfrm>
        </p:grpSpPr>
        <p:sp>
          <p:nvSpPr>
            <p:cNvPr id="5" name="弧形 4">
              <a:extLst>
                <a:ext uri="{FF2B5EF4-FFF2-40B4-BE49-F238E27FC236}">
                  <a16:creationId xmlns:a16="http://schemas.microsoft.com/office/drawing/2014/main" id="{5AE37857-40F3-4008-8318-F862DE860095}"/>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6" name="组合 5">
              <a:extLst>
                <a:ext uri="{FF2B5EF4-FFF2-40B4-BE49-F238E27FC236}">
                  <a16:creationId xmlns:a16="http://schemas.microsoft.com/office/drawing/2014/main" id="{E360AE06-3C1A-45C7-9969-61E0C9A42388}"/>
                </a:ext>
              </a:extLst>
            </p:cNvPr>
            <p:cNvGrpSpPr/>
            <p:nvPr/>
          </p:nvGrpSpPr>
          <p:grpSpPr>
            <a:xfrm>
              <a:off x="2756256" y="2268060"/>
              <a:ext cx="6858000" cy="5240"/>
              <a:chOff x="2756256" y="2268060"/>
              <a:chExt cx="6858000" cy="5240"/>
            </a:xfrm>
          </p:grpSpPr>
          <p:cxnSp>
            <p:nvCxnSpPr>
              <p:cNvPr id="7" name="直接连接符 6">
                <a:extLst>
                  <a:ext uri="{FF2B5EF4-FFF2-40B4-BE49-F238E27FC236}">
                    <a16:creationId xmlns:a16="http://schemas.microsoft.com/office/drawing/2014/main" id="{31D4C408-94D4-4866-AA56-DFA1818B0D72}"/>
                  </a:ext>
                </a:extLst>
              </p:cNvPr>
              <p:cNvCxnSpPr>
                <a:cxnSpLocks/>
              </p:cNvCxnSpPr>
              <p:nvPr/>
            </p:nvCxnSpPr>
            <p:spPr>
              <a:xfrm rot="16200000" flipH="1" flipV="1">
                <a:off x="4026078" y="1003478"/>
                <a:ext cx="0" cy="2539644"/>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6A96BD61-5D71-46BF-9D84-C07CCB234A64}"/>
                  </a:ext>
                </a:extLst>
              </p:cNvPr>
              <p:cNvCxnSpPr>
                <a:cxnSpLocks/>
              </p:cNvCxnSpPr>
              <p:nvPr/>
            </p:nvCxnSpPr>
            <p:spPr>
              <a:xfrm rot="16200000" flipH="1">
                <a:off x="8251368" y="905172"/>
                <a:ext cx="0" cy="2725776"/>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sp>
        <p:nvSpPr>
          <p:cNvPr id="15" name="文本框 38">
            <a:extLst>
              <a:ext uri="{FF2B5EF4-FFF2-40B4-BE49-F238E27FC236}">
                <a16:creationId xmlns:a16="http://schemas.microsoft.com/office/drawing/2014/main" id="{AD552E3A-7CDE-4C96-9092-CB1F98D9F54D}"/>
              </a:ext>
            </a:extLst>
          </p:cNvPr>
          <p:cNvSpPr txBox="1"/>
          <p:nvPr/>
        </p:nvSpPr>
        <p:spPr>
          <a:xfrm>
            <a:off x="358325" y="2400300"/>
            <a:ext cx="553994" cy="2725776"/>
          </a:xfrm>
          <a:prstGeom prst="rect">
            <a:avLst/>
          </a:prstGeom>
          <a:noFill/>
        </p:spPr>
        <p:txBody>
          <a:bodyPr vert="eaVert" wrap="square" lIns="91438" tIns="45719" rIns="91438" bIns="45719" rtlCol="0">
            <a:spAutoFit/>
          </a:bodyPr>
          <a:lstStyle/>
          <a:p>
            <a:r>
              <a:rPr lang="en-US" altLang="zh-CN" sz="2400" b="1" dirty="0">
                <a:solidFill>
                  <a:srgbClr val="1F3762"/>
                </a:solidFill>
                <a:latin typeface="字体视界-NWE粗楷体" panose="02000500000000000000" pitchFamily="2" charset="-122"/>
                <a:ea typeface="字体视界-NWE粗楷体" panose="02000500000000000000" pitchFamily="2" charset="-122"/>
                <a:cs typeface="+mn-ea"/>
                <a:sym typeface="Calibri"/>
              </a:rPr>
              <a:t>CONTENTS</a:t>
            </a:r>
            <a:endParaRPr lang="zh-CN" altLang="en-US" sz="2400" b="1" dirty="0">
              <a:solidFill>
                <a:srgbClr val="1F3762"/>
              </a:solidFill>
              <a:latin typeface="字体视界-NWE粗楷体" panose="02000500000000000000" pitchFamily="2" charset="-122"/>
              <a:ea typeface="字体视界-NWE粗楷体" panose="02000500000000000000" pitchFamily="2" charset="-122"/>
              <a:cs typeface="+mn-ea"/>
              <a:sym typeface="Calibri"/>
            </a:endParaRPr>
          </a:p>
        </p:txBody>
      </p:sp>
      <p:sp>
        <p:nvSpPr>
          <p:cNvPr id="16" name="文本框 11">
            <a:extLst>
              <a:ext uri="{FF2B5EF4-FFF2-40B4-BE49-F238E27FC236}">
                <a16:creationId xmlns:a16="http://schemas.microsoft.com/office/drawing/2014/main" id="{C359C9FD-2750-41D6-958B-463C10E471D1}"/>
              </a:ext>
            </a:extLst>
          </p:cNvPr>
          <p:cNvSpPr txBox="1"/>
          <p:nvPr/>
        </p:nvSpPr>
        <p:spPr>
          <a:xfrm>
            <a:off x="711050" y="2351260"/>
            <a:ext cx="1015659" cy="1976884"/>
          </a:xfrm>
          <a:prstGeom prst="rect">
            <a:avLst/>
          </a:prstGeom>
          <a:noFill/>
        </p:spPr>
        <p:txBody>
          <a:bodyPr vert="eaVert" wrap="square" lIns="91438" tIns="45719" rIns="91438" bIns="45719" rtlCol="0">
            <a:spAutoFit/>
          </a:bodyPr>
          <a:lstStyle/>
          <a:p>
            <a:pPr algn="dist"/>
            <a:r>
              <a:rPr lang="zh-CN" altLang="en-US" sz="5400" b="1" dirty="0">
                <a:solidFill>
                  <a:srgbClr val="1F3762"/>
                </a:solidFill>
                <a:latin typeface="標楷體" panose="03000509000000000000" pitchFamily="65" charset="-120"/>
                <a:ea typeface="標楷體" panose="03000509000000000000" pitchFamily="65" charset="-120"/>
                <a:cs typeface="+mn-ea"/>
                <a:sym typeface="Calibri"/>
              </a:rPr>
              <a:t>目錄</a:t>
            </a:r>
          </a:p>
        </p:txBody>
      </p:sp>
      <p:grpSp>
        <p:nvGrpSpPr>
          <p:cNvPr id="10" name="组合 9">
            <a:extLst>
              <a:ext uri="{FF2B5EF4-FFF2-40B4-BE49-F238E27FC236}">
                <a16:creationId xmlns:a16="http://schemas.microsoft.com/office/drawing/2014/main" id="{CE0919D7-C501-E118-FDDC-A6EE4EC71D3A}"/>
              </a:ext>
            </a:extLst>
          </p:cNvPr>
          <p:cNvGrpSpPr/>
          <p:nvPr/>
        </p:nvGrpSpPr>
        <p:grpSpPr>
          <a:xfrm>
            <a:off x="4221650" y="2015230"/>
            <a:ext cx="811893" cy="3219076"/>
            <a:chOff x="4221650" y="2015230"/>
            <a:chExt cx="811893" cy="3219076"/>
          </a:xfrm>
        </p:grpSpPr>
        <p:sp>
          <p:nvSpPr>
            <p:cNvPr id="17" name="矩形 1">
              <a:extLst>
                <a:ext uri="{FF2B5EF4-FFF2-40B4-BE49-F238E27FC236}">
                  <a16:creationId xmlns:a16="http://schemas.microsoft.com/office/drawing/2014/main" id="{14FF2515-918D-40C9-BAB8-D0F7B9B61B8F}"/>
                </a:ext>
              </a:extLst>
            </p:cNvPr>
            <p:cNvSpPr>
              <a:spLocks noChangeArrowheads="1"/>
            </p:cNvSpPr>
            <p:nvPr/>
          </p:nvSpPr>
          <p:spPr bwMode="auto">
            <a:xfrm>
              <a:off x="4221650" y="2788794"/>
              <a:ext cx="811893" cy="2445512"/>
            </a:xfrm>
            <a:prstGeom prst="rect">
              <a:avLst/>
            </a:prstGeom>
            <a:noFill/>
            <a:ln>
              <a:noFill/>
            </a:ln>
          </p:spPr>
          <p:txBody>
            <a:bodyPr vert="eaVert"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3600" b="1" dirty="0">
                  <a:solidFill>
                    <a:srgbClr val="1F3762"/>
                  </a:solidFill>
                  <a:latin typeface="標楷體" panose="03000509000000000000" pitchFamily="65" charset="-120"/>
                  <a:ea typeface="標楷體" panose="03000509000000000000" pitchFamily="65" charset="-120"/>
                  <a:cs typeface="+mn-ea"/>
                  <a:sym typeface="Calibri"/>
                </a:rPr>
                <a:t>論文綜述</a:t>
              </a:r>
            </a:p>
          </p:txBody>
        </p:sp>
        <p:pic>
          <p:nvPicPr>
            <p:cNvPr id="23" name="图片 22">
              <a:extLst>
                <a:ext uri="{FF2B5EF4-FFF2-40B4-BE49-F238E27FC236}">
                  <a16:creationId xmlns:a16="http://schemas.microsoft.com/office/drawing/2014/main" id="{46A2E07A-6C15-4D9B-A690-A5DF0BC3C0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4433844" y="2015230"/>
              <a:ext cx="471950" cy="521498"/>
            </a:xfrm>
            <a:prstGeom prst="rect">
              <a:avLst/>
            </a:prstGeom>
          </p:spPr>
        </p:pic>
      </p:grpSp>
      <p:grpSp>
        <p:nvGrpSpPr>
          <p:cNvPr id="11" name="组合 10">
            <a:extLst>
              <a:ext uri="{FF2B5EF4-FFF2-40B4-BE49-F238E27FC236}">
                <a16:creationId xmlns:a16="http://schemas.microsoft.com/office/drawing/2014/main" id="{3CAF8420-4658-D192-BC7D-67A189ACF65E}"/>
              </a:ext>
            </a:extLst>
          </p:cNvPr>
          <p:cNvGrpSpPr/>
          <p:nvPr/>
        </p:nvGrpSpPr>
        <p:grpSpPr>
          <a:xfrm>
            <a:off x="5730053" y="2025190"/>
            <a:ext cx="811893" cy="3199156"/>
            <a:chOff x="5383978" y="2035150"/>
            <a:chExt cx="811893" cy="3199156"/>
          </a:xfrm>
        </p:grpSpPr>
        <p:sp>
          <p:nvSpPr>
            <p:cNvPr id="18" name="矩形 25">
              <a:extLst>
                <a:ext uri="{FF2B5EF4-FFF2-40B4-BE49-F238E27FC236}">
                  <a16:creationId xmlns:a16="http://schemas.microsoft.com/office/drawing/2014/main" id="{454E773C-5971-433F-9E12-F859CD073295}"/>
                </a:ext>
              </a:extLst>
            </p:cNvPr>
            <p:cNvSpPr>
              <a:spLocks noChangeArrowheads="1"/>
            </p:cNvSpPr>
            <p:nvPr/>
          </p:nvSpPr>
          <p:spPr bwMode="auto">
            <a:xfrm>
              <a:off x="5383978" y="2788794"/>
              <a:ext cx="811893" cy="2445512"/>
            </a:xfrm>
            <a:prstGeom prst="rect">
              <a:avLst/>
            </a:prstGeom>
            <a:noFill/>
            <a:ln>
              <a:noFill/>
            </a:ln>
          </p:spPr>
          <p:txBody>
            <a:bodyPr vert="eaVert"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3600" b="1" dirty="0">
                  <a:solidFill>
                    <a:srgbClr val="1F3762"/>
                  </a:solidFill>
                  <a:latin typeface="標楷體" panose="03000509000000000000" pitchFamily="65" charset="-120"/>
                  <a:ea typeface="標楷體" panose="03000509000000000000" pitchFamily="65" charset="-120"/>
                  <a:cs typeface="+mn-ea"/>
                  <a:sym typeface="Calibri"/>
                </a:rPr>
                <a:t>參考文獻</a:t>
              </a:r>
            </a:p>
          </p:txBody>
        </p:sp>
        <p:pic>
          <p:nvPicPr>
            <p:cNvPr id="24" name="图片 23">
              <a:extLst>
                <a:ext uri="{FF2B5EF4-FFF2-40B4-BE49-F238E27FC236}">
                  <a16:creationId xmlns:a16="http://schemas.microsoft.com/office/drawing/2014/main" id="{D5B7A71F-88C4-4F60-A4CB-41A2ED327D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82" t="39443" r="44445" b="39443"/>
            <a:stretch/>
          </p:blipFill>
          <p:spPr>
            <a:xfrm>
              <a:off x="5572759" y="2035150"/>
              <a:ext cx="471948" cy="501578"/>
            </a:xfrm>
            <a:prstGeom prst="rect">
              <a:avLst/>
            </a:prstGeom>
          </p:spPr>
        </p:pic>
      </p:grpSp>
      <p:grpSp>
        <p:nvGrpSpPr>
          <p:cNvPr id="12" name="组合 11">
            <a:extLst>
              <a:ext uri="{FF2B5EF4-FFF2-40B4-BE49-F238E27FC236}">
                <a16:creationId xmlns:a16="http://schemas.microsoft.com/office/drawing/2014/main" id="{BA97E236-1448-4D51-66B9-2F3226603398}"/>
              </a:ext>
            </a:extLst>
          </p:cNvPr>
          <p:cNvGrpSpPr/>
          <p:nvPr/>
        </p:nvGrpSpPr>
        <p:grpSpPr>
          <a:xfrm>
            <a:off x="7238456" y="2015230"/>
            <a:ext cx="811893" cy="3219076"/>
            <a:chOff x="6546306" y="2015230"/>
            <a:chExt cx="811893" cy="3219076"/>
          </a:xfrm>
        </p:grpSpPr>
        <p:sp>
          <p:nvSpPr>
            <p:cNvPr id="19" name="矩形 29">
              <a:extLst>
                <a:ext uri="{FF2B5EF4-FFF2-40B4-BE49-F238E27FC236}">
                  <a16:creationId xmlns:a16="http://schemas.microsoft.com/office/drawing/2014/main" id="{B00E8340-92FD-4FEC-B0D1-85BF04514364}"/>
                </a:ext>
              </a:extLst>
            </p:cNvPr>
            <p:cNvSpPr>
              <a:spLocks noChangeArrowheads="1"/>
            </p:cNvSpPr>
            <p:nvPr/>
          </p:nvSpPr>
          <p:spPr bwMode="auto">
            <a:xfrm>
              <a:off x="6546306" y="2788794"/>
              <a:ext cx="811893" cy="2445512"/>
            </a:xfrm>
            <a:prstGeom prst="rect">
              <a:avLst/>
            </a:prstGeom>
            <a:noFill/>
            <a:ln>
              <a:noFill/>
            </a:ln>
          </p:spPr>
          <p:txBody>
            <a:bodyPr vert="eaVert"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3600" b="1" dirty="0">
                  <a:solidFill>
                    <a:srgbClr val="1F3762"/>
                  </a:solidFill>
                  <a:latin typeface="標楷體" panose="03000509000000000000" pitchFamily="65" charset="-120"/>
                  <a:ea typeface="標楷體" panose="03000509000000000000" pitchFamily="65" charset="-120"/>
                  <a:cs typeface="+mn-ea"/>
                  <a:sym typeface="Calibri"/>
                </a:rPr>
                <a:t>研究方法</a:t>
              </a:r>
            </a:p>
          </p:txBody>
        </p:sp>
        <p:pic>
          <p:nvPicPr>
            <p:cNvPr id="25" name="图片 24">
              <a:extLst>
                <a:ext uri="{FF2B5EF4-FFF2-40B4-BE49-F238E27FC236}">
                  <a16:creationId xmlns:a16="http://schemas.microsoft.com/office/drawing/2014/main" id="{B969FE33-33DB-459A-AF7D-DCE01474EA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6711672" y="2015230"/>
              <a:ext cx="471950" cy="521498"/>
            </a:xfrm>
            <a:prstGeom prst="rect">
              <a:avLst/>
            </a:prstGeom>
          </p:spPr>
        </p:pic>
      </p:grpSp>
      <p:grpSp>
        <p:nvGrpSpPr>
          <p:cNvPr id="31" name="组合 30">
            <a:extLst>
              <a:ext uri="{FF2B5EF4-FFF2-40B4-BE49-F238E27FC236}">
                <a16:creationId xmlns:a16="http://schemas.microsoft.com/office/drawing/2014/main" id="{D13F2755-B774-4403-AE5A-6F035AE7DB30}"/>
              </a:ext>
            </a:extLst>
          </p:cNvPr>
          <p:cNvGrpSpPr/>
          <p:nvPr/>
        </p:nvGrpSpPr>
        <p:grpSpPr>
          <a:xfrm>
            <a:off x="8746859" y="2025190"/>
            <a:ext cx="811893" cy="3199156"/>
            <a:chOff x="7708634" y="2035150"/>
            <a:chExt cx="811893" cy="3199156"/>
          </a:xfrm>
        </p:grpSpPr>
        <p:sp>
          <p:nvSpPr>
            <p:cNvPr id="20" name="矩形 33">
              <a:extLst>
                <a:ext uri="{FF2B5EF4-FFF2-40B4-BE49-F238E27FC236}">
                  <a16:creationId xmlns:a16="http://schemas.microsoft.com/office/drawing/2014/main" id="{BC75C053-3CC7-476A-9A1A-7B1B58CC6A40}"/>
                </a:ext>
              </a:extLst>
            </p:cNvPr>
            <p:cNvSpPr>
              <a:spLocks noChangeArrowheads="1"/>
            </p:cNvSpPr>
            <p:nvPr/>
          </p:nvSpPr>
          <p:spPr bwMode="auto">
            <a:xfrm>
              <a:off x="7708634" y="2788794"/>
              <a:ext cx="811893" cy="2445512"/>
            </a:xfrm>
            <a:prstGeom prst="rect">
              <a:avLst/>
            </a:prstGeom>
            <a:noFill/>
            <a:ln>
              <a:noFill/>
            </a:ln>
          </p:spPr>
          <p:txBody>
            <a:bodyPr vert="eaVert"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3600" b="1" dirty="0">
                  <a:solidFill>
                    <a:srgbClr val="1F3762"/>
                  </a:solidFill>
                  <a:latin typeface="標楷體" panose="03000509000000000000" pitchFamily="65" charset="-120"/>
                  <a:ea typeface="標楷體" panose="03000509000000000000" pitchFamily="65" charset="-120"/>
                  <a:cs typeface="+mn-ea"/>
                  <a:sym typeface="Calibri"/>
                </a:rPr>
                <a:t>研究結果</a:t>
              </a:r>
            </a:p>
          </p:txBody>
        </p:sp>
        <p:pic>
          <p:nvPicPr>
            <p:cNvPr id="26" name="图片 25">
              <a:extLst>
                <a:ext uri="{FF2B5EF4-FFF2-40B4-BE49-F238E27FC236}">
                  <a16:creationId xmlns:a16="http://schemas.microsoft.com/office/drawing/2014/main" id="{3188DD8E-7BA0-41A6-A79E-00C8D9961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82" t="39443" r="44445" b="39443"/>
            <a:stretch/>
          </p:blipFill>
          <p:spPr>
            <a:xfrm>
              <a:off x="7850587" y="2035150"/>
              <a:ext cx="471948" cy="501578"/>
            </a:xfrm>
            <a:prstGeom prst="rect">
              <a:avLst/>
            </a:prstGeom>
          </p:spPr>
        </p:pic>
      </p:grpSp>
      <p:grpSp>
        <p:nvGrpSpPr>
          <p:cNvPr id="9" name="组合 8">
            <a:extLst>
              <a:ext uri="{FF2B5EF4-FFF2-40B4-BE49-F238E27FC236}">
                <a16:creationId xmlns:a16="http://schemas.microsoft.com/office/drawing/2014/main" id="{49ECBCDB-F42E-BBF5-4102-16CA5E3941CF}"/>
              </a:ext>
            </a:extLst>
          </p:cNvPr>
          <p:cNvGrpSpPr/>
          <p:nvPr/>
        </p:nvGrpSpPr>
        <p:grpSpPr>
          <a:xfrm>
            <a:off x="1598561" y="2472648"/>
            <a:ext cx="1726574" cy="1726572"/>
            <a:chOff x="5232713" y="1001744"/>
            <a:chExt cx="1726574" cy="1726572"/>
          </a:xfrm>
        </p:grpSpPr>
        <p:grpSp>
          <p:nvGrpSpPr>
            <p:cNvPr id="13" name="组合 12">
              <a:extLst>
                <a:ext uri="{FF2B5EF4-FFF2-40B4-BE49-F238E27FC236}">
                  <a16:creationId xmlns:a16="http://schemas.microsoft.com/office/drawing/2014/main" id="{2DE76942-62B1-305A-FDFA-25383B457BC9}"/>
                </a:ext>
              </a:extLst>
            </p:cNvPr>
            <p:cNvGrpSpPr/>
            <p:nvPr/>
          </p:nvGrpSpPr>
          <p:grpSpPr>
            <a:xfrm>
              <a:off x="5232713" y="1001744"/>
              <a:ext cx="1726574" cy="1726572"/>
              <a:chOff x="5232713" y="1001744"/>
              <a:chExt cx="1726574" cy="1726572"/>
            </a:xfrm>
          </p:grpSpPr>
          <p:sp>
            <p:nvSpPr>
              <p:cNvPr id="29" name="椭圆 28">
                <a:extLst>
                  <a:ext uri="{FF2B5EF4-FFF2-40B4-BE49-F238E27FC236}">
                    <a16:creationId xmlns:a16="http://schemas.microsoft.com/office/drawing/2014/main" id="{F484980C-3F0C-DFF2-CE65-A75B9F2D1614}"/>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30" name="椭圆 29">
                <a:extLst>
                  <a:ext uri="{FF2B5EF4-FFF2-40B4-BE49-F238E27FC236}">
                    <a16:creationId xmlns:a16="http://schemas.microsoft.com/office/drawing/2014/main" id="{F9A1B8E5-807B-68EC-77B4-132919812815}"/>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4" name="Picture 4">
              <a:extLst>
                <a:ext uri="{FF2B5EF4-FFF2-40B4-BE49-F238E27FC236}">
                  <a16:creationId xmlns:a16="http://schemas.microsoft.com/office/drawing/2014/main" id="{9EDEA759-D3F5-9713-2D45-2073839963A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投影片編號版面配置區 21"/>
          <p:cNvSpPr>
            <a:spLocks noGrp="1"/>
          </p:cNvSpPr>
          <p:nvPr>
            <p:ph type="sldNum" sz="quarter" idx="12"/>
          </p:nvPr>
        </p:nvSpPr>
        <p:spPr/>
        <p:txBody>
          <a:bodyPr/>
          <a:lstStyle/>
          <a:p>
            <a:fld id="{B76D0385-4779-4FB0-A36D-649251C88A08}" type="slidenum">
              <a:rPr lang="zh-CN" altLang="en-US" smtClean="0"/>
              <a:t>2</a:t>
            </a:fld>
            <a:endParaRPr lang="zh-CN" altLang="en-US"/>
          </a:p>
        </p:txBody>
      </p:sp>
    </p:spTree>
    <p:extLst>
      <p:ext uri="{BB962C8B-B14F-4D97-AF65-F5344CB8AC3E}">
        <p14:creationId xmlns:p14="http://schemas.microsoft.com/office/powerpoint/2010/main" val="1782578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D401F-7B60-B190-D4BA-7A8A9802C593}"/>
            </a:ext>
          </a:extLst>
        </p:cNvPr>
        <p:cNvGrpSpPr/>
        <p:nvPr/>
      </p:nvGrpSpPr>
      <p:grpSpPr>
        <a:xfrm>
          <a:off x="0" y="0"/>
          <a:ext cx="0" cy="0"/>
          <a:chOff x="0" y="0"/>
          <a:chExt cx="0" cy="0"/>
        </a:xfrm>
      </p:grpSpPr>
      <p:sp>
        <p:nvSpPr>
          <p:cNvPr id="43" name="圓角矩形 42"/>
          <p:cNvSpPr/>
          <p:nvPr/>
        </p:nvSpPr>
        <p:spPr>
          <a:xfrm>
            <a:off x="6005631" y="1619020"/>
            <a:ext cx="5159649" cy="4336027"/>
          </a:xfrm>
          <a:prstGeom prst="roundRect">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455285" y="1580678"/>
            <a:ext cx="5159649" cy="4336027"/>
          </a:xfrm>
          <a:prstGeom prst="roundRect">
            <a:avLst/>
          </a:prstGeom>
          <a:solidFill>
            <a:schemeClr val="tx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组合 8">
            <a:extLst>
              <a:ext uri="{FF2B5EF4-FFF2-40B4-BE49-F238E27FC236}">
                <a16:creationId xmlns:a16="http://schemas.microsoft.com/office/drawing/2014/main" id="{98155E57-3F88-17D5-0062-AE7F6EE4399A}"/>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7D38652C-B99C-E6BA-E76A-36DF16E161C5}"/>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1D7AA452-2473-6641-64CF-148C1F8ACFE7}"/>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D2CB9307-C7F8-5747-64C4-009310549FF3}"/>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04B79E7-67FF-7CDC-AE32-2BD013562619}"/>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FC10966-E33C-C7E4-CF36-F72609B8B4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44D0E004-0ABD-A1A5-FC2A-549F318F09D6}"/>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4D196775-E34F-EFEF-42EA-DEF8878C80F3}"/>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45615E0F-5E13-FA7D-F8D1-AD35D51731A0}"/>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94DCA6F7-DECE-0A0C-B01D-0BB059426CA9}"/>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155F46EC-D288-9858-1AC8-49503D667F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E69E9B0D-3409-F95F-C87A-19B9E6B54037}"/>
              </a:ext>
            </a:extLst>
          </p:cNvPr>
          <p:cNvSpPr txBox="1"/>
          <p:nvPr/>
        </p:nvSpPr>
        <p:spPr>
          <a:xfrm>
            <a:off x="4173360" y="323206"/>
            <a:ext cx="4222949"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mj-ea"/>
                <a:ea typeface="+mj-ea"/>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不受監管</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型</a:t>
            </a:r>
            <a:r>
              <a:rPr lang="en-US" altLang="zh-TW"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支付比例</a:t>
            </a:r>
          </a:p>
        </p:txBody>
      </p:sp>
      <p:sp>
        <p:nvSpPr>
          <p:cNvPr id="3" name="矩形 1">
            <a:extLst>
              <a:ext uri="{FF2B5EF4-FFF2-40B4-BE49-F238E27FC236}">
                <a16:creationId xmlns:a16="http://schemas.microsoft.com/office/drawing/2014/main" id="{751CE194-4A2A-E0E6-E830-63A120BC4755}"/>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sp>
        <p:nvSpPr>
          <p:cNvPr id="7" name="文字方塊 3">
            <a:extLst>
              <a:ext uri="{FF2B5EF4-FFF2-40B4-BE49-F238E27FC236}">
                <a16:creationId xmlns:a16="http://schemas.microsoft.com/office/drawing/2014/main" id="{571540FD-19ED-2555-12A2-7DC946D469A2}"/>
              </a:ext>
            </a:extLst>
          </p:cNvPr>
          <p:cNvSpPr txBox="1"/>
          <p:nvPr/>
        </p:nvSpPr>
        <p:spPr>
          <a:xfrm>
            <a:off x="885122" y="2377082"/>
            <a:ext cx="4298276" cy="646331"/>
          </a:xfrm>
          <a:prstGeom prst="rect">
            <a:avLst/>
          </a:prstGeom>
          <a:noFill/>
          <a:ln>
            <a:noFill/>
          </a:ln>
        </p:spPr>
        <p:txBody>
          <a:bodyPr wrap="square" rtlCol="0">
            <a:spAutoFit/>
          </a:bodyPr>
          <a:lstStyle/>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 貸款人期望損失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機構期望</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收益</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(Lender Loss , LL)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(HECM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Gain)</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67" name="组合 66">
            <a:extLst>
              <a:ext uri="{FF2B5EF4-FFF2-40B4-BE49-F238E27FC236}">
                <a16:creationId xmlns:a16="http://schemas.microsoft.com/office/drawing/2014/main" id="{2A963FA5-5582-5817-8827-831749FDC4EF}"/>
              </a:ext>
            </a:extLst>
          </p:cNvPr>
          <p:cNvGrpSpPr/>
          <p:nvPr/>
        </p:nvGrpSpPr>
        <p:grpSpPr>
          <a:xfrm>
            <a:off x="1140624" y="3511531"/>
            <a:ext cx="4952395" cy="710074"/>
            <a:chOff x="2584179" y="3269915"/>
            <a:chExt cx="5440870" cy="710074"/>
          </a:xfrm>
        </p:grpSpPr>
        <p:sp>
          <p:nvSpPr>
            <p:cNvPr id="4" name="內容版面配置區 2">
              <a:extLst>
                <a:ext uri="{FF2B5EF4-FFF2-40B4-BE49-F238E27FC236}">
                  <a16:creationId xmlns:a16="http://schemas.microsoft.com/office/drawing/2014/main" id="{D21D9CF8-C0F4-F2DA-A420-7CB365FF1994}"/>
                </a:ext>
              </a:extLst>
            </p:cNvPr>
            <p:cNvSpPr txBox="1">
              <a:spLocks/>
            </p:cNvSpPr>
            <p:nvPr/>
          </p:nvSpPr>
          <p:spPr>
            <a:xfrm>
              <a:off x="2584179" y="3540210"/>
              <a:ext cx="4832980" cy="4397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altLang="zh-TW" sz="1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4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機構的</a:t>
              </a:r>
              <a:r>
                <a:rPr lang="zh-TW" altLang="en-US" sz="1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期望利益會等於收取的貸款</a:t>
              </a:r>
              <a:r>
                <a:rPr lang="zh-TW" altLang="en-US" sz="14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保險金</a:t>
              </a:r>
              <a:r>
                <a:rPr lang="zh-TW" altLang="en-US" sz="1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 </a:t>
              </a:r>
              <a:endParaRPr lang="zh-TW" altLang="en-US" sz="14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5" name="文字方塊 3">
              <a:extLst>
                <a:ext uri="{FF2B5EF4-FFF2-40B4-BE49-F238E27FC236}">
                  <a16:creationId xmlns:a16="http://schemas.microsoft.com/office/drawing/2014/main" id="{2FF25A98-43D0-CA99-7F1D-4D5A577B8758}"/>
                </a:ext>
              </a:extLst>
            </p:cNvPr>
            <p:cNvSpPr txBox="1"/>
            <p:nvPr/>
          </p:nvSpPr>
          <p:spPr>
            <a:xfrm>
              <a:off x="3400797" y="3269915"/>
              <a:ext cx="4624252" cy="369332"/>
            </a:xfrm>
            <a:prstGeom prst="rect">
              <a:avLst/>
            </a:prstGeom>
            <a:noFill/>
            <a:ln>
              <a:noFill/>
            </a:ln>
          </p:spPr>
          <p:txBody>
            <a:bodyPr wrap="square" rtlCol="0">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HECM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Gain =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MIP</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6" name="內容版面配置區 2">
            <a:extLst>
              <a:ext uri="{FF2B5EF4-FFF2-40B4-BE49-F238E27FC236}">
                <a16:creationId xmlns:a16="http://schemas.microsoft.com/office/drawing/2014/main" id="{1E03602B-49F5-1C72-EAC9-F5DB7AC5C936}"/>
              </a:ext>
            </a:extLst>
          </p:cNvPr>
          <p:cNvSpPr txBox="1">
            <a:spLocks/>
          </p:cNvSpPr>
          <p:nvPr/>
        </p:nvSpPr>
        <p:spPr>
          <a:xfrm>
            <a:off x="975360" y="1102336"/>
            <a:ext cx="7825739" cy="43727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zh-CN" altLang="en-US" sz="1800" b="1"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通過</a:t>
            </a:r>
            <a:r>
              <a:rPr lang="zh-TW" altLang="en-US" sz="1800" b="1"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公平定價公式</a:t>
            </a:r>
            <a:r>
              <a:rPr lang="zh-CN" altLang="en-US" sz="1800" b="1"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計算</a:t>
            </a:r>
            <a:r>
              <a:rPr lang="zh-TW" altLang="en-US" sz="1800" b="1"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支付比例</a:t>
            </a:r>
            <a:r>
              <a:rPr lang="zh-CN" altLang="en-US" sz="1800" b="1"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CN" altLang="en-US" sz="1800" b="1"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貸款金額</a:t>
            </a:r>
            <a:r>
              <a:rPr lang="en-US" altLang="zh-CN" sz="1800" b="1"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CN" altLang="en-US" sz="1800" b="1"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房產初始價值）</a:t>
            </a:r>
            <a:endParaRPr lang="zh-TW" altLang="en-US" sz="18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28" name="箭头: 下 27">
            <a:extLst>
              <a:ext uri="{FF2B5EF4-FFF2-40B4-BE49-F238E27FC236}">
                <a16:creationId xmlns:a16="http://schemas.microsoft.com/office/drawing/2014/main" id="{7E1A6A7A-70B2-D9FE-AA34-8CBE062D9D72}"/>
              </a:ext>
            </a:extLst>
          </p:cNvPr>
          <p:cNvSpPr/>
          <p:nvPr/>
        </p:nvSpPr>
        <p:spPr>
          <a:xfrm>
            <a:off x="2930190" y="3089625"/>
            <a:ext cx="208140" cy="361561"/>
          </a:xfrm>
          <a:prstGeom prst="downArrow">
            <a:avLst/>
          </a:prstGeom>
          <a:noFill/>
          <a:ln w="19050">
            <a:solidFill>
              <a:srgbClr val="3C3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55" name="內容版面配置區 2">
            <a:extLst>
              <a:ext uri="{FF2B5EF4-FFF2-40B4-BE49-F238E27FC236}">
                <a16:creationId xmlns:a16="http://schemas.microsoft.com/office/drawing/2014/main" id="{8D1D4AA9-02C2-7A15-A018-58D22EA67F9E}"/>
              </a:ext>
            </a:extLst>
          </p:cNvPr>
          <p:cNvSpPr txBox="1">
            <a:spLocks/>
          </p:cNvSpPr>
          <p:nvPr/>
        </p:nvSpPr>
        <p:spPr>
          <a:xfrm>
            <a:off x="1659056" y="4788695"/>
            <a:ext cx="3324557" cy="43977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zh-TW" altLang="en-US" sz="18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公平定價公式 </a:t>
            </a:r>
            <a:r>
              <a:rPr lang="en-US" altLang="zh-TW" sz="18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1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LL=MIP</a:t>
            </a:r>
            <a:endParaRPr lang="en-US" altLang="zh-TW"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6" name="箭头: 下 65">
            <a:extLst>
              <a:ext uri="{FF2B5EF4-FFF2-40B4-BE49-F238E27FC236}">
                <a16:creationId xmlns:a16="http://schemas.microsoft.com/office/drawing/2014/main" id="{9C885410-EF89-D20C-A0AD-48DDC92C46DE}"/>
              </a:ext>
            </a:extLst>
          </p:cNvPr>
          <p:cNvSpPr/>
          <p:nvPr/>
        </p:nvSpPr>
        <p:spPr>
          <a:xfrm>
            <a:off x="2931601" y="4296417"/>
            <a:ext cx="208140" cy="361561"/>
          </a:xfrm>
          <a:prstGeom prst="downArrow">
            <a:avLst/>
          </a:prstGeom>
          <a:noFill/>
          <a:ln w="19050">
            <a:solidFill>
              <a:srgbClr val="3C3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21" name="投影片編號版面配置區 20"/>
          <p:cNvSpPr>
            <a:spLocks noGrp="1"/>
          </p:cNvSpPr>
          <p:nvPr>
            <p:ph type="sldNum" sz="quarter" idx="12"/>
          </p:nvPr>
        </p:nvSpPr>
        <p:spPr/>
        <p:txBody>
          <a:bodyPr/>
          <a:lstStyle/>
          <a:p>
            <a:fld id="{B76D0385-4779-4FB0-A36D-649251C88A08}" type="slidenum">
              <a:rPr lang="zh-CN" altLang="en-US" smtClean="0"/>
              <a:t>20</a:t>
            </a:fld>
            <a:endParaRPr lang="zh-CN" altLang="en-US"/>
          </a:p>
        </p:txBody>
      </p:sp>
      <p:sp>
        <p:nvSpPr>
          <p:cNvPr id="33" name="文字方塊 3">
            <a:extLst>
              <a:ext uri="{FF2B5EF4-FFF2-40B4-BE49-F238E27FC236}">
                <a16:creationId xmlns:a16="http://schemas.microsoft.com/office/drawing/2014/main" id="{571540FD-19ED-2555-12A2-7DC946D469A2}"/>
              </a:ext>
            </a:extLst>
          </p:cNvPr>
          <p:cNvSpPr txBox="1"/>
          <p:nvPr/>
        </p:nvSpPr>
        <p:spPr>
          <a:xfrm>
            <a:off x="6367206" y="2396017"/>
            <a:ext cx="4298276" cy="646331"/>
          </a:xfrm>
          <a:prstGeom prst="rect">
            <a:avLst/>
          </a:prstGeom>
          <a:noFill/>
          <a:ln>
            <a:noFill/>
          </a:ln>
        </p:spPr>
        <p:txBody>
          <a:bodyPr wrap="square" rtlCol="0">
            <a:spAutoFit/>
          </a:bodyPr>
          <a:lstStyle/>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 貸款人期望損失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機構期望</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收益</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(Lender Loss , LL)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(HECM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Gain)</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4" name="组合 66">
            <a:extLst>
              <a:ext uri="{FF2B5EF4-FFF2-40B4-BE49-F238E27FC236}">
                <a16:creationId xmlns:a16="http://schemas.microsoft.com/office/drawing/2014/main" id="{2A963FA5-5582-5817-8827-831749FDC4EF}"/>
              </a:ext>
            </a:extLst>
          </p:cNvPr>
          <p:cNvGrpSpPr/>
          <p:nvPr/>
        </p:nvGrpSpPr>
        <p:grpSpPr>
          <a:xfrm>
            <a:off x="6374339" y="3507336"/>
            <a:ext cx="5532338" cy="741804"/>
            <a:chOff x="2792907" y="3238185"/>
            <a:chExt cx="5532338" cy="741804"/>
          </a:xfrm>
        </p:grpSpPr>
        <p:sp>
          <p:nvSpPr>
            <p:cNvPr id="35" name="內容版面配置區 2">
              <a:extLst>
                <a:ext uri="{FF2B5EF4-FFF2-40B4-BE49-F238E27FC236}">
                  <a16:creationId xmlns:a16="http://schemas.microsoft.com/office/drawing/2014/main" id="{D21D9CF8-C0F4-F2DA-A420-7CB365FF1994}"/>
                </a:ext>
              </a:extLst>
            </p:cNvPr>
            <p:cNvSpPr txBox="1">
              <a:spLocks/>
            </p:cNvSpPr>
            <p:nvPr/>
          </p:nvSpPr>
          <p:spPr>
            <a:xfrm>
              <a:off x="2792907" y="3540210"/>
              <a:ext cx="4916645" cy="4397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altLang="zh-TW"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機構的期望利益會等於收取的貸款保險金及房屋殘值 </a:t>
              </a:r>
              <a:endParaRPr lang="zh-TW" altLang="en-US" sz="14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6" name="文字方塊 3">
              <a:extLst>
                <a:ext uri="{FF2B5EF4-FFF2-40B4-BE49-F238E27FC236}">
                  <a16:creationId xmlns:a16="http://schemas.microsoft.com/office/drawing/2014/main" id="{2FF25A98-43D0-CA99-7F1D-4D5A577B8758}"/>
                </a:ext>
              </a:extLst>
            </p:cNvPr>
            <p:cNvSpPr txBox="1"/>
            <p:nvPr/>
          </p:nvSpPr>
          <p:spPr>
            <a:xfrm>
              <a:off x="3700993" y="3238185"/>
              <a:ext cx="4624252" cy="369332"/>
            </a:xfrm>
            <a:prstGeom prst="rect">
              <a:avLst/>
            </a:prstGeom>
            <a:noFill/>
            <a:ln>
              <a:noFill/>
            </a:ln>
          </p:spPr>
          <p:txBody>
            <a:bodyPr wrap="square" rtlCol="0">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HECM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Gain = MIP+NE</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37" name="箭头: 下 27">
            <a:extLst>
              <a:ext uri="{FF2B5EF4-FFF2-40B4-BE49-F238E27FC236}">
                <a16:creationId xmlns:a16="http://schemas.microsoft.com/office/drawing/2014/main" id="{7E1A6A7A-70B2-D9FE-AA34-8CBE062D9D72}"/>
              </a:ext>
            </a:extLst>
          </p:cNvPr>
          <p:cNvSpPr/>
          <p:nvPr/>
        </p:nvSpPr>
        <p:spPr>
          <a:xfrm>
            <a:off x="8412274" y="3108560"/>
            <a:ext cx="208140" cy="361561"/>
          </a:xfrm>
          <a:prstGeom prst="downArrow">
            <a:avLst/>
          </a:prstGeom>
          <a:noFill/>
          <a:ln w="19050">
            <a:solidFill>
              <a:srgbClr val="3C3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38" name="內容版面配置區 2">
            <a:extLst>
              <a:ext uri="{FF2B5EF4-FFF2-40B4-BE49-F238E27FC236}">
                <a16:creationId xmlns:a16="http://schemas.microsoft.com/office/drawing/2014/main" id="{8D1D4AA9-02C2-7A15-A018-58D22EA67F9E}"/>
              </a:ext>
            </a:extLst>
          </p:cNvPr>
          <p:cNvSpPr txBox="1">
            <a:spLocks/>
          </p:cNvSpPr>
          <p:nvPr/>
        </p:nvSpPr>
        <p:spPr>
          <a:xfrm>
            <a:off x="6881648" y="4785151"/>
            <a:ext cx="3324557" cy="43977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zh-TW" altLang="en-US" sz="18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公平定價公式 </a:t>
            </a:r>
            <a:r>
              <a:rPr lang="en-US" altLang="zh-TW" sz="18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LL=MIP+NE</a:t>
            </a:r>
          </a:p>
        </p:txBody>
      </p:sp>
      <p:sp>
        <p:nvSpPr>
          <p:cNvPr id="39" name="箭头: 下 65">
            <a:extLst>
              <a:ext uri="{FF2B5EF4-FFF2-40B4-BE49-F238E27FC236}">
                <a16:creationId xmlns:a16="http://schemas.microsoft.com/office/drawing/2014/main" id="{9C885410-EF89-D20C-A0AD-48DDC92C46DE}"/>
              </a:ext>
            </a:extLst>
          </p:cNvPr>
          <p:cNvSpPr/>
          <p:nvPr/>
        </p:nvSpPr>
        <p:spPr>
          <a:xfrm>
            <a:off x="8413685" y="4315352"/>
            <a:ext cx="208140" cy="361561"/>
          </a:xfrm>
          <a:prstGeom prst="downArrow">
            <a:avLst/>
          </a:prstGeom>
          <a:noFill/>
          <a:ln w="19050">
            <a:solidFill>
              <a:srgbClr val="3C3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8" name="矩形 7"/>
          <p:cNvSpPr/>
          <p:nvPr/>
        </p:nvSpPr>
        <p:spPr>
          <a:xfrm>
            <a:off x="1241077" y="1884775"/>
            <a:ext cx="3647152" cy="369332"/>
          </a:xfrm>
          <a:prstGeom prst="rect">
            <a:avLst/>
          </a:prstGeom>
        </p:spPr>
        <p:txBody>
          <a:bodyPr wrap="none">
            <a:spAutoFit/>
          </a:bodyPr>
          <a:lstStyle/>
          <a:p>
            <a:r>
              <a:rPr lang="zh-TW" altLang="en-US" dirty="0">
                <a:solidFill>
                  <a:srgbClr val="1F3762"/>
                </a:solidFill>
                <a:latin typeface="標楷體" panose="03000509000000000000" pitchFamily="65" charset="-120"/>
                <a:ea typeface="標楷體" panose="03000509000000000000" pitchFamily="65" charset="-120"/>
                <a:cs typeface="+mn-ea"/>
                <a:sym typeface="+mn-lt"/>
              </a:rPr>
              <a:t>有</a:t>
            </a:r>
            <a:r>
              <a:rPr lang="zh-TW" altLang="en-US" dirty="0" smtClean="0">
                <a:solidFill>
                  <a:srgbClr val="1F3762"/>
                </a:solidFill>
                <a:latin typeface="標楷體" panose="03000509000000000000" pitchFamily="65" charset="-120"/>
                <a:ea typeface="標楷體" panose="03000509000000000000" pitchFamily="65" charset="-120"/>
                <a:cs typeface="+mn-ea"/>
                <a:sym typeface="+mn-lt"/>
              </a:rPr>
              <a:t>繼承人且</a:t>
            </a:r>
            <a:r>
              <a:rPr lang="zh-TW" altLang="en-US" dirty="0">
                <a:solidFill>
                  <a:srgbClr val="1F3762"/>
                </a:solidFill>
                <a:latin typeface="標楷體" panose="03000509000000000000" pitchFamily="65" charset="-120"/>
                <a:ea typeface="標楷體" panose="03000509000000000000" pitchFamily="65" charset="-120"/>
                <a:cs typeface="+mn-ea"/>
                <a:sym typeface="+mn-lt"/>
              </a:rPr>
              <a:t>不受監管型</a:t>
            </a:r>
            <a:r>
              <a:rPr lang="en-US" altLang="zh-TW" dirty="0">
                <a:solidFill>
                  <a:srgbClr val="1F3762"/>
                </a:solidFill>
                <a:latin typeface="標楷體" panose="03000509000000000000" pitchFamily="65" charset="-120"/>
                <a:ea typeface="標楷體" panose="03000509000000000000" pitchFamily="65" charset="-120"/>
                <a:cs typeface="+mn-ea"/>
                <a:sym typeface="+mn-lt"/>
              </a:rPr>
              <a:t>RM</a:t>
            </a:r>
            <a:r>
              <a:rPr lang="zh-TW" altLang="en-US" dirty="0">
                <a:solidFill>
                  <a:srgbClr val="1F3762"/>
                </a:solidFill>
                <a:latin typeface="標楷體" panose="03000509000000000000" pitchFamily="65" charset="-120"/>
                <a:ea typeface="標楷體" panose="03000509000000000000" pitchFamily="65" charset="-120"/>
                <a:cs typeface="+mn-ea"/>
                <a:sym typeface="+mn-lt"/>
              </a:rPr>
              <a:t>支付</a:t>
            </a:r>
            <a:r>
              <a:rPr lang="zh-TW" altLang="en-US" dirty="0" smtClean="0">
                <a:solidFill>
                  <a:srgbClr val="1F3762"/>
                </a:solidFill>
                <a:latin typeface="標楷體" panose="03000509000000000000" pitchFamily="65" charset="-120"/>
                <a:ea typeface="標楷體" panose="03000509000000000000" pitchFamily="65" charset="-120"/>
                <a:cs typeface="+mn-ea"/>
                <a:sym typeface="+mn-lt"/>
              </a:rPr>
              <a:t>比例</a:t>
            </a:r>
            <a:endParaRPr lang="zh-TW" altLang="en-US" dirty="0">
              <a:solidFill>
                <a:srgbClr val="1F3762"/>
              </a:solidFill>
              <a:latin typeface="標楷體" panose="03000509000000000000" pitchFamily="65" charset="-120"/>
              <a:ea typeface="標楷體" panose="03000509000000000000" pitchFamily="65" charset="-120"/>
              <a:cs typeface="+mn-ea"/>
              <a:sym typeface="+mn-lt"/>
            </a:endParaRPr>
          </a:p>
        </p:txBody>
      </p:sp>
      <p:sp>
        <p:nvSpPr>
          <p:cNvPr id="41" name="矩形 40"/>
          <p:cNvSpPr/>
          <p:nvPr/>
        </p:nvSpPr>
        <p:spPr>
          <a:xfrm>
            <a:off x="6787024" y="1886218"/>
            <a:ext cx="3647152" cy="369332"/>
          </a:xfrm>
          <a:prstGeom prst="rect">
            <a:avLst/>
          </a:prstGeom>
        </p:spPr>
        <p:txBody>
          <a:bodyPr wrap="none">
            <a:spAutoFit/>
          </a:bodyPr>
          <a:lstStyle/>
          <a:p>
            <a:r>
              <a:rPr lang="zh-TW" altLang="en-US" dirty="0" smtClean="0">
                <a:solidFill>
                  <a:srgbClr val="1F3762"/>
                </a:solidFill>
                <a:latin typeface="標楷體" panose="03000509000000000000" pitchFamily="65" charset="-120"/>
                <a:ea typeface="標楷體" panose="03000509000000000000" pitchFamily="65" charset="-120"/>
                <a:cs typeface="+mn-ea"/>
                <a:sym typeface="+mn-lt"/>
              </a:rPr>
              <a:t>無繼承人且</a:t>
            </a:r>
            <a:r>
              <a:rPr lang="zh-TW" altLang="en-US" dirty="0">
                <a:solidFill>
                  <a:srgbClr val="1F3762"/>
                </a:solidFill>
                <a:latin typeface="標楷體" panose="03000509000000000000" pitchFamily="65" charset="-120"/>
                <a:ea typeface="標楷體" panose="03000509000000000000" pitchFamily="65" charset="-120"/>
                <a:cs typeface="+mn-ea"/>
                <a:sym typeface="+mn-lt"/>
              </a:rPr>
              <a:t>不受監管型</a:t>
            </a:r>
            <a:r>
              <a:rPr lang="en-US" altLang="zh-TW" dirty="0">
                <a:solidFill>
                  <a:srgbClr val="1F3762"/>
                </a:solidFill>
                <a:latin typeface="標楷體" panose="03000509000000000000" pitchFamily="65" charset="-120"/>
                <a:ea typeface="標楷體" panose="03000509000000000000" pitchFamily="65" charset="-120"/>
                <a:cs typeface="+mn-ea"/>
                <a:sym typeface="+mn-lt"/>
              </a:rPr>
              <a:t>RM</a:t>
            </a:r>
            <a:r>
              <a:rPr lang="zh-TW" altLang="en-US" dirty="0">
                <a:solidFill>
                  <a:srgbClr val="1F3762"/>
                </a:solidFill>
                <a:latin typeface="標楷體" panose="03000509000000000000" pitchFamily="65" charset="-120"/>
                <a:ea typeface="標楷體" panose="03000509000000000000" pitchFamily="65" charset="-120"/>
                <a:cs typeface="+mn-ea"/>
                <a:sym typeface="+mn-lt"/>
              </a:rPr>
              <a:t>支付</a:t>
            </a:r>
            <a:r>
              <a:rPr lang="zh-TW" altLang="en-US" dirty="0" smtClean="0">
                <a:solidFill>
                  <a:srgbClr val="1F3762"/>
                </a:solidFill>
                <a:latin typeface="標楷體" panose="03000509000000000000" pitchFamily="65" charset="-120"/>
                <a:ea typeface="標楷體" panose="03000509000000000000" pitchFamily="65" charset="-120"/>
                <a:cs typeface="+mn-ea"/>
                <a:sym typeface="+mn-lt"/>
              </a:rPr>
              <a:t>比例</a:t>
            </a:r>
            <a:endParaRPr lang="zh-TW" altLang="en-US" dirty="0">
              <a:solidFill>
                <a:srgbClr val="1F3762"/>
              </a:solidFill>
              <a:latin typeface="標楷體" panose="03000509000000000000" pitchFamily="65" charset="-120"/>
              <a:ea typeface="標楷體" panose="03000509000000000000" pitchFamily="65" charset="-120"/>
              <a:cs typeface="+mn-ea"/>
              <a:sym typeface="+mn-lt"/>
            </a:endParaRPr>
          </a:p>
        </p:txBody>
      </p:sp>
      <p:sp>
        <p:nvSpPr>
          <p:cNvPr id="22" name="矩形 21"/>
          <p:cNvSpPr/>
          <p:nvPr/>
        </p:nvSpPr>
        <p:spPr>
          <a:xfrm>
            <a:off x="522015" y="6039680"/>
            <a:ext cx="2723823" cy="459100"/>
          </a:xfrm>
          <a:prstGeom prst="rect">
            <a:avLst/>
          </a:prstGeom>
        </p:spPr>
        <p:txBody>
          <a:bodyPr wrap="none">
            <a:spAutoFit/>
          </a:bodyPr>
          <a:lstStyle/>
          <a:p>
            <a:pPr>
              <a:lnSpc>
                <a:spcPct val="150000"/>
              </a:lnSpc>
            </a:pPr>
            <a:r>
              <a:rPr lang="zh-TW" altLang="en-US" b="1"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運用二分法求解支付比例</a:t>
            </a:r>
            <a:endParaRPr lang="zh-TW" altLang="en-US" b="1"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47860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71B77-AD63-3A5A-02BF-E7CB6CD7BD38}"/>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F578B77E-A3A0-311E-3430-FCCB0820EEBA}"/>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BAD039A0-2987-4A50-7C03-D783922C56C2}"/>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FBD79726-5850-78D2-B36E-44646C04E104}"/>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FB1D9F2F-DD41-0B6E-B97B-99435E70373E}"/>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EFDADBE-A1B9-D1DF-E763-D8E22A6B57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48A918C-B7C9-BDE5-F4B8-56073EC81A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CFF8678-5252-CB83-0075-7170350074F0}"/>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B2995843-2E3D-9589-DD6E-201526CA4CDF}"/>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D4D71B6A-71CF-DE34-6D07-B7AAB322720D}"/>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4811008E-8D1E-B96B-4327-2CA21B73D081}"/>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2A3E8F44-2911-D90C-4F27-26A80F0D14A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09D6F4DD-0670-ABA2-35AF-0D6BDC82E9C6}"/>
              </a:ext>
            </a:extLst>
          </p:cNvPr>
          <p:cNvSpPr txBox="1"/>
          <p:nvPr/>
        </p:nvSpPr>
        <p:spPr>
          <a:xfrm>
            <a:off x="4173360" y="323206"/>
            <a:ext cx="2368275"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mj-ea"/>
                <a:cs typeface="+mn-ea"/>
                <a:sym typeface="+mn-lt"/>
              </a:rPr>
              <a:t>--</a:t>
            </a:r>
            <a:r>
              <a:rPr lang="en-US" altLang="zh-CN"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HR</a:t>
            </a:r>
            <a:r>
              <a:rPr lang="zh-CN" altLang="en-US" sz="2800" dirty="0">
                <a:solidFill>
                  <a:srgbClr val="1F3762"/>
                </a:solidFill>
                <a:latin typeface="標楷體" panose="03000509000000000000" pitchFamily="65" charset="-120"/>
                <a:ea typeface="標楷體" panose="03000509000000000000" pitchFamily="65" charset="-120"/>
                <a:cs typeface="+mn-ea"/>
                <a:sym typeface="+mn-lt"/>
              </a:rPr>
              <a:t>定價模型</a:t>
            </a:r>
          </a:p>
        </p:txBody>
      </p:sp>
      <p:sp>
        <p:nvSpPr>
          <p:cNvPr id="3" name="矩形 1">
            <a:extLst>
              <a:ext uri="{FF2B5EF4-FFF2-40B4-BE49-F238E27FC236}">
                <a16:creationId xmlns:a16="http://schemas.microsoft.com/office/drawing/2014/main" id="{8224FB2A-9DDE-4CAF-D5D1-B42AB2D52FF9}"/>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grpSp>
        <p:nvGrpSpPr>
          <p:cNvPr id="70" name="组合 69">
            <a:extLst>
              <a:ext uri="{FF2B5EF4-FFF2-40B4-BE49-F238E27FC236}">
                <a16:creationId xmlns:a16="http://schemas.microsoft.com/office/drawing/2014/main" id="{25C9F1CA-7AF7-EE6D-2F55-9EEE91E6AD85}"/>
              </a:ext>
            </a:extLst>
          </p:cNvPr>
          <p:cNvGrpSpPr/>
          <p:nvPr/>
        </p:nvGrpSpPr>
        <p:grpSpPr>
          <a:xfrm>
            <a:off x="227012" y="1223782"/>
            <a:ext cx="5565481" cy="2353463"/>
            <a:chOff x="274959" y="2300999"/>
            <a:chExt cx="5565481" cy="2353463"/>
          </a:xfrm>
        </p:grpSpPr>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85042955-C9D6-A47E-7411-E2DBD4FBCDBD}"/>
                    </a:ext>
                  </a:extLst>
                </p:cNvPr>
                <p:cNvSpPr/>
                <p:nvPr/>
              </p:nvSpPr>
              <p:spPr>
                <a:xfrm>
                  <a:off x="274959" y="2658723"/>
                  <a:ext cx="5565481" cy="1995739"/>
                </a:xfrm>
                <a:prstGeom prst="rect">
                  <a:avLst/>
                </a:prstGeom>
              </p:spPr>
              <p:txBody>
                <a:bodyPr wrap="square">
                  <a:spAutoFit/>
                </a:bodyPr>
                <a:lstStyle/>
                <a:p>
                  <a:pPr algn="r"/>
                  <a:r>
                    <a:rPr lang="zh-TW" altLang="en-US" sz="12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r>
                    <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t</a:t>
                  </a:r>
                  <a:r>
                    <a:rPr lang="zh-TW" altLang="en-US"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a:t>
                  </a:r>
                  <a:r>
                    <a:rPr lang="zh-TW"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支付金額折現值</a:t>
                  </a:r>
                  <a14:m>
                    <m:oMath xmlns:m="http://schemas.openxmlformats.org/officeDocument/2006/math">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𝑃𝐴</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b>
                      </m:sSub>
                      <m:r>
                        <a:rPr lang="zh-CN"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（年金型）</m:t>
                      </m:r>
                    </m:oMath>
                  </a14:m>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 </a:t>
                  </a:r>
                  <a14:m>
                    <m:oMath xmlns:m="http://schemas.openxmlformats.org/officeDocument/2006/math">
                      <m:r>
                        <a:rPr lang="en-US" altLang="zh-TW" sz="1200" b="0" i="1" kern="100">
                          <a:solidFill>
                            <a:schemeClr val="bg2">
                              <a:lumMod val="25000"/>
                            </a:schemeClr>
                          </a:solidFill>
                          <a:latin typeface="Cambria Math" panose="02040503050406030204" pitchFamily="18" charset="0"/>
                          <a:cs typeface="Times New Roman" panose="02020603050405020304" pitchFamily="18" charset="0"/>
                        </a:rPr>
                        <m:t>=</m:t>
                      </m:r>
                    </m:oMath>
                  </a14:m>
                  <a:r>
                    <a:rPr lang="zh-TW" altLang="en-US"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r>
                    <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t</a:t>
                  </a:r>
                  <a:r>
                    <a:rPr lang="zh-TW" altLang="en-US"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期年金</a:t>
                  </a:r>
                  <a14:m>
                    <m:oMath xmlns:m="http://schemas.openxmlformats.org/officeDocument/2006/math">
                      <m:r>
                        <a:rPr lang="en-US" altLang="zh-TW" sz="1200" b="0" i="1" kern="100">
                          <a:solidFill>
                            <a:schemeClr val="bg2">
                              <a:lumMod val="25000"/>
                            </a:schemeClr>
                          </a:solidFill>
                          <a:latin typeface="Cambria Math" panose="02040503050406030204" pitchFamily="18" charset="0"/>
                          <a:cs typeface="Times New Roman" panose="02020603050405020304" pitchFamily="18" charset="0"/>
                        </a:rPr>
                        <m:t>+</m:t>
                      </m:r>
                    </m:oMath>
                  </a14:m>
                  <a:r>
                    <a:rPr lang="zh-TW"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未來支付金額折現值</a:t>
                  </a:r>
                  <a14:m>
                    <m:oMath xmlns:m="http://schemas.openxmlformats.org/officeDocument/2006/math">
                      <m:sSub>
                        <m:sSubPr>
                          <m:ctrlPr>
                            <a:rPr lang="zh-TW" altLang="zh-TW" sz="1200" i="1" kern="100">
                              <a:solidFill>
                                <a:schemeClr val="bg2">
                                  <a:lumMod val="25000"/>
                                </a:schemeClr>
                              </a:solidFill>
                              <a:latin typeface="Cambria Math" panose="02040503050406030204" pitchFamily="18" charset="0"/>
                              <a:cs typeface="Times New Roman" panose="02020603050405020304" pitchFamily="18" charset="0"/>
                            </a:rPr>
                          </m:ctrlPr>
                        </m:sSubPr>
                        <m:e>
                          <m:r>
                            <a:rPr lang="en-US" altLang="zh-TW" sz="1200" b="0" i="1" kern="100">
                              <a:solidFill>
                                <a:schemeClr val="bg2">
                                  <a:lumMod val="25000"/>
                                </a:schemeClr>
                              </a:solidFill>
                              <a:latin typeface="Cambria Math" panose="02040503050406030204" pitchFamily="18" charset="0"/>
                              <a:cs typeface="Times New Roman" panose="02020603050405020304" pitchFamily="18" charset="0"/>
                            </a:rPr>
                            <m:t>𝑃𝐴</m:t>
                          </m:r>
                        </m:e>
                        <m:sub>
                          <m:r>
                            <a:rPr lang="en-US" altLang="zh-TW" sz="1200" b="0" i="1" kern="100">
                              <a:solidFill>
                                <a:schemeClr val="bg2">
                                  <a:lumMod val="25000"/>
                                </a:schemeClr>
                              </a:solidFill>
                              <a:latin typeface="Cambria Math" panose="02040503050406030204" pitchFamily="18" charset="0"/>
                              <a:cs typeface="Times New Roman" panose="02020603050405020304" pitchFamily="18" charset="0"/>
                            </a:rPr>
                            <m:t>𝑡</m:t>
                          </m:r>
                          <m:r>
                            <a:rPr lang="en-US" altLang="zh-TW" sz="1200" b="0" i="1" kern="100">
                              <a:solidFill>
                                <a:schemeClr val="bg2">
                                  <a:lumMod val="25000"/>
                                </a:schemeClr>
                              </a:solidFill>
                              <a:latin typeface="Cambria Math" panose="02040503050406030204" pitchFamily="18" charset="0"/>
                              <a:cs typeface="Times New Roman" panose="02020603050405020304" pitchFamily="18" charset="0"/>
                            </a:rPr>
                            <m:t>−1</m:t>
                          </m:r>
                        </m:sub>
                      </m:sSub>
                    </m:oMath>
                  </a14:m>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 </a:t>
                  </a:r>
                </a:p>
                <a:p>
                  <a:pPr>
                    <a:lnSpc>
                      <a:spcPct val="170000"/>
                    </a:lnSpc>
                  </a:pPr>
                  <a14:m>
                    <m:oMathPara xmlns:m="http://schemas.openxmlformats.org/officeDocument/2006/math">
                      <m:oMathParaPr>
                        <m:jc m:val="centerGroup"/>
                      </m:oMathParaPr>
                      <m:oMath xmlns:m="http://schemas.openxmlformats.org/officeDocument/2006/math">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b="0" i="1" kern="100">
                                <a:latin typeface="Cambria Math" panose="02040503050406030204" pitchFamily="18" charset="0"/>
                                <a:cs typeface="Times New Roman" panose="02020603050405020304" pitchFamily="18" charset="0"/>
                              </a:rPr>
                              <m:t>𝑃𝐴</m:t>
                            </m:r>
                          </m:e>
                          <m:sub>
                            <m:r>
                              <a:rPr lang="en-US" altLang="zh-TW" sz="1200" b="0" i="1" kern="100">
                                <a:latin typeface="Cambria Math" panose="02040503050406030204" pitchFamily="18" charset="0"/>
                                <a:cs typeface="Times New Roman" panose="02020603050405020304" pitchFamily="18" charset="0"/>
                              </a:rPr>
                              <m:t>𝑡</m:t>
                            </m:r>
                            <m:r>
                              <a:rPr lang="en-US" altLang="zh-TW" sz="1200" b="0" i="1" kern="100">
                                <a:latin typeface="Cambria Math" panose="02040503050406030204" pitchFamily="18" charset="0"/>
                                <a:cs typeface="Times New Roman" panose="02020603050405020304" pitchFamily="18" charset="0"/>
                              </a:rPr>
                              <m:t>,</m:t>
                            </m:r>
                            <m:r>
                              <a:rPr lang="en-US" altLang="zh-TW" sz="1200" b="0" i="1" kern="100">
                                <a:latin typeface="Cambria Math" panose="02040503050406030204" pitchFamily="18" charset="0"/>
                                <a:cs typeface="Times New Roman" panose="02020603050405020304" pitchFamily="18" charset="0"/>
                              </a:rPr>
                              <m:t>𝑛</m:t>
                            </m:r>
                          </m:sub>
                        </m:sSub>
                        <m:r>
                          <a:rPr lang="en-US" altLang="zh-TW" sz="1200" b="0" i="1" kern="100">
                            <a:latin typeface="Cambria Math" panose="02040503050406030204" pitchFamily="18" charset="0"/>
                            <a:cs typeface="Times New Roman" panose="02020603050405020304" pitchFamily="18" charset="0"/>
                          </a:rPr>
                          <m:t>=</m:t>
                        </m:r>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b="0" i="1" kern="100">
                                <a:latin typeface="Cambria Math" panose="02040503050406030204" pitchFamily="18" charset="0"/>
                                <a:cs typeface="Times New Roman" panose="02020603050405020304" pitchFamily="18" charset="0"/>
                              </a:rPr>
                              <m:t>𝐻</m:t>
                            </m:r>
                          </m:e>
                          <m:sub>
                            <m:r>
                              <a:rPr lang="en-US" altLang="zh-TW" sz="1200" b="0" i="1" kern="100">
                                <a:latin typeface="Cambria Math" panose="02040503050406030204" pitchFamily="18" charset="0"/>
                                <a:cs typeface="Times New Roman" panose="02020603050405020304" pitchFamily="18" charset="0"/>
                              </a:rPr>
                              <m:t>0</m:t>
                            </m:r>
                          </m:sub>
                        </m:sSub>
                        <m:r>
                          <a:rPr lang="en-US" altLang="zh-TW" sz="1200" b="0" i="1" kern="100" smtClean="0">
                            <a:latin typeface="Cambria Math" panose="02040503050406030204" pitchFamily="18" charset="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1"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b="0" i="1" kern="100">
                                <a:latin typeface="Cambria Math" panose="02040503050406030204" pitchFamily="18" charset="0"/>
                                <a:cs typeface="Times New Roman" panose="02020603050405020304" pitchFamily="18" charset="0"/>
                              </a:rPr>
                              <m:t>𝑏</m:t>
                            </m:r>
                          </m:e>
                          <m:sub>
                            <m:r>
                              <a:rPr lang="en-US" altLang="zh-TW" sz="1200" b="0" i="1" kern="100">
                                <a:latin typeface="Cambria Math" panose="02040503050406030204" pitchFamily="18" charset="0"/>
                                <a:cs typeface="Times New Roman" panose="02020603050405020304" pitchFamily="18" charset="0"/>
                              </a:rPr>
                              <m:t>𝑎</m:t>
                            </m:r>
                          </m:sub>
                        </m:sSub>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1"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b="0" i="1" kern="100">
                            <a:latin typeface="Cambria Math" panose="02040503050406030204" pitchFamily="18" charset="0"/>
                            <a:cs typeface="Times New Roman" panose="02020603050405020304" pitchFamily="18" charset="0"/>
                          </a:rPr>
                          <m:t>∆</m:t>
                        </m:r>
                        <m:r>
                          <a:rPr lang="en-US" altLang="zh-TW" sz="1200" b="0" i="1" kern="100">
                            <a:latin typeface="Cambria Math" panose="02040503050406030204" pitchFamily="18" charset="0"/>
                            <a:cs typeface="Times New Roman" panose="02020603050405020304" pitchFamily="18" charset="0"/>
                          </a:rPr>
                          <m:t>𝑡</m:t>
                        </m:r>
                      </m:oMath>
                    </m:oMathPara>
                  </a14:m>
                  <a:endParaRPr lang="zh-TW" altLang="zh-TW" sz="12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70000"/>
                    </a:lnSpc>
                  </a:pPr>
                  <a14:m>
                    <m:oMathPara xmlns:m="http://schemas.openxmlformats.org/officeDocument/2006/math">
                      <m:oMathParaPr>
                        <m:jc m:val="centerGroup"/>
                      </m:oMathParaPr>
                      <m:oMath xmlns:m="http://schemas.openxmlformats.org/officeDocument/2006/math">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Sup>
                          <m:sSub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Sup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up/>
                        </m:sSubSup>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𝑟</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d>
                          <m:dPr>
                            <m:begChr m:val="["/>
                            <m:endChr m:val="]"/>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𝑢</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m:rPr>
                                    <m:nor/>
                                  </m:rPr>
                                  <a:rPr lang="en-US" altLang="zh-TW" sz="1200" b="0" i="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𝑃𝐴</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𝑚</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m:rPr>
                                <m:nor/>
                              </m:rPr>
                              <a:rPr lang="en-US" altLang="zh-TW" sz="1200" b="0" i="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𝑃𝐴</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𝑑</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m:rPr>
                                    <m:nor/>
                                  </m:rPr>
                                  <a:rPr lang="en-US" altLang="zh-TW" sz="1200" b="0" i="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𝑃𝐴</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e>
                        </m:d>
                      </m:oMath>
                    </m:oMathPara>
                  </a14:m>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一次性給付</a:t>
                  </a:r>
                  <a:endParaRPr lang="en-US" altLang="zh-TW" sz="1200" i="1" kern="100" dirty="0">
                    <a:solidFill>
                      <a:schemeClr val="bg2">
                        <a:lumMod val="2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a14:m>
                    <m:oMathPara xmlns:m="http://schemas.openxmlformats.org/officeDocument/2006/math">
                      <m:oMathParaPr>
                        <m:jc m:val="center"/>
                      </m:oMathParaPr>
                      <m:oMath xmlns:m="http://schemas.openxmlformats.org/officeDocument/2006/math">
                        <m:sSub>
                          <m:sSubPr>
                            <m:ctrlPr>
                              <a:rPr lang="zh-TW" altLang="zh-TW" sz="1200" i="1" kern="100" smtClean="0">
                                <a:solidFill>
                                  <a:schemeClr val="bg2">
                                    <a:lumMod val="25000"/>
                                  </a:schemeClr>
                                </a:solidFill>
                                <a:effectLst/>
                                <a:latin typeface="Cambria Math" panose="02040503050406030204" pitchFamily="18" charset="0"/>
                                <a:cs typeface="Times New Roman" panose="02020603050405020304" pitchFamily="18" charset="0"/>
                              </a:rPr>
                            </m:ctrlPr>
                          </m:sSubPr>
                          <m:e>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𝑃𝐴</m:t>
                            </m:r>
                          </m:e>
                          <m:sub>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0</m:t>
                            </m:r>
                          </m:sub>
                        </m:sSub>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m:t>
                        </m:r>
                        <m:sSub>
                          <m:sSubPr>
                            <m:ctrlPr>
                              <a:rPr lang="zh-TW" altLang="zh-TW" sz="1200" i="1" kern="100">
                                <a:solidFill>
                                  <a:schemeClr val="bg2">
                                    <a:lumMod val="25000"/>
                                  </a:schemeClr>
                                </a:solidFill>
                                <a:effectLst/>
                                <a:latin typeface="Cambria Math" panose="02040503050406030204" pitchFamily="18" charset="0"/>
                                <a:cs typeface="Times New Roman" panose="02020603050405020304" pitchFamily="18" charset="0"/>
                              </a:rPr>
                            </m:ctrlPr>
                          </m:sSubPr>
                          <m:e>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𝐻</m:t>
                            </m:r>
                          </m:e>
                          <m:sub>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0</m:t>
                            </m:r>
                            <m:r>
                              <a:rPr lang="en-US" altLang="zh-TW" sz="1200" b="0" i="1" kern="100" smtClean="0">
                                <a:solidFill>
                                  <a:schemeClr val="bg2">
                                    <a:lumMod val="25000"/>
                                  </a:schemeClr>
                                </a:solidFill>
                                <a:effectLst/>
                                <a:latin typeface="Cambria Math" panose="02040503050406030204" pitchFamily="18" charset="0"/>
                                <a:cs typeface="Times New Roman" panose="02020603050405020304" pitchFamily="18" charset="0"/>
                              </a:rPr>
                              <m:t> </m:t>
                            </m:r>
                          </m:sub>
                        </m:sSub>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1"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sSub>
                          <m:sSubPr>
                            <m:ctrlPr>
                              <a:rPr lang="zh-TW" altLang="zh-TW" sz="1200" i="1" kern="100">
                                <a:solidFill>
                                  <a:schemeClr val="bg2">
                                    <a:lumMod val="25000"/>
                                  </a:schemeClr>
                                </a:solidFill>
                                <a:effectLst/>
                                <a:latin typeface="Cambria Math" panose="02040503050406030204" pitchFamily="18" charset="0"/>
                                <a:cs typeface="Times New Roman" panose="02020603050405020304" pitchFamily="18" charset="0"/>
                              </a:rPr>
                            </m:ctrlPr>
                          </m:sSubPr>
                          <m:e>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𝑏</m:t>
                            </m:r>
                          </m:e>
                          <m:sub>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𝑙</m:t>
                            </m:r>
                          </m:sub>
                        </m:sSub>
                      </m:oMath>
                    </m:oMathPara>
                  </a14:m>
                  <a:endParaRPr lang="en-US" altLang="zh-TW" sz="1200" kern="100" dirty="0">
                    <a:solidFill>
                      <a:schemeClr val="bg2">
                        <a:lumMod val="2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由 </a:t>
                  </a:r>
                  <a14:m>
                    <m:oMath xmlns:m="http://schemas.openxmlformats.org/officeDocument/2006/math">
                      <m:r>
                        <a:rPr lang="zh-TW" altLang="en-US" sz="1200" b="0" i="1" kern="100" dirty="0">
                          <a:solidFill>
                            <a:schemeClr val="bg2">
                              <a:lumMod val="25000"/>
                            </a:schemeClr>
                          </a:solidFill>
                          <a:effectLst/>
                          <a:latin typeface="Cambria Math" panose="02040503050406030204" pitchFamily="18" charset="0"/>
                          <a:cs typeface="Times New Roman" panose="02020603050405020304" pitchFamily="18" charset="0"/>
                        </a:rPr>
                        <m:t> </m:t>
                      </m:r>
                      <m:sSub>
                        <m:sSubPr>
                          <m:ctrlPr>
                            <a:rPr lang="zh-TW" altLang="zh-TW" sz="1200" i="1" kern="100" smtClean="0">
                              <a:solidFill>
                                <a:schemeClr val="bg2">
                                  <a:lumMod val="25000"/>
                                </a:schemeClr>
                              </a:solidFill>
                              <a:effectLst/>
                              <a:latin typeface="Cambria Math" panose="02040503050406030204" pitchFamily="18" charset="0"/>
                              <a:cs typeface="Times New Roman" panose="02020603050405020304" pitchFamily="18" charset="0"/>
                            </a:rPr>
                          </m:ctrlPr>
                        </m:sSubPr>
                        <m:e>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𝐻</m:t>
                          </m:r>
                        </m:e>
                        <m:sub>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𝑜</m:t>
                          </m:r>
                        </m:sub>
                      </m:sSub>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m:t>
                      </m:r>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𝐴𝑅</m:t>
                      </m:r>
                      <m:r>
                        <a:rPr lang="en-US" altLang="zh-TW" sz="1200" b="0" i="1" kern="100" smtClean="0">
                          <a:solidFill>
                            <a:schemeClr val="bg2">
                              <a:lumMod val="25000"/>
                            </a:schemeClr>
                          </a:solidFill>
                          <a:effectLst/>
                          <a:latin typeface="Cambria Math" panose="02040503050406030204" pitchFamily="18" charset="0"/>
                          <a:cs typeface="Times New Roman" panose="02020603050405020304" pitchFamily="18" charset="0"/>
                        </a:rPr>
                        <m:t>−</m:t>
                      </m:r>
                      <m:sSub>
                        <m:sSubPr>
                          <m:ctrlPr>
                            <a:rPr lang="zh-TW" altLang="zh-TW" sz="1200" i="1" kern="100">
                              <a:solidFill>
                                <a:schemeClr val="bg2">
                                  <a:lumMod val="25000"/>
                                </a:schemeClr>
                              </a:solidFill>
                              <a:latin typeface="Cambria Math" panose="02040503050406030204" pitchFamily="18" charset="0"/>
                              <a:cs typeface="Times New Roman" panose="02020603050405020304" pitchFamily="18" charset="0"/>
                            </a:rPr>
                          </m:ctrlPr>
                        </m:sSubPr>
                        <m:e>
                          <m:r>
                            <a:rPr lang="en-US" altLang="zh-TW" sz="1200" b="0" i="1" kern="100">
                              <a:solidFill>
                                <a:schemeClr val="bg2">
                                  <a:lumMod val="25000"/>
                                </a:schemeClr>
                              </a:solidFill>
                              <a:latin typeface="Cambria Math" panose="02040503050406030204" pitchFamily="18" charset="0"/>
                              <a:cs typeface="Times New Roman" panose="02020603050405020304" pitchFamily="18" charset="0"/>
                            </a:rPr>
                            <m:t>𝑅𝐴</m:t>
                          </m:r>
                        </m:e>
                        <m:sub>
                          <m:r>
                            <a:rPr lang="en-US" altLang="zh-TW" sz="1200" b="0" i="1" kern="100">
                              <a:solidFill>
                                <a:schemeClr val="bg2">
                                  <a:lumMod val="25000"/>
                                </a:schemeClr>
                              </a:solidFill>
                              <a:latin typeface="Cambria Math" panose="02040503050406030204" pitchFamily="18" charset="0"/>
                              <a:cs typeface="Times New Roman" panose="02020603050405020304" pitchFamily="18" charset="0"/>
                            </a:rPr>
                            <m:t>0</m:t>
                          </m:r>
                        </m:sub>
                      </m:sSub>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m:t>
                      </m:r>
                      <m:sSub>
                        <m:sSubPr>
                          <m:ctrlPr>
                            <a:rPr lang="zh-TW" altLang="zh-TW" sz="1200" i="1" kern="100">
                              <a:solidFill>
                                <a:schemeClr val="bg2">
                                  <a:lumMod val="25000"/>
                                </a:schemeClr>
                              </a:solidFill>
                              <a:effectLst/>
                              <a:latin typeface="Cambria Math" panose="02040503050406030204" pitchFamily="18" charset="0"/>
                              <a:cs typeface="Times New Roman" panose="02020603050405020304" pitchFamily="18" charset="0"/>
                            </a:rPr>
                          </m:ctrlPr>
                        </m:sSubPr>
                        <m:e>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𝑃𝐴</m:t>
                          </m:r>
                        </m:e>
                        <m:sub>
                          <m:r>
                            <a:rPr lang="en-US" altLang="zh-TW" sz="1200" b="0" i="1" kern="100">
                              <a:solidFill>
                                <a:schemeClr val="bg2">
                                  <a:lumMod val="25000"/>
                                </a:schemeClr>
                              </a:solidFill>
                              <a:effectLst/>
                              <a:latin typeface="Cambria Math" panose="02040503050406030204" pitchFamily="18" charset="0"/>
                              <a:cs typeface="Times New Roman" panose="02020603050405020304" pitchFamily="18" charset="0"/>
                            </a:rPr>
                            <m:t>0</m:t>
                          </m:r>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 </a:t>
                  </a:r>
                  <a:r>
                    <a:rPr lang="zh-CN"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推導可得</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30" name="矩形 29">
                  <a:extLst>
                    <a:ext uri="{FF2B5EF4-FFF2-40B4-BE49-F238E27FC236}">
                      <a16:creationId xmlns:a16="http://schemas.microsoft.com/office/drawing/2014/main" id="{85042955-C9D6-A47E-7411-E2DBD4FBCDBD}"/>
                    </a:ext>
                  </a:extLst>
                </p:cNvPr>
                <p:cNvSpPr>
                  <a:spLocks noRot="1" noChangeAspect="1" noMove="1" noResize="1" noEditPoints="1" noAdjustHandles="1" noChangeArrowheads="1" noChangeShapeType="1" noTextEdit="1"/>
                </p:cNvSpPr>
                <p:nvPr/>
              </p:nvSpPr>
              <p:spPr>
                <a:xfrm>
                  <a:off x="274959" y="2658723"/>
                  <a:ext cx="5565481" cy="1995739"/>
                </a:xfrm>
                <a:prstGeom prst="rect">
                  <a:avLst/>
                </a:prstGeom>
                <a:blipFill>
                  <a:blip r:embed="rId5"/>
                  <a:stretch>
                    <a:fillRect b="-610"/>
                  </a:stretch>
                </a:blipFill>
              </p:spPr>
              <p:txBody>
                <a:bodyPr/>
                <a:lstStyle/>
                <a:p>
                  <a:r>
                    <a:rPr lang="zh-TW" altLang="en-US">
                      <a:noFill/>
                    </a:rPr>
                    <a:t> </a:t>
                  </a:r>
                </a:p>
              </p:txBody>
            </p:sp>
          </mc:Fallback>
        </mc:AlternateContent>
        <p:sp>
          <p:nvSpPr>
            <p:cNvPr id="31" name="文本框 38">
              <a:extLst>
                <a:ext uri="{FF2B5EF4-FFF2-40B4-BE49-F238E27FC236}">
                  <a16:creationId xmlns:a16="http://schemas.microsoft.com/office/drawing/2014/main" id="{D8FF22D3-29EB-6CEC-E4C2-E879981461C6}"/>
                </a:ext>
              </a:extLst>
            </p:cNvPr>
            <p:cNvSpPr txBox="1"/>
            <p:nvPr/>
          </p:nvSpPr>
          <p:spPr>
            <a:xfrm>
              <a:off x="1066799" y="2300999"/>
              <a:ext cx="4764116" cy="369332"/>
            </a:xfrm>
            <a:prstGeom prst="rect">
              <a:avLst/>
            </a:prstGeom>
            <a:noFill/>
          </p:spPr>
          <p:txBody>
            <a:bodyPr wrap="square" rtlCol="0">
              <a:spAutoFit/>
            </a:bodyPr>
            <a:lstStyle/>
            <a:p>
              <a:pPr algn="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Payment Amount </a:t>
              </a:r>
              <a:r>
                <a:rPr lang="zh-TW"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rPr>
                <a:t>支付金額折現值</a:t>
              </a:r>
              <a:endPar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endParaRPr>
            </a:p>
          </p:txBody>
        </p:sp>
      </p:grpSp>
      <p:grpSp>
        <p:nvGrpSpPr>
          <p:cNvPr id="69" name="组合 68">
            <a:extLst>
              <a:ext uri="{FF2B5EF4-FFF2-40B4-BE49-F238E27FC236}">
                <a16:creationId xmlns:a16="http://schemas.microsoft.com/office/drawing/2014/main" id="{A7B11F13-826B-6426-2188-3FFF90550D5A}"/>
              </a:ext>
            </a:extLst>
          </p:cNvPr>
          <p:cNvGrpSpPr/>
          <p:nvPr/>
        </p:nvGrpSpPr>
        <p:grpSpPr>
          <a:xfrm>
            <a:off x="227013" y="3702218"/>
            <a:ext cx="5812810" cy="2640722"/>
            <a:chOff x="1162772" y="4494489"/>
            <a:chExt cx="4720907" cy="2640722"/>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BC04DD8-B5F6-248B-E1D9-25DBD690EE19}"/>
                    </a:ext>
                  </a:extLst>
                </p:cNvPr>
                <p:cNvSpPr/>
                <p:nvPr/>
              </p:nvSpPr>
              <p:spPr>
                <a:xfrm>
                  <a:off x="1186387" y="4894533"/>
                  <a:ext cx="4697292" cy="2240678"/>
                </a:xfrm>
                <a:prstGeom prst="rect">
                  <a:avLst/>
                </a:prstGeom>
              </p:spPr>
              <p:txBody>
                <a:bodyPr wrap="square">
                  <a:spAutoFit/>
                </a:bodyPr>
                <a:lstStyle/>
                <a:p>
                  <a:pPr>
                    <a:lnSpc>
                      <a:spcPct val="150000"/>
                    </a:lnSpc>
                  </a:pP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第</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t</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期房屋使費用折現</a:t>
                  </a:r>
                  <a14:m>
                    <m:oMath xmlns:m="http://schemas.openxmlformats.org/officeDocument/2006/math">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𝑅𝐴</m:t>
                          </m:r>
                        </m:e>
                        <m:sub>
                          <m:r>
                            <a:rPr lang="en-US" altLang="zh-TW" sz="1200" i="1" kern="100">
                              <a:latin typeface="Cambria Math" panose="02040503050406030204" pitchFamily="18" charset="0"/>
                              <a:cs typeface="Times New Roman" panose="02020603050405020304" pitchFamily="18" charset="0"/>
                            </a:rPr>
                            <m:t>𝑡</m:t>
                          </m:r>
                        </m:sub>
                      </m:sSub>
                    </m:oMath>
                  </a14:m>
                  <a:r>
                    <a:rPr lang="en-US" altLang="zh-TW" sz="1200" kern="100" dirty="0">
                      <a:latin typeface="標楷體" panose="03000509000000000000" pitchFamily="65" charset="-120"/>
                      <a:ea typeface="標楷體" panose="03000509000000000000" pitchFamily="65" charset="-120"/>
                      <a:cs typeface="Times New Roman" panose="02020603050405020304" pitchFamily="18" charset="0"/>
                    </a:rPr>
                    <a:t> </a:t>
                  </a:r>
                  <a14:m>
                    <m:oMath xmlns:m="http://schemas.openxmlformats.org/officeDocument/2006/math">
                      <m:r>
                        <a:rPr lang="en-US" altLang="zh-TW" sz="1200" i="1" kern="100">
                          <a:latin typeface="Cambria Math" panose="02040503050406030204" pitchFamily="18" charset="0"/>
                          <a:cs typeface="Times New Roman" panose="02020603050405020304" pitchFamily="18" charset="0"/>
                        </a:rPr>
                        <m:t>=</m:t>
                      </m:r>
                    </m:oMath>
                  </a14:m>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第</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t</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期房租</a:t>
                  </a:r>
                  <a14:m>
                    <m:oMath xmlns:m="http://schemas.openxmlformats.org/officeDocument/2006/math">
                      <m:r>
                        <a:rPr lang="en-US" altLang="zh-TW" sz="1200" i="1" kern="100">
                          <a:latin typeface="Cambria Math" panose="02040503050406030204" pitchFamily="18" charset="0"/>
                          <a:cs typeface="Times New Roman" panose="02020603050405020304" pitchFamily="18" charset="0"/>
                        </a:rPr>
                        <m:t>+</m:t>
                      </m:r>
                    </m:oMath>
                  </a14:m>
                  <a:r>
                    <a:rPr lang="zh-TW" altLang="zh-TW" sz="1200" dirty="0">
                      <a:latin typeface="標楷體" panose="03000509000000000000" pitchFamily="65" charset="-120"/>
                      <a:ea typeface="標楷體" panose="03000509000000000000" pitchFamily="65" charset="-120"/>
                      <a:cs typeface="Times New Roman" panose="02020603050405020304" pitchFamily="18" charset="0"/>
                    </a:rPr>
                    <a:t>未來房屋使用費用折現</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𝑅𝐴</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𝛿</m:t>
                                </m:r>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d>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e>
                        </m:d>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𝐴𝑅</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Sup>
                          <m:sSub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Sup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up/>
                        </m:sSubSup>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𝑟</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d>
                          <m:dPr>
                            <m:begChr m:val="["/>
                            <m:endChr m:val="]"/>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𝑅𝐴</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d>
                                  <m:dPr>
                                    <m:begChr m:val=""/>
                                    <m:endChr m:val="|"/>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e>
                                </m:d>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𝑢</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e>
                            </m:d>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𝑅𝐴</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d>
                                  <m:dPr>
                                    <m:begChr m:val=""/>
                                    <m:endChr m:val="|"/>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e>
                                </m:d>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𝑚</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e>
                            </m:d>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𝑅𝐴</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d>
                                  <m:dPr>
                                    <m:begChr m:val=""/>
                                    <m:endChr m:val="|"/>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e>
                                </m:d>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𝑑</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𝜃</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e>
                            </m:d>
                          </m:e>
                        </m:d>
                      </m:oMath>
                    </m:oMathPara>
                  </a14:m>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endParaRPr lang="en-US" altLang="zh-TW" sz="1200" b="1"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 xmlns:m="http://schemas.openxmlformats.org/officeDocument/2006/math">
                      <m:r>
                        <a:rPr lang="en-US" altLang="zh-CN" sz="1200" i="1" kern="100" smtClean="0">
                          <a:solidFill>
                            <a:srgbClr val="000000"/>
                          </a:solidFill>
                          <a:effectLst/>
                          <a:latin typeface="Cambria Math" panose="02040503050406030204" pitchFamily="18" charset="0"/>
                          <a:cs typeface="Times New Roman" panose="02020603050405020304" pitchFamily="18" charset="0"/>
                        </a:rPr>
                        <m:t>𝛿</m:t>
                      </m:r>
                      <m:d>
                        <m:dPr>
                          <m:ctrlPr>
                            <a:rPr lang="zh-CN" altLang="zh-CN" sz="1200" i="1" kern="100">
                              <a:solidFill>
                                <a:srgbClr val="000000"/>
                              </a:solidFill>
                              <a:effectLst/>
                              <a:latin typeface="Cambria Math" panose="02040503050406030204" pitchFamily="18" charset="0"/>
                              <a:cs typeface="Times New Roman" panose="02020603050405020304" pitchFamily="18" charset="0"/>
                            </a:rPr>
                          </m:ctrlPr>
                        </m:dPr>
                        <m:e>
                          <m:r>
                            <a:rPr lang="en-US" altLang="zh-CN" sz="1200" i="1" kern="100">
                              <a:solidFill>
                                <a:srgbClr val="000000"/>
                              </a:solidFill>
                              <a:effectLst/>
                              <a:latin typeface="Cambria Math" panose="02040503050406030204" pitchFamily="18" charset="0"/>
                              <a:cs typeface="Times New Roman" panose="02020603050405020304" pitchFamily="18" charset="0"/>
                            </a:rPr>
                            <m:t>𝑡</m:t>
                          </m:r>
                        </m:e>
                      </m:d>
                    </m:oMath>
                  </a14:m>
                  <a:r>
                    <a:rPr lang="zh-TW" altLang="zh-CN" sz="1200" kern="1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：時間點</a:t>
                  </a:r>
                  <a:r>
                    <a:rPr lang="en-US" altLang="zh-CN" sz="1200" kern="1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t</a:t>
                  </a:r>
                  <a:r>
                    <a:rPr lang="zh-TW" altLang="zh-CN" sz="1200" kern="1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的</a:t>
                  </a:r>
                  <a:r>
                    <a:rPr lang="zh-CN" altLang="en-US" sz="1200" kern="1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房租率</a:t>
                  </a:r>
                  <a:endParaRPr lang="zh-CN" altLang="zh-CN" sz="1200" kern="100" dirty="0">
                    <a:effectLst/>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BBC04DD8-B5F6-248B-E1D9-25DBD690EE19}"/>
                    </a:ext>
                  </a:extLst>
                </p:cNvPr>
                <p:cNvSpPr>
                  <a:spLocks noRot="1" noChangeAspect="1" noMove="1" noResize="1" noEditPoints="1" noAdjustHandles="1" noChangeArrowheads="1" noChangeShapeType="1" noTextEdit="1"/>
                </p:cNvSpPr>
                <p:nvPr/>
              </p:nvSpPr>
              <p:spPr>
                <a:xfrm>
                  <a:off x="1186387" y="4894533"/>
                  <a:ext cx="4697292" cy="2240678"/>
                </a:xfrm>
                <a:prstGeom prst="rect">
                  <a:avLst/>
                </a:prstGeom>
                <a:blipFill>
                  <a:blip r:embed="rId6"/>
                  <a:stretch>
                    <a:fillRect/>
                  </a:stretch>
                </a:blipFill>
              </p:spPr>
              <p:txBody>
                <a:bodyPr/>
                <a:lstStyle/>
                <a:p>
                  <a:r>
                    <a:rPr lang="zh-TW" altLang="en-US">
                      <a:noFill/>
                    </a:rPr>
                    <a:t> </a:t>
                  </a:r>
                </a:p>
              </p:txBody>
            </p:sp>
          </mc:Fallback>
        </mc:AlternateContent>
        <p:sp>
          <p:nvSpPr>
            <p:cNvPr id="8" name="文本框 38">
              <a:extLst>
                <a:ext uri="{FF2B5EF4-FFF2-40B4-BE49-F238E27FC236}">
                  <a16:creationId xmlns:a16="http://schemas.microsoft.com/office/drawing/2014/main" id="{18EECA74-0CD0-7CFF-A339-4DF03B3933F8}"/>
                </a:ext>
              </a:extLst>
            </p:cNvPr>
            <p:cNvSpPr txBox="1"/>
            <p:nvPr/>
          </p:nvSpPr>
          <p:spPr>
            <a:xfrm>
              <a:off x="1162772" y="4494489"/>
              <a:ext cx="4487168" cy="369332"/>
            </a:xfrm>
            <a:prstGeom prst="rect">
              <a:avLst/>
            </a:prstGeom>
            <a:noFill/>
          </p:spPr>
          <p:txBody>
            <a:bodyPr wrap="square" rtlCol="0">
              <a:spAutoFit/>
            </a:bodyPr>
            <a:lstStyle/>
            <a:p>
              <a:pPr algn="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Rental Amount </a:t>
              </a:r>
              <a:r>
                <a:rPr lang="zh-TW"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rPr>
                <a:t>房屋使用費用折現值</a:t>
              </a:r>
              <a:endPar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endParaRPr>
            </a:p>
          </p:txBody>
        </p:sp>
      </p:grpSp>
      <p:cxnSp>
        <p:nvCxnSpPr>
          <p:cNvPr id="28" name="直接连接符 27">
            <a:extLst>
              <a:ext uri="{FF2B5EF4-FFF2-40B4-BE49-F238E27FC236}">
                <a16:creationId xmlns:a16="http://schemas.microsoft.com/office/drawing/2014/main" id="{FA0E9498-5454-4DAF-F10E-294D71ABDBBD}"/>
              </a:ext>
            </a:extLst>
          </p:cNvPr>
          <p:cNvCxnSpPr>
            <a:cxnSpLocks/>
          </p:cNvCxnSpPr>
          <p:nvPr/>
        </p:nvCxnSpPr>
        <p:spPr>
          <a:xfrm flipH="1">
            <a:off x="6092963" y="1399041"/>
            <a:ext cx="0" cy="43200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组合 40">
            <a:extLst>
              <a:ext uri="{FF2B5EF4-FFF2-40B4-BE49-F238E27FC236}">
                <a16:creationId xmlns:a16="http://schemas.microsoft.com/office/drawing/2014/main" id="{E3AA2492-AD98-1070-9432-8ADF23999941}"/>
              </a:ext>
            </a:extLst>
          </p:cNvPr>
          <p:cNvGrpSpPr/>
          <p:nvPr/>
        </p:nvGrpSpPr>
        <p:grpSpPr>
          <a:xfrm>
            <a:off x="5735807" y="1108468"/>
            <a:ext cx="720000" cy="720000"/>
            <a:chOff x="4061024" y="1538756"/>
            <a:chExt cx="1021953" cy="1021953"/>
          </a:xfrm>
        </p:grpSpPr>
        <p:sp>
          <p:nvSpPr>
            <p:cNvPr id="43" name="椭圆 42">
              <a:extLst>
                <a:ext uri="{FF2B5EF4-FFF2-40B4-BE49-F238E27FC236}">
                  <a16:creationId xmlns:a16="http://schemas.microsoft.com/office/drawing/2014/main" id="{D823C96A-FA34-6A51-5101-F85B10B7FA04}"/>
                </a:ext>
              </a:extLst>
            </p:cNvPr>
            <p:cNvSpPr/>
            <p:nvPr/>
          </p:nvSpPr>
          <p:spPr>
            <a:xfrm>
              <a:off x="4061024" y="1538756"/>
              <a:ext cx="1021953" cy="1021953"/>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2160" dirty="0">
                <a:latin typeface="Times New Roman" panose="02020603050405020304" pitchFamily="18" charset="0"/>
                <a:cs typeface="+mn-ea"/>
                <a:sym typeface="+mn-lt"/>
              </a:endParaRPr>
            </a:p>
          </p:txBody>
        </p:sp>
        <p:grpSp>
          <p:nvGrpSpPr>
            <p:cNvPr id="45" name="组合 44">
              <a:extLst>
                <a:ext uri="{FF2B5EF4-FFF2-40B4-BE49-F238E27FC236}">
                  <a16:creationId xmlns:a16="http://schemas.microsoft.com/office/drawing/2014/main" id="{AE1183A5-3AED-3821-BBD0-C1C38F5102CE}"/>
                </a:ext>
              </a:extLst>
            </p:cNvPr>
            <p:cNvGrpSpPr/>
            <p:nvPr/>
          </p:nvGrpSpPr>
          <p:grpSpPr>
            <a:xfrm>
              <a:off x="4309645" y="1692525"/>
              <a:ext cx="524711" cy="714415"/>
              <a:chOff x="4309771" y="1699588"/>
              <a:chExt cx="524711" cy="714415"/>
            </a:xfrm>
          </p:grpSpPr>
          <p:sp>
            <p:nvSpPr>
              <p:cNvPr id="47" name="Freeform 7">
                <a:extLst>
                  <a:ext uri="{FF2B5EF4-FFF2-40B4-BE49-F238E27FC236}">
                    <a16:creationId xmlns:a16="http://schemas.microsoft.com/office/drawing/2014/main" id="{24F6F065-1896-C800-2D8E-830A8354AF15}"/>
                  </a:ext>
                </a:extLst>
              </p:cNvPr>
              <p:cNvSpPr>
                <a:spLocks/>
              </p:cNvSpPr>
              <p:nvPr/>
            </p:nvSpPr>
            <p:spPr bwMode="auto">
              <a:xfrm>
                <a:off x="4568090" y="2290393"/>
                <a:ext cx="10343" cy="123610"/>
              </a:xfrm>
              <a:custGeom>
                <a:avLst/>
                <a:gdLst>
                  <a:gd name="T0" fmla="*/ 0 w 17"/>
                  <a:gd name="T1" fmla="*/ 0 h 207"/>
                  <a:gd name="T2" fmla="*/ 17 w 17"/>
                  <a:gd name="T3" fmla="*/ 0 h 207"/>
                  <a:gd name="T4" fmla="*/ 17 w 17"/>
                  <a:gd name="T5" fmla="*/ 207 h 207"/>
                  <a:gd name="T6" fmla="*/ 0 w 17"/>
                  <a:gd name="T7" fmla="*/ 207 h 207"/>
                  <a:gd name="T8" fmla="*/ 0 w 17"/>
                  <a:gd name="T9" fmla="*/ 0 h 207"/>
                </a:gdLst>
                <a:ahLst/>
                <a:cxnLst>
                  <a:cxn ang="0">
                    <a:pos x="T0" y="T1"/>
                  </a:cxn>
                  <a:cxn ang="0">
                    <a:pos x="T2" y="T3"/>
                  </a:cxn>
                  <a:cxn ang="0">
                    <a:pos x="T4" y="T5"/>
                  </a:cxn>
                  <a:cxn ang="0">
                    <a:pos x="T6" y="T7"/>
                  </a:cxn>
                  <a:cxn ang="0">
                    <a:pos x="T8" y="T9"/>
                  </a:cxn>
                </a:cxnLst>
                <a:rect l="0" t="0" r="r" b="b"/>
                <a:pathLst>
                  <a:path w="17" h="207">
                    <a:moveTo>
                      <a:pt x="0" y="0"/>
                    </a:moveTo>
                    <a:cubicBezTo>
                      <a:pt x="5" y="0"/>
                      <a:pt x="11" y="0"/>
                      <a:pt x="17" y="0"/>
                    </a:cubicBezTo>
                    <a:cubicBezTo>
                      <a:pt x="17" y="69"/>
                      <a:pt x="17" y="138"/>
                      <a:pt x="17" y="207"/>
                    </a:cubicBezTo>
                    <a:cubicBezTo>
                      <a:pt x="11" y="207"/>
                      <a:pt x="6" y="207"/>
                      <a:pt x="0" y="207"/>
                    </a:cubicBezTo>
                    <a:cubicBezTo>
                      <a:pt x="0" y="138"/>
                      <a:pt x="0" y="6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48" name="Freeform 8">
                <a:extLst>
                  <a:ext uri="{FF2B5EF4-FFF2-40B4-BE49-F238E27FC236}">
                    <a16:creationId xmlns:a16="http://schemas.microsoft.com/office/drawing/2014/main" id="{6C808960-8931-4A27-7D2F-C66432700E70}"/>
                  </a:ext>
                </a:extLst>
              </p:cNvPr>
              <p:cNvSpPr>
                <a:spLocks/>
              </p:cNvSpPr>
              <p:nvPr/>
            </p:nvSpPr>
            <p:spPr bwMode="auto">
              <a:xfrm>
                <a:off x="4475004" y="2290393"/>
                <a:ext cx="10090" cy="66850"/>
              </a:xfrm>
              <a:custGeom>
                <a:avLst/>
                <a:gdLst>
                  <a:gd name="T0" fmla="*/ 17 w 17"/>
                  <a:gd name="T1" fmla="*/ 112 h 112"/>
                  <a:gd name="T2" fmla="*/ 0 w 17"/>
                  <a:gd name="T3" fmla="*/ 112 h 112"/>
                  <a:gd name="T4" fmla="*/ 0 w 17"/>
                  <a:gd name="T5" fmla="*/ 0 h 112"/>
                  <a:gd name="T6" fmla="*/ 17 w 17"/>
                  <a:gd name="T7" fmla="*/ 0 h 112"/>
                  <a:gd name="T8" fmla="*/ 17 w 17"/>
                  <a:gd name="T9" fmla="*/ 112 h 112"/>
                </a:gdLst>
                <a:ahLst/>
                <a:cxnLst>
                  <a:cxn ang="0">
                    <a:pos x="T0" y="T1"/>
                  </a:cxn>
                  <a:cxn ang="0">
                    <a:pos x="T2" y="T3"/>
                  </a:cxn>
                  <a:cxn ang="0">
                    <a:pos x="T4" y="T5"/>
                  </a:cxn>
                  <a:cxn ang="0">
                    <a:pos x="T6" y="T7"/>
                  </a:cxn>
                  <a:cxn ang="0">
                    <a:pos x="T8" y="T9"/>
                  </a:cxn>
                </a:cxnLst>
                <a:rect l="0" t="0" r="r" b="b"/>
                <a:pathLst>
                  <a:path w="17" h="112">
                    <a:moveTo>
                      <a:pt x="17" y="112"/>
                    </a:moveTo>
                    <a:cubicBezTo>
                      <a:pt x="11" y="112"/>
                      <a:pt x="6" y="112"/>
                      <a:pt x="0" y="112"/>
                    </a:cubicBezTo>
                    <a:cubicBezTo>
                      <a:pt x="0" y="74"/>
                      <a:pt x="0" y="37"/>
                      <a:pt x="0" y="0"/>
                    </a:cubicBezTo>
                    <a:cubicBezTo>
                      <a:pt x="6" y="0"/>
                      <a:pt x="11" y="0"/>
                      <a:pt x="17" y="0"/>
                    </a:cubicBezTo>
                    <a:cubicBezTo>
                      <a:pt x="17" y="37"/>
                      <a:pt x="17" y="74"/>
                      <a:pt x="17" y="1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49" name="Freeform 9">
                <a:extLst>
                  <a:ext uri="{FF2B5EF4-FFF2-40B4-BE49-F238E27FC236}">
                    <a16:creationId xmlns:a16="http://schemas.microsoft.com/office/drawing/2014/main" id="{1DDF6B17-09EB-D962-0015-7260946E72E4}"/>
                  </a:ext>
                </a:extLst>
              </p:cNvPr>
              <p:cNvSpPr>
                <a:spLocks/>
              </p:cNvSpPr>
              <p:nvPr/>
            </p:nvSpPr>
            <p:spPr bwMode="auto">
              <a:xfrm>
                <a:off x="4658906" y="2290393"/>
                <a:ext cx="10090" cy="66850"/>
              </a:xfrm>
              <a:custGeom>
                <a:avLst/>
                <a:gdLst>
                  <a:gd name="T0" fmla="*/ 0 w 17"/>
                  <a:gd name="T1" fmla="*/ 0 h 112"/>
                  <a:gd name="T2" fmla="*/ 17 w 17"/>
                  <a:gd name="T3" fmla="*/ 0 h 112"/>
                  <a:gd name="T4" fmla="*/ 17 w 17"/>
                  <a:gd name="T5" fmla="*/ 111 h 112"/>
                  <a:gd name="T6" fmla="*/ 0 w 17"/>
                  <a:gd name="T7" fmla="*/ 112 h 112"/>
                  <a:gd name="T8" fmla="*/ 0 w 17"/>
                  <a:gd name="T9" fmla="*/ 0 h 112"/>
                </a:gdLst>
                <a:ahLst/>
                <a:cxnLst>
                  <a:cxn ang="0">
                    <a:pos x="T0" y="T1"/>
                  </a:cxn>
                  <a:cxn ang="0">
                    <a:pos x="T2" y="T3"/>
                  </a:cxn>
                  <a:cxn ang="0">
                    <a:pos x="T4" y="T5"/>
                  </a:cxn>
                  <a:cxn ang="0">
                    <a:pos x="T6" y="T7"/>
                  </a:cxn>
                  <a:cxn ang="0">
                    <a:pos x="T8" y="T9"/>
                  </a:cxn>
                </a:cxnLst>
                <a:rect l="0" t="0" r="r" b="b"/>
                <a:pathLst>
                  <a:path w="17" h="112">
                    <a:moveTo>
                      <a:pt x="0" y="0"/>
                    </a:moveTo>
                    <a:cubicBezTo>
                      <a:pt x="6" y="0"/>
                      <a:pt x="11" y="0"/>
                      <a:pt x="17" y="0"/>
                    </a:cubicBezTo>
                    <a:cubicBezTo>
                      <a:pt x="17" y="37"/>
                      <a:pt x="17" y="73"/>
                      <a:pt x="17" y="111"/>
                    </a:cubicBezTo>
                    <a:cubicBezTo>
                      <a:pt x="12" y="112"/>
                      <a:pt x="7" y="112"/>
                      <a:pt x="0" y="112"/>
                    </a:cubicBezTo>
                    <a:cubicBezTo>
                      <a:pt x="0" y="75"/>
                      <a:pt x="0" y="38"/>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50" name="Freeform 10">
                <a:extLst>
                  <a:ext uri="{FF2B5EF4-FFF2-40B4-BE49-F238E27FC236}">
                    <a16:creationId xmlns:a16="http://schemas.microsoft.com/office/drawing/2014/main" id="{97D733EB-9CB5-E954-3939-5B0122CCCB3D}"/>
                  </a:ext>
                </a:extLst>
              </p:cNvPr>
              <p:cNvSpPr>
                <a:spLocks noEditPoints="1"/>
              </p:cNvSpPr>
              <p:nvPr/>
            </p:nvSpPr>
            <p:spPr bwMode="auto">
              <a:xfrm>
                <a:off x="4417236" y="1699588"/>
                <a:ext cx="306250" cy="551956"/>
              </a:xfrm>
              <a:custGeom>
                <a:avLst/>
                <a:gdLst>
                  <a:gd name="T0" fmla="*/ 258 w 513"/>
                  <a:gd name="T1" fmla="*/ 923 h 924"/>
                  <a:gd name="T2" fmla="*/ 123 w 513"/>
                  <a:gd name="T3" fmla="*/ 923 h 924"/>
                  <a:gd name="T4" fmla="*/ 106 w 513"/>
                  <a:gd name="T5" fmla="*/ 910 h 924"/>
                  <a:gd name="T6" fmla="*/ 14 w 513"/>
                  <a:gd name="T7" fmla="*/ 492 h 924"/>
                  <a:gd name="T8" fmla="*/ 19 w 513"/>
                  <a:gd name="T9" fmla="*/ 290 h 924"/>
                  <a:gd name="T10" fmla="*/ 162 w 513"/>
                  <a:gd name="T11" fmla="*/ 69 h 924"/>
                  <a:gd name="T12" fmla="*/ 250 w 513"/>
                  <a:gd name="T13" fmla="*/ 3 h 924"/>
                  <a:gd name="T14" fmla="*/ 268 w 513"/>
                  <a:gd name="T15" fmla="*/ 3 h 924"/>
                  <a:gd name="T16" fmla="*/ 466 w 513"/>
                  <a:gd name="T17" fmla="*/ 207 h 924"/>
                  <a:gd name="T18" fmla="*/ 511 w 513"/>
                  <a:gd name="T19" fmla="*/ 394 h 924"/>
                  <a:gd name="T20" fmla="*/ 451 w 513"/>
                  <a:gd name="T21" fmla="*/ 775 h 924"/>
                  <a:gd name="T22" fmla="*/ 412 w 513"/>
                  <a:gd name="T23" fmla="*/ 912 h 924"/>
                  <a:gd name="T24" fmla="*/ 395 w 513"/>
                  <a:gd name="T25" fmla="*/ 924 h 924"/>
                  <a:gd name="T26" fmla="*/ 258 w 513"/>
                  <a:gd name="T27" fmla="*/ 923 h 924"/>
                  <a:gd name="T28" fmla="*/ 258 w 513"/>
                  <a:gd name="T29" fmla="*/ 923 h 924"/>
                  <a:gd name="T30" fmla="*/ 354 w 513"/>
                  <a:gd name="T31" fmla="*/ 268 h 924"/>
                  <a:gd name="T32" fmla="*/ 258 w 513"/>
                  <a:gd name="T33" fmla="*/ 173 h 924"/>
                  <a:gd name="T34" fmla="*/ 163 w 513"/>
                  <a:gd name="T35" fmla="*/ 269 h 924"/>
                  <a:gd name="T36" fmla="*/ 258 w 513"/>
                  <a:gd name="T37" fmla="*/ 365 h 924"/>
                  <a:gd name="T38" fmla="*/ 354 w 513"/>
                  <a:gd name="T39" fmla="*/ 268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3" h="924">
                    <a:moveTo>
                      <a:pt x="258" y="923"/>
                    </a:moveTo>
                    <a:cubicBezTo>
                      <a:pt x="213" y="923"/>
                      <a:pt x="168" y="922"/>
                      <a:pt x="123" y="923"/>
                    </a:cubicBezTo>
                    <a:cubicBezTo>
                      <a:pt x="113" y="923"/>
                      <a:pt x="109" y="919"/>
                      <a:pt x="106" y="910"/>
                    </a:cubicBezTo>
                    <a:cubicBezTo>
                      <a:pt x="61" y="774"/>
                      <a:pt x="29" y="635"/>
                      <a:pt x="14" y="492"/>
                    </a:cubicBezTo>
                    <a:cubicBezTo>
                      <a:pt x="6" y="425"/>
                      <a:pt x="0" y="357"/>
                      <a:pt x="19" y="290"/>
                    </a:cubicBezTo>
                    <a:cubicBezTo>
                      <a:pt x="43" y="201"/>
                      <a:pt x="94" y="129"/>
                      <a:pt x="162" y="69"/>
                    </a:cubicBezTo>
                    <a:cubicBezTo>
                      <a:pt x="189" y="45"/>
                      <a:pt x="220" y="25"/>
                      <a:pt x="250" y="3"/>
                    </a:cubicBezTo>
                    <a:cubicBezTo>
                      <a:pt x="254" y="0"/>
                      <a:pt x="263" y="0"/>
                      <a:pt x="268" y="3"/>
                    </a:cubicBezTo>
                    <a:cubicBezTo>
                      <a:pt x="350" y="55"/>
                      <a:pt x="419" y="120"/>
                      <a:pt x="466" y="207"/>
                    </a:cubicBezTo>
                    <a:cubicBezTo>
                      <a:pt x="497" y="265"/>
                      <a:pt x="513" y="328"/>
                      <a:pt x="511" y="394"/>
                    </a:cubicBezTo>
                    <a:cubicBezTo>
                      <a:pt x="507" y="524"/>
                      <a:pt x="483" y="650"/>
                      <a:pt x="451" y="775"/>
                    </a:cubicBezTo>
                    <a:cubicBezTo>
                      <a:pt x="440" y="821"/>
                      <a:pt x="424" y="866"/>
                      <a:pt x="412" y="912"/>
                    </a:cubicBezTo>
                    <a:cubicBezTo>
                      <a:pt x="409" y="922"/>
                      <a:pt x="404" y="924"/>
                      <a:pt x="395" y="924"/>
                    </a:cubicBezTo>
                    <a:cubicBezTo>
                      <a:pt x="349" y="923"/>
                      <a:pt x="304" y="923"/>
                      <a:pt x="258" y="923"/>
                    </a:cubicBezTo>
                    <a:cubicBezTo>
                      <a:pt x="258" y="923"/>
                      <a:pt x="258" y="923"/>
                      <a:pt x="258" y="923"/>
                    </a:cubicBezTo>
                    <a:close/>
                    <a:moveTo>
                      <a:pt x="354" y="268"/>
                    </a:moveTo>
                    <a:cubicBezTo>
                      <a:pt x="354" y="216"/>
                      <a:pt x="310" y="173"/>
                      <a:pt x="258" y="173"/>
                    </a:cubicBezTo>
                    <a:cubicBezTo>
                      <a:pt x="206" y="173"/>
                      <a:pt x="163" y="216"/>
                      <a:pt x="163" y="269"/>
                    </a:cubicBezTo>
                    <a:cubicBezTo>
                      <a:pt x="163" y="321"/>
                      <a:pt x="206" y="364"/>
                      <a:pt x="258" y="365"/>
                    </a:cubicBezTo>
                    <a:cubicBezTo>
                      <a:pt x="310" y="365"/>
                      <a:pt x="354" y="321"/>
                      <a:pt x="354" y="2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51" name="Freeform 11">
                <a:extLst>
                  <a:ext uri="{FF2B5EF4-FFF2-40B4-BE49-F238E27FC236}">
                    <a16:creationId xmlns:a16="http://schemas.microsoft.com/office/drawing/2014/main" id="{C9C4E0E9-4273-A9B1-DBB0-9A39853F50D2}"/>
                  </a:ext>
                </a:extLst>
              </p:cNvPr>
              <p:cNvSpPr>
                <a:spLocks/>
              </p:cNvSpPr>
              <p:nvPr/>
            </p:nvSpPr>
            <p:spPr bwMode="auto">
              <a:xfrm>
                <a:off x="4706079" y="2018704"/>
                <a:ext cx="128403" cy="188694"/>
              </a:xfrm>
              <a:custGeom>
                <a:avLst/>
                <a:gdLst>
                  <a:gd name="T0" fmla="*/ 215 w 215"/>
                  <a:gd name="T1" fmla="*/ 316 h 316"/>
                  <a:gd name="T2" fmla="*/ 0 w 215"/>
                  <a:gd name="T3" fmla="*/ 198 h 316"/>
                  <a:gd name="T4" fmla="*/ 36 w 215"/>
                  <a:gd name="T5" fmla="*/ 0 h 316"/>
                  <a:gd name="T6" fmla="*/ 86 w 215"/>
                  <a:gd name="T7" fmla="*/ 19 h 316"/>
                  <a:gd name="T8" fmla="*/ 173 w 215"/>
                  <a:gd name="T9" fmla="*/ 140 h 316"/>
                  <a:gd name="T10" fmla="*/ 215 w 215"/>
                  <a:gd name="T11" fmla="*/ 308 h 316"/>
                  <a:gd name="T12" fmla="*/ 215 w 215"/>
                  <a:gd name="T13" fmla="*/ 316 h 316"/>
                </a:gdLst>
                <a:ahLst/>
                <a:cxnLst>
                  <a:cxn ang="0">
                    <a:pos x="T0" y="T1"/>
                  </a:cxn>
                  <a:cxn ang="0">
                    <a:pos x="T2" y="T3"/>
                  </a:cxn>
                  <a:cxn ang="0">
                    <a:pos x="T4" y="T5"/>
                  </a:cxn>
                  <a:cxn ang="0">
                    <a:pos x="T6" y="T7"/>
                  </a:cxn>
                  <a:cxn ang="0">
                    <a:pos x="T8" y="T9"/>
                  </a:cxn>
                  <a:cxn ang="0">
                    <a:pos x="T10" y="T11"/>
                  </a:cxn>
                  <a:cxn ang="0">
                    <a:pos x="T12" y="T13"/>
                  </a:cxn>
                </a:cxnLst>
                <a:rect l="0" t="0" r="r" b="b"/>
                <a:pathLst>
                  <a:path w="215" h="316">
                    <a:moveTo>
                      <a:pt x="215" y="316"/>
                    </a:moveTo>
                    <a:cubicBezTo>
                      <a:pt x="137" y="237"/>
                      <a:pt x="119" y="227"/>
                      <a:pt x="0" y="198"/>
                    </a:cubicBezTo>
                    <a:cubicBezTo>
                      <a:pt x="12" y="132"/>
                      <a:pt x="24" y="67"/>
                      <a:pt x="36" y="0"/>
                    </a:cubicBezTo>
                    <a:cubicBezTo>
                      <a:pt x="55" y="0"/>
                      <a:pt x="71" y="8"/>
                      <a:pt x="86" y="19"/>
                    </a:cubicBezTo>
                    <a:cubicBezTo>
                      <a:pt x="129" y="49"/>
                      <a:pt x="154" y="93"/>
                      <a:pt x="173" y="140"/>
                    </a:cubicBezTo>
                    <a:cubicBezTo>
                      <a:pt x="196" y="194"/>
                      <a:pt x="208" y="250"/>
                      <a:pt x="215" y="308"/>
                    </a:cubicBezTo>
                    <a:cubicBezTo>
                      <a:pt x="215" y="310"/>
                      <a:pt x="215" y="312"/>
                      <a:pt x="215" y="3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sp>
            <p:nvSpPr>
              <p:cNvPr id="52" name="Freeform 12">
                <a:extLst>
                  <a:ext uri="{FF2B5EF4-FFF2-40B4-BE49-F238E27FC236}">
                    <a16:creationId xmlns:a16="http://schemas.microsoft.com/office/drawing/2014/main" id="{96CF6BA9-3D93-F157-0D02-6D8C818CBF87}"/>
                  </a:ext>
                </a:extLst>
              </p:cNvPr>
              <p:cNvSpPr>
                <a:spLocks/>
              </p:cNvSpPr>
              <p:nvPr/>
            </p:nvSpPr>
            <p:spPr bwMode="auto">
              <a:xfrm>
                <a:off x="4309771" y="2018704"/>
                <a:ext cx="127646" cy="187433"/>
              </a:xfrm>
              <a:custGeom>
                <a:avLst/>
                <a:gdLst>
                  <a:gd name="T0" fmla="*/ 178 w 214"/>
                  <a:gd name="T1" fmla="*/ 0 h 314"/>
                  <a:gd name="T2" fmla="*/ 214 w 214"/>
                  <a:gd name="T3" fmla="*/ 194 h 314"/>
                  <a:gd name="T4" fmla="*/ 97 w 214"/>
                  <a:gd name="T5" fmla="*/ 236 h 314"/>
                  <a:gd name="T6" fmla="*/ 0 w 214"/>
                  <a:gd name="T7" fmla="*/ 314 h 314"/>
                  <a:gd name="T8" fmla="*/ 3 w 214"/>
                  <a:gd name="T9" fmla="*/ 285 h 314"/>
                  <a:gd name="T10" fmla="*/ 80 w 214"/>
                  <a:gd name="T11" fmla="*/ 69 h 314"/>
                  <a:gd name="T12" fmla="*/ 168 w 214"/>
                  <a:gd name="T13" fmla="*/ 2 h 314"/>
                  <a:gd name="T14" fmla="*/ 178 w 214"/>
                  <a:gd name="T15" fmla="*/ 0 h 3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314">
                    <a:moveTo>
                      <a:pt x="178" y="0"/>
                    </a:moveTo>
                    <a:cubicBezTo>
                      <a:pt x="190" y="67"/>
                      <a:pt x="202" y="132"/>
                      <a:pt x="214" y="194"/>
                    </a:cubicBezTo>
                    <a:cubicBezTo>
                      <a:pt x="175" y="208"/>
                      <a:pt x="135" y="220"/>
                      <a:pt x="97" y="236"/>
                    </a:cubicBezTo>
                    <a:cubicBezTo>
                      <a:pt x="59" y="253"/>
                      <a:pt x="27" y="280"/>
                      <a:pt x="0" y="314"/>
                    </a:cubicBezTo>
                    <a:cubicBezTo>
                      <a:pt x="1" y="304"/>
                      <a:pt x="2" y="294"/>
                      <a:pt x="3" y="285"/>
                    </a:cubicBezTo>
                    <a:cubicBezTo>
                      <a:pt x="15" y="208"/>
                      <a:pt x="35" y="134"/>
                      <a:pt x="80" y="69"/>
                    </a:cubicBezTo>
                    <a:cubicBezTo>
                      <a:pt x="102" y="38"/>
                      <a:pt x="128" y="11"/>
                      <a:pt x="168" y="2"/>
                    </a:cubicBezTo>
                    <a:cubicBezTo>
                      <a:pt x="171" y="1"/>
                      <a:pt x="174" y="1"/>
                      <a:pt x="17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zh-HK" altLang="en-US" sz="2160" dirty="0">
                  <a:latin typeface="Times New Roman" panose="02020603050405020304" pitchFamily="18" charset="0"/>
                  <a:cs typeface="+mn-ea"/>
                  <a:sym typeface="+mn-lt"/>
                </a:endParaRPr>
              </a:p>
            </p:txBody>
          </p:sp>
        </p:grpSp>
      </p:grpSp>
      <p:sp>
        <p:nvSpPr>
          <p:cNvPr id="53" name="椭圆 52">
            <a:extLst>
              <a:ext uri="{FF2B5EF4-FFF2-40B4-BE49-F238E27FC236}">
                <a16:creationId xmlns:a16="http://schemas.microsoft.com/office/drawing/2014/main" id="{07841CB9-61AC-B714-EE6F-CA1D36BA385A}"/>
              </a:ext>
            </a:extLst>
          </p:cNvPr>
          <p:cNvSpPr/>
          <p:nvPr/>
        </p:nvSpPr>
        <p:spPr>
          <a:xfrm>
            <a:off x="5950074" y="210490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4" name="椭圆 53">
            <a:extLst>
              <a:ext uri="{FF2B5EF4-FFF2-40B4-BE49-F238E27FC236}">
                <a16:creationId xmlns:a16="http://schemas.microsoft.com/office/drawing/2014/main" id="{EA098A8E-1212-A513-8D45-D5A1E515E120}"/>
              </a:ext>
            </a:extLst>
          </p:cNvPr>
          <p:cNvSpPr/>
          <p:nvPr/>
        </p:nvSpPr>
        <p:spPr>
          <a:xfrm>
            <a:off x="5950074" y="3221969"/>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5" name="椭圆 54">
            <a:extLst>
              <a:ext uri="{FF2B5EF4-FFF2-40B4-BE49-F238E27FC236}">
                <a16:creationId xmlns:a16="http://schemas.microsoft.com/office/drawing/2014/main" id="{3FBD6FA5-62E8-0621-9238-8346715A1DE3}"/>
              </a:ext>
            </a:extLst>
          </p:cNvPr>
          <p:cNvSpPr/>
          <p:nvPr/>
        </p:nvSpPr>
        <p:spPr>
          <a:xfrm>
            <a:off x="5950074" y="433903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6" name="椭圆 55">
            <a:extLst>
              <a:ext uri="{FF2B5EF4-FFF2-40B4-BE49-F238E27FC236}">
                <a16:creationId xmlns:a16="http://schemas.microsoft.com/office/drawing/2014/main" id="{B816301F-C0B6-B6DB-DDD6-E1B3E4AB0B26}"/>
              </a:ext>
            </a:extLst>
          </p:cNvPr>
          <p:cNvSpPr/>
          <p:nvPr/>
        </p:nvSpPr>
        <p:spPr>
          <a:xfrm>
            <a:off x="5950074" y="5456098"/>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6" name="投影片編號版面配置區 5"/>
          <p:cNvSpPr>
            <a:spLocks noGrp="1"/>
          </p:cNvSpPr>
          <p:nvPr>
            <p:ph type="sldNum" sz="quarter" idx="12"/>
          </p:nvPr>
        </p:nvSpPr>
        <p:spPr/>
        <p:txBody>
          <a:bodyPr/>
          <a:lstStyle/>
          <a:p>
            <a:fld id="{B76D0385-4779-4FB0-A36D-649251C88A08}" type="slidenum">
              <a:rPr lang="zh-CN" altLang="en-US" smtClean="0"/>
              <a:t>21</a:t>
            </a:fld>
            <a:endParaRPr lang="zh-CN" altLang="en-US"/>
          </a:p>
        </p:txBody>
      </p:sp>
      <p:grpSp>
        <p:nvGrpSpPr>
          <p:cNvPr id="36" name="组合 69">
            <a:extLst>
              <a:ext uri="{FF2B5EF4-FFF2-40B4-BE49-F238E27FC236}">
                <a16:creationId xmlns:a16="http://schemas.microsoft.com/office/drawing/2014/main" id="{80D6CF63-109D-2BE1-B718-1D268EE60C28}"/>
              </a:ext>
            </a:extLst>
          </p:cNvPr>
          <p:cNvGrpSpPr/>
          <p:nvPr/>
        </p:nvGrpSpPr>
        <p:grpSpPr>
          <a:xfrm>
            <a:off x="6823200" y="2078125"/>
            <a:ext cx="5016632" cy="2975107"/>
            <a:chOff x="823808" y="2300999"/>
            <a:chExt cx="5016632" cy="2975107"/>
          </a:xfrm>
        </p:grpSpPr>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9F066432-01F2-01D9-5DE3-2F64CDB04485}"/>
                    </a:ext>
                  </a:extLst>
                </p:cNvPr>
                <p:cNvSpPr/>
                <p:nvPr/>
              </p:nvSpPr>
              <p:spPr>
                <a:xfrm>
                  <a:off x="823808" y="2658723"/>
                  <a:ext cx="5016632" cy="2617383"/>
                </a:xfrm>
                <a:prstGeom prst="rect">
                  <a:avLst/>
                </a:prstGeom>
              </p:spPr>
              <p:txBody>
                <a:bodyPr wrap="square">
                  <a:spAutoFit/>
                </a:bodyPr>
                <a:lstStyle/>
                <a:p>
                  <a:pPr>
                    <a:lnSpc>
                      <a:spcPct val="160000"/>
                    </a:lnSpc>
                  </a:pP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本期</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累積成本金額</a:t>
                  </a:r>
                  <a14:m>
                    <m:oMath xmlns:m="http://schemas.openxmlformats.org/officeDocument/2006/math">
                      <m:sSub>
                        <m:sSubPr>
                          <m:ctrlPr>
                            <a:rPr lang="en-US" altLang="zh-TW" sz="1200" i="1" smtClean="0">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𝐶</m:t>
                          </m:r>
                        </m:e>
                        <m:sub>
                          <m:r>
                            <a:rPr lang="en-US" altLang="zh-TW" sz="1200" b="0" i="1" smtClean="0">
                              <a:solidFill>
                                <a:srgbClr val="000000"/>
                              </a:solidFill>
                              <a:latin typeface="Cambria Math" panose="02040503050406030204" pitchFamily="18" charset="0"/>
                            </a:rPr>
                            <m:t>𝑡</m:t>
                          </m:r>
                        </m:sub>
                      </m:sSub>
                    </m:oMath>
                  </a14:m>
                  <a:r>
                    <a:rPr lang="zh-CN" altLang="en-US" sz="1200" b="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（年金型）</a:t>
                  </a:r>
                  <a:endParaRPr lang="en-US" altLang="zh-TW" sz="1200" b="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left"/>
                      </m:oMathParaPr>
                      <m:oMath xmlns:m="http://schemas.openxmlformats.org/officeDocument/2006/math">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本期年金</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本期租金</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上期累積成本金額</m:t>
                        </m:r>
                        <m:sSub>
                          <m:sSubPr>
                            <m:ctrlPr>
                              <a:rPr lang="en-US"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𝐶</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複利</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𝑏</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𝑎</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0</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𝛿</m:t>
                                </m:r>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d>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e>
                        </m:d>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𝐴𝑅</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m:rPr>
                                <m:sty m:val="p"/>
                              </m:rP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C</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𝑟</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oMath>
                    </m:oMathPara>
                  </a14:m>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60000"/>
                    </a:lnSpc>
                  </a:pP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初始</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累積成本金額</a:t>
                  </a:r>
                  <a:r>
                    <a:rPr lang="zh-TW" altLang="zh-TW" sz="12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為</a:t>
                  </a:r>
                  <a14:m>
                    <m:oMath xmlns:m="http://schemas.openxmlformats.org/officeDocument/2006/math">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𝐶</m:t>
                          </m:r>
                        </m:e>
                        <m:sub>
                          <m:r>
                            <a:rPr lang="en-US" altLang="zh-TW" sz="1200" i="1">
                              <a:solidFill>
                                <a:srgbClr val="000000"/>
                              </a:solidFill>
                              <a:latin typeface="Cambria Math" panose="02040503050406030204" pitchFamily="18" charset="0"/>
                            </a:rPr>
                            <m:t>0</m:t>
                          </m:r>
                        </m:sub>
                      </m:sSub>
                      <m:r>
                        <a:rPr lang="en-US" altLang="zh-TW" sz="1200" b="0" i="1">
                          <a:effectLst/>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𝑚</m:t>
                      </m:r>
                      <m:sSub>
                        <m:sSubPr>
                          <m:ctrlPr>
                            <a:rPr lang="zh-TW" altLang="zh-TW" sz="1200" i="1" kern="100">
                              <a:latin typeface="Cambria Math" panose="02040503050406030204" pitchFamily="18" charset="0"/>
                              <a:cs typeface="Times New Roman" panose="02020603050405020304" pitchFamily="18" charset="0"/>
                            </a:rPr>
                          </m:ctrlPr>
                        </m:sSubPr>
                        <m:e>
                          <m:r>
                            <a:rPr lang="en-US" altLang="zh-TW" sz="1200" i="1" kern="100">
                              <a:latin typeface="Cambria Math" panose="02040503050406030204" pitchFamily="18" charset="0"/>
                              <a:cs typeface="Times New Roman" panose="02020603050405020304" pitchFamily="18" charset="0"/>
                            </a:rPr>
                            <m:t>𝐻</m:t>
                          </m:r>
                        </m:e>
                        <m:sub>
                          <m:r>
                            <a:rPr lang="en-US" altLang="zh-TW" sz="1200" i="1" kern="100">
                              <a:latin typeface="Cambria Math" panose="02040503050406030204" pitchFamily="18" charset="0"/>
                              <a:cs typeface="Times New Roman" panose="02020603050405020304" pitchFamily="18" charset="0"/>
                            </a:rPr>
                            <m:t>0</m:t>
                          </m:r>
                        </m:sub>
                      </m:sSub>
                      <m:r>
                        <a:rPr lang="en-US" altLang="zh-TW" sz="1200" i="1" kern="100">
                          <a:latin typeface="Cambria Math" panose="02040503050406030204" pitchFamily="18" charset="0"/>
                          <a:cs typeface="Times New Roman" panose="02020603050405020304" pitchFamily="18" charset="0"/>
                        </a:rPr>
                        <m:t>∆</m:t>
                      </m:r>
                      <m:r>
                        <a:rPr lang="en-US" altLang="zh-TW" sz="1200" i="1" kern="100">
                          <a:latin typeface="Cambria Math" panose="02040503050406030204" pitchFamily="18" charset="0"/>
                          <a:cs typeface="Times New Roman" panose="02020603050405020304" pitchFamily="18" charset="0"/>
                        </a:rPr>
                        <m:t>𝑡</m:t>
                      </m:r>
                    </m:oMath>
                  </a14:m>
                  <a:r>
                    <a:rPr lang="zh-TW" altLang="en-US" sz="12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𝛿</m:t>
                              </m:r>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d>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e>
                      </m:d>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𝐴𝑅</m:t>
                      </m:r>
                    </m:oMath>
                  </a14:m>
                  <a:endParaRPr lang="en-US" altLang="zh-TW" sz="1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60000"/>
                    </a:lnSpc>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本期</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累積成本金額</a:t>
                  </a:r>
                  <a14:m>
                    <m:oMath xmlns:m="http://schemas.openxmlformats.org/officeDocument/2006/math">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𝐶</m:t>
                          </m:r>
                        </m:e>
                        <m:sub>
                          <m:r>
                            <a:rPr lang="en-US" altLang="zh-TW" sz="1200" i="1">
                              <a:solidFill>
                                <a:srgbClr val="000000"/>
                              </a:solidFill>
                              <a:latin typeface="Cambria Math" panose="02040503050406030204" pitchFamily="18" charset="0"/>
                            </a:rPr>
                            <m:t>𝑡</m:t>
                          </m:r>
                        </m:sub>
                      </m:sSub>
                    </m:oMath>
                  </a14:m>
                  <a:r>
                    <a:rPr lang="zh-CN"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（一次性支付）</a:t>
                  </a:r>
                  <a:endParaRPr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left"/>
                      </m:oMathParaPr>
                      <m:oMath xmlns:m="http://schemas.openxmlformats.org/officeDocument/2006/math">
                        <m:r>
                          <a:rPr lang="en-US" altLang="zh-TW" sz="1200" b="0" i="1" smtClean="0">
                            <a:solidFill>
                              <a:schemeClr val="tx1"/>
                            </a:solidFill>
                            <a:latin typeface="Cambria Math" panose="020405030504060302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本期租金</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上期累積成本金額</m:t>
                        </m:r>
                        <m:sSub>
                          <m:sSubPr>
                            <m:ctrlPr>
                              <a:rPr lang="en-US"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𝐶</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複利</m:t>
                        </m:r>
                        <m:r>
                          <a:rPr lang="en-US" altLang="zh-TW" sz="1200" i="1" kern="100">
                            <a:solidFill>
                              <a:schemeClr val="tx1"/>
                            </a:solidFill>
                            <a:effectLst/>
                            <a:latin typeface="Cambria Math" panose="02040503050406030204" pitchFamily="18" charset="0"/>
                            <a:cs typeface="Times New Roman" panose="02020603050405020304" pitchFamily="18" charset="0"/>
                          </a:rPr>
                          <m:t>=</m:t>
                        </m:r>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𝛿</m:t>
                                </m:r>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d>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e>
                        </m:d>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𝐴𝑅</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m:rPr>
                                <m:sty m:val="p"/>
                              </m:rP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C</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m:rPr>
                            <m:nor/>
                          </m:rPr>
                          <a:rPr lang="en-US" altLang="zh-TW" sz="1200" b="0" i="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en-US" altLang="zh-TW" sz="1200" b="0" i="1"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𝑟</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−1</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oMath>
                    </m:oMathPara>
                  </a14:m>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60000"/>
                    </a:lnSpc>
                  </a:pPr>
                  <a:r>
                    <a:rPr lang="zh-TW" altLang="en-US" sz="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初始</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累積成本金額</a:t>
                  </a:r>
                  <a:r>
                    <a:rPr lang="zh-TW" altLang="zh-TW" sz="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為</a:t>
                  </a:r>
                  <a14:m>
                    <m:oMath xmlns:m="http://schemas.openxmlformats.org/officeDocument/2006/math">
                      <m:sSub>
                        <m:sSubPr>
                          <m:ctrlPr>
                            <a:rPr lang="zh-TW" altLang="zh-TW" sz="1200" i="1">
                              <a:latin typeface="Cambria Math" panose="02040503050406030204" pitchFamily="18" charset="0"/>
                              <a:cs typeface="Times New Roman" panose="02020603050405020304" pitchFamily="18" charset="0"/>
                            </a:rPr>
                          </m:ctrlPr>
                        </m:sSubPr>
                        <m:e>
                          <m:r>
                            <a:rPr lang="en-US" altLang="zh-TW" sz="1200" i="1">
                              <a:latin typeface="Cambria Math" panose="02040503050406030204" pitchFamily="18" charset="0"/>
                              <a:cs typeface="Times New Roman" panose="02020603050405020304" pitchFamily="18" charset="0"/>
                            </a:rPr>
                            <m:t>𝐿</m:t>
                          </m:r>
                        </m:e>
                        <m:sub>
                          <m:r>
                            <a:rPr lang="en-US" altLang="zh-TW" sz="1200" i="1">
                              <a:latin typeface="Cambria Math" panose="02040503050406030204" pitchFamily="18" charset="0"/>
                              <a:cs typeface="Times New Roman" panose="02020603050405020304" pitchFamily="18" charset="0"/>
                            </a:rPr>
                            <m:t>0</m:t>
                          </m:r>
                        </m:sub>
                      </m:sSub>
                      <m:r>
                        <a:rPr lang="en-US" altLang="zh-TW" sz="1200" i="1">
                          <a:latin typeface="Cambria Math" panose="02040503050406030204" pitchFamily="18" charset="0"/>
                          <a:cs typeface="Times New Roman" panose="02020603050405020304" pitchFamily="18" charset="0"/>
                        </a:rPr>
                        <m:t>=</m:t>
                      </m:r>
                      <m:sSub>
                        <m:sSubPr>
                          <m:ctrlPr>
                            <a:rPr lang="zh-TW" altLang="zh-TW" sz="1200" i="1">
                              <a:latin typeface="Cambria Math" panose="02040503050406030204" pitchFamily="18" charset="0"/>
                              <a:cs typeface="Times New Roman" panose="02020603050405020304" pitchFamily="18" charset="0"/>
                            </a:rPr>
                          </m:ctrlPr>
                        </m:sSubPr>
                        <m:e>
                          <m:r>
                            <a:rPr lang="en-US" altLang="zh-TW" sz="1200" i="1">
                              <a:latin typeface="Cambria Math" panose="02040503050406030204" pitchFamily="18" charset="0"/>
                              <a:cs typeface="Times New Roman" panose="02020603050405020304" pitchFamily="18" charset="0"/>
                            </a:rPr>
                            <m:t>𝐻</m:t>
                          </m:r>
                        </m:e>
                        <m:sub>
                          <m:r>
                            <a:rPr lang="en-US" altLang="zh-TW" sz="1200" i="1">
                              <a:latin typeface="Cambria Math" panose="02040503050406030204" pitchFamily="18" charset="0"/>
                              <a:cs typeface="Times New Roman" panose="02020603050405020304" pitchFamily="18" charset="0"/>
                            </a:rPr>
                            <m:t>0</m:t>
                          </m:r>
                        </m:sub>
                      </m:sSub>
                      <m:r>
                        <a:rPr lang="en-US" altLang="zh-TW" sz="1200" i="1">
                          <a:latin typeface="Cambria Math" panose="02040503050406030204" pitchFamily="18" charset="0"/>
                          <a:cs typeface="Times New Roman" panose="02020603050405020304" pitchFamily="18" charset="0"/>
                        </a:rPr>
                        <m:t>×</m:t>
                      </m:r>
                      <m:r>
                        <a:rPr lang="en-US" altLang="zh-TW" sz="1200" i="1">
                          <a:latin typeface="Cambria Math" panose="02040503050406030204" pitchFamily="18" charset="0"/>
                          <a:cs typeface="Times New Roman" panose="02020603050405020304" pitchFamily="18" charset="0"/>
                        </a:rPr>
                        <m:t>𝑃𝑉𝑅</m:t>
                      </m:r>
                    </m:oMath>
                  </a14:m>
                  <a:r>
                    <a:rPr lang="en-US" altLang="zh-TW" sz="1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sSup>
                            <m:sSup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𝑒</m:t>
                              </m:r>
                            </m:e>
                            <m: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𝛿</m:t>
                              </m:r>
                              <m:d>
                                <m:d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d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d>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sup>
                          </m:sSup>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𝐻</m:t>
                              </m:r>
                            </m:e>
                            <m:sub>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𝑖</m:t>
                              </m:r>
                            </m:sub>
                          </m:sSub>
                        </m:e>
                      </m:d>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m:rPr>
                          <m:nor/>
                        </m:rPr>
                        <a:rPr lang="en-US" altLang="zh-TW" sz="120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m:t>×</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𝐴𝑅</m:t>
                      </m:r>
                    </m:oMath>
                  </a14:m>
                  <a:endParaRPr lang="en-US" altLang="zh-TW" sz="1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7" name="矩形 36">
                  <a:extLst>
                    <a:ext uri="{FF2B5EF4-FFF2-40B4-BE49-F238E27FC236}">
                      <a16:creationId xmlns:a16="http://schemas.microsoft.com/office/drawing/2014/main" id="{9F066432-01F2-01D9-5DE3-2F64CDB04485}"/>
                    </a:ext>
                  </a:extLst>
                </p:cNvPr>
                <p:cNvSpPr>
                  <a:spLocks noRot="1" noChangeAspect="1" noMove="1" noResize="1" noEditPoints="1" noAdjustHandles="1" noChangeArrowheads="1" noChangeShapeType="1" noTextEdit="1"/>
                </p:cNvSpPr>
                <p:nvPr/>
              </p:nvSpPr>
              <p:spPr>
                <a:xfrm>
                  <a:off x="823808" y="2658723"/>
                  <a:ext cx="5016632" cy="2617383"/>
                </a:xfrm>
                <a:prstGeom prst="rect">
                  <a:avLst/>
                </a:prstGeom>
                <a:blipFill>
                  <a:blip r:embed="rId7"/>
                  <a:stretch>
                    <a:fillRect/>
                  </a:stretch>
                </a:blipFill>
              </p:spPr>
              <p:txBody>
                <a:bodyPr/>
                <a:lstStyle/>
                <a:p>
                  <a:r>
                    <a:rPr lang="zh-TW" altLang="en-US">
                      <a:noFill/>
                    </a:rPr>
                    <a:t> </a:t>
                  </a:r>
                </a:p>
              </p:txBody>
            </p:sp>
          </mc:Fallback>
        </mc:AlternateContent>
        <p:sp>
          <p:nvSpPr>
            <p:cNvPr id="38" name="文本框 38">
              <a:extLst>
                <a:ext uri="{FF2B5EF4-FFF2-40B4-BE49-F238E27FC236}">
                  <a16:creationId xmlns:a16="http://schemas.microsoft.com/office/drawing/2014/main" id="{62D496A7-C4DE-D26A-8508-AFB4045414C7}"/>
                </a:ext>
              </a:extLst>
            </p:cNvPr>
            <p:cNvSpPr txBox="1"/>
            <p:nvPr/>
          </p:nvSpPr>
          <p:spPr>
            <a:xfrm>
              <a:off x="1066799" y="2300999"/>
              <a:ext cx="4764116" cy="424732"/>
            </a:xfrm>
            <a:prstGeom prst="rect">
              <a:avLst/>
            </a:prstGeom>
            <a:noFill/>
          </p:spPr>
          <p:txBody>
            <a:bodyPr wrap="square" rtlCol="0">
              <a:spAutoFit/>
            </a:bodyPr>
            <a:lstStyle/>
            <a:p>
              <a:pPr>
                <a:lnSpc>
                  <a:spcPct val="120000"/>
                </a:lnSpc>
              </a:pP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Loan </a:t>
              </a:r>
              <a:r>
                <a:rPr lang="en-US" altLang="zh-CN"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Balance</a:t>
              </a: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 累積</a:t>
              </a: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成本金額</a:t>
              </a:r>
              <a:endParaRPr lang="zh-CN"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grpSp>
    </p:spTree>
    <p:extLst>
      <p:ext uri="{BB962C8B-B14F-4D97-AF65-F5344CB8AC3E}">
        <p14:creationId xmlns:p14="http://schemas.microsoft.com/office/powerpoint/2010/main" val="2751672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DD420-CBF1-876B-5D91-9FF444AC6239}"/>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71A1C547-0523-9EBB-154B-B860427E22F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666E4E28-80FA-B709-1F3B-2C0A574143F9}"/>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8F09E02C-7F0B-BC83-85BD-98C338402F08}"/>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E1BB4BA6-EA01-E6C4-922C-80B2A20B91EE}"/>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25159F3-14DE-4DBD-405B-40FFB810D15A}"/>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8D676348-1460-0B18-9F21-8E6011C148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0F90A8AD-09CE-D5E2-3E29-171A67809A15}"/>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2B5037E7-5289-C0F8-5C29-666777BDAF0B}"/>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CB52667E-DF95-80D4-C66C-23C9814634F0}"/>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754E7737-7E4F-1362-FC1A-EF8CCB47E3B1}"/>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93F0501E-116D-298B-D5CC-085874EF21B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23">
            <a:extLst>
              <a:ext uri="{FF2B5EF4-FFF2-40B4-BE49-F238E27FC236}">
                <a16:creationId xmlns:a16="http://schemas.microsoft.com/office/drawing/2014/main" id="{6F487F59-4849-3CBE-061D-CFB6C62A4100}"/>
              </a:ext>
            </a:extLst>
          </p:cNvPr>
          <p:cNvSpPr txBox="1"/>
          <p:nvPr/>
        </p:nvSpPr>
        <p:spPr>
          <a:xfrm>
            <a:off x="4173360" y="323206"/>
            <a:ext cx="4163638"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mj-ea"/>
                <a:cs typeface="+mn-ea"/>
                <a:sym typeface="+mn-lt"/>
              </a:rPr>
              <a:t>--</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不受監管</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型</a:t>
            </a:r>
            <a:r>
              <a:rPr lang="en-US" altLang="zh-TW"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HR</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支付</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比例</a:t>
            </a:r>
          </a:p>
        </p:txBody>
      </p:sp>
      <p:sp>
        <p:nvSpPr>
          <p:cNvPr id="5" name="矩形 1">
            <a:extLst>
              <a:ext uri="{FF2B5EF4-FFF2-40B4-BE49-F238E27FC236}">
                <a16:creationId xmlns:a16="http://schemas.microsoft.com/office/drawing/2014/main" id="{13035FCE-DF03-5656-B1F8-A5C22F655C3E}"/>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mc:AlternateContent xmlns:mc="http://schemas.openxmlformats.org/markup-compatibility/2006" xmlns:a14="http://schemas.microsoft.com/office/drawing/2010/main">
        <mc:Choice Requires="a14">
          <p:sp>
            <p:nvSpPr>
              <p:cNvPr id="6" name="文字方塊 3">
                <a:extLst>
                  <a:ext uri="{FF2B5EF4-FFF2-40B4-BE49-F238E27FC236}">
                    <a16:creationId xmlns:a16="http://schemas.microsoft.com/office/drawing/2014/main" id="{6F68D81E-B4AD-2870-92FC-71D1260BF94C}"/>
                  </a:ext>
                </a:extLst>
              </p:cNvPr>
              <p:cNvSpPr txBox="1"/>
              <p:nvPr/>
            </p:nvSpPr>
            <p:spPr>
              <a:xfrm>
                <a:off x="983908" y="2024795"/>
                <a:ext cx="2687885" cy="1338828"/>
              </a:xfrm>
              <a:prstGeom prst="rect">
                <a:avLst/>
              </a:prstGeom>
              <a:noFill/>
              <a:ln>
                <a:noFill/>
              </a:ln>
            </p:spPr>
            <p:txBody>
              <a:bodyPr wrap="square" rtlCol="0">
                <a:spAutoFit/>
              </a:bodyPr>
              <a:lstStyle/>
              <a:p>
                <a:pPr>
                  <a:lnSpc>
                    <a:spcPct val="150000"/>
                  </a:lnSpc>
                </a:pPr>
                <a:r>
                  <a:rPr lang="zh-TW" altLang="en-US" dirty="0">
                    <a:solidFill>
                      <a:srgbClr val="000000"/>
                    </a:solidFill>
                    <a:latin typeface="標楷體" panose="03000509000000000000" pitchFamily="65" charset="-120"/>
                    <a:ea typeface="標楷體" panose="03000509000000000000" pitchFamily="65" charset="-120"/>
                  </a:rPr>
                  <a:t>合約供應商</a:t>
                </a:r>
                <a:r>
                  <a:rPr lang="zh-CN" altLang="en-US" i="0" u="none" strike="noStrike" dirty="0" smtClean="0">
                    <a:solidFill>
                      <a:srgbClr val="000000"/>
                    </a:solidFill>
                    <a:effectLst/>
                    <a:latin typeface="標楷體" panose="03000509000000000000" pitchFamily="65" charset="-120"/>
                    <a:ea typeface="標楷體" panose="03000509000000000000" pitchFamily="65" charset="-120"/>
                  </a:rPr>
                  <a:t>的</a:t>
                </a:r>
                <a:r>
                  <a:rPr lang="zh-CN" altLang="en-US" i="0" u="none" strike="noStrike" dirty="0">
                    <a:solidFill>
                      <a:srgbClr val="000000"/>
                    </a:solidFill>
                    <a:effectLst/>
                    <a:latin typeface="標楷體" panose="03000509000000000000" pitchFamily="65" charset="-120"/>
                    <a:ea typeface="標楷體" panose="03000509000000000000" pitchFamily="65" charset="-120"/>
                  </a:rPr>
                  <a:t>收益 </a:t>
                </a:r>
                <a:endParaRPr lang="en-US" altLang="zh-CN" i="0" u="none" strike="noStrike" dirty="0">
                  <a:solidFill>
                    <a:srgbClr val="000000"/>
                  </a:solidFill>
                  <a:effectLst/>
                  <a:latin typeface="標楷體" panose="03000509000000000000" pitchFamily="65" charset="-120"/>
                  <a:ea typeface="標楷體" panose="03000509000000000000" pitchFamily="65" charset="-120"/>
                </a:endParaRPr>
              </a:p>
              <a:p>
                <a:pPr>
                  <a:lnSpc>
                    <a:spcPct val="150000"/>
                  </a:lnSpc>
                </a:pPr>
                <a:r>
                  <a:rPr lang="en-US" altLang="zh-CN" i="0" u="none" strike="noStrike" dirty="0">
                    <a:solidFill>
                      <a:srgbClr val="000000"/>
                    </a:solidFill>
                    <a:effectLst/>
                    <a:latin typeface="標楷體" panose="03000509000000000000" pitchFamily="65" charset="-120"/>
                    <a:ea typeface="標楷體" panose="03000509000000000000" pitchFamily="65" charset="-120"/>
                  </a:rPr>
                  <a:t>= </a:t>
                </a:r>
                <a:r>
                  <a:rPr lang="zh-CN" altLang="en-US" i="0" u="none" strike="noStrike" dirty="0">
                    <a:solidFill>
                      <a:srgbClr val="000000"/>
                    </a:solidFill>
                    <a:effectLst/>
                    <a:latin typeface="標楷體" panose="03000509000000000000" pitchFamily="65" charset="-120"/>
                    <a:ea typeface="標楷體" panose="03000509000000000000" pitchFamily="65" charset="-120"/>
                  </a:rPr>
                  <a:t>房產價值 </a:t>
                </a:r>
                <a:r>
                  <a:rPr lang="en-US" altLang="zh-CN" i="0" u="none" strike="noStrike" dirty="0">
                    <a:solidFill>
                      <a:srgbClr val="000000"/>
                    </a:solidFill>
                    <a:effectLst/>
                    <a:latin typeface="標楷體" panose="03000509000000000000" pitchFamily="65" charset="-120"/>
                    <a:ea typeface="標楷體" panose="03000509000000000000" pitchFamily="65" charset="-120"/>
                  </a:rPr>
                  <a:t>x </a:t>
                </a:r>
                <a:r>
                  <a:rPr lang="zh-CN" altLang="en-US" i="0" u="none" strike="noStrike" dirty="0">
                    <a:solidFill>
                      <a:srgbClr val="000000"/>
                    </a:solidFill>
                    <a:effectLst/>
                    <a:latin typeface="標楷體" panose="03000509000000000000" pitchFamily="65" charset="-120"/>
                    <a:ea typeface="標楷體" panose="03000509000000000000" pitchFamily="65" charset="-120"/>
                  </a:rPr>
                  <a:t>出售比例 </a:t>
                </a:r>
                <a:endParaRPr lang="en-US" altLang="zh-CN" i="0" u="none" strike="noStrike" dirty="0">
                  <a:solidFill>
                    <a:srgbClr val="000000"/>
                  </a:solidFill>
                  <a:effectLst/>
                  <a:latin typeface="標楷體" panose="03000509000000000000" pitchFamily="65" charset="-120"/>
                  <a:ea typeface="標楷體" panose="03000509000000000000" pitchFamily="65" charset="-120"/>
                </a:endParaRPr>
              </a:p>
              <a:p>
                <a:pPr>
                  <a:lnSpc>
                    <a:spcPct val="150000"/>
                  </a:lnSpc>
                </a:pPr>
                <a:r>
                  <a:rPr lang="en-US" altLang="zh-CN" i="0" u="none" strike="noStrike" dirty="0">
                    <a:solidFill>
                      <a:srgbClr val="000000"/>
                    </a:solidFill>
                    <a:effectLst/>
                    <a:latin typeface="標楷體" panose="03000509000000000000" pitchFamily="65" charset="-120"/>
                    <a:ea typeface="標楷體" panose="03000509000000000000" pitchFamily="65" charset="-120"/>
                  </a:rPr>
                  <a:t>= </a:t>
                </a:r>
                <a14:m>
                  <m:oMath xmlns:m="http://schemas.openxmlformats.org/officeDocument/2006/math">
                    <m:sSub>
                      <m:sSubPr>
                        <m:ctrlPr>
                          <a:rPr lang="zh-TW" altLang="zh-TW" i="1" kern="100" smtClean="0">
                            <a:solidFill>
                              <a:schemeClr val="tx1"/>
                            </a:solidFill>
                            <a:effectLst/>
                            <a:latin typeface="Cambria Math" panose="02040503050406030204" pitchFamily="18" charset="0"/>
                            <a:cs typeface="Times New Roman" panose="02020603050405020304" pitchFamily="18" charset="0"/>
                          </a:rPr>
                        </m:ctrlPr>
                      </m:sSubPr>
                      <m:e>
                        <m:r>
                          <a:rPr lang="en-US" altLang="zh-TW" b="0" i="1" kern="100" smtClean="0">
                            <a:solidFill>
                              <a:schemeClr val="tx1"/>
                            </a:solidFill>
                            <a:effectLst/>
                            <a:latin typeface="Cambria Math" panose="02040503050406030204" pitchFamily="18" charset="0"/>
                            <a:cs typeface="Times New Roman" panose="02020603050405020304" pitchFamily="18" charset="0"/>
                          </a:rPr>
                          <m:t>𝐻</m:t>
                        </m:r>
                      </m:e>
                      <m:sub>
                        <m:r>
                          <a:rPr lang="en-US" altLang="zh-TW" b="0" i="1" kern="100" smtClean="0">
                            <a:solidFill>
                              <a:schemeClr val="tx1"/>
                            </a:solidFill>
                            <a:effectLst/>
                            <a:latin typeface="Cambria Math" panose="02040503050406030204" pitchFamily="18" charset="0"/>
                            <a:cs typeface="Times New Roman" panose="02020603050405020304" pitchFamily="18" charset="0"/>
                          </a:rPr>
                          <m:t>𝑜</m:t>
                        </m:r>
                      </m:sub>
                    </m:sSub>
                    <m:r>
                      <a:rPr lang="en-US" altLang="zh-TW" b="0" i="1" kern="100" smtClean="0">
                        <a:solidFill>
                          <a:schemeClr val="tx1"/>
                        </a:solidFill>
                        <a:effectLst/>
                        <a:latin typeface="Cambria Math" panose="02040503050406030204" pitchFamily="18" charset="0"/>
                        <a:cs typeface="Times New Roman" panose="02020603050405020304" pitchFamily="18" charset="0"/>
                      </a:rPr>
                      <m:t>×</m:t>
                    </m:r>
                    <m:r>
                      <a:rPr lang="en-US" altLang="zh-TW" b="0" i="1" kern="100" smtClean="0">
                        <a:solidFill>
                          <a:schemeClr val="tx1"/>
                        </a:solidFill>
                        <a:effectLst/>
                        <a:latin typeface="Cambria Math" panose="02040503050406030204" pitchFamily="18" charset="0"/>
                        <a:cs typeface="Times New Roman" panose="02020603050405020304" pitchFamily="18" charset="0"/>
                      </a:rPr>
                      <m:t>𝐴𝑅</m:t>
                    </m:r>
                  </m:oMath>
                </a14:m>
                <a:endParaRPr lang="en-US" altLang="zh-CN" i="0" u="none" strike="noStrike" dirty="0">
                  <a:solidFill>
                    <a:srgbClr val="000000"/>
                  </a:solidFill>
                  <a:effectLst/>
                  <a:latin typeface="標楷體" panose="03000509000000000000" pitchFamily="65" charset="-120"/>
                  <a:ea typeface="標楷體" panose="03000509000000000000" pitchFamily="65" charset="-120"/>
                </a:endParaRPr>
              </a:p>
            </p:txBody>
          </p:sp>
        </mc:Choice>
        <mc:Fallback xmlns="">
          <p:sp>
            <p:nvSpPr>
              <p:cNvPr id="6" name="文字方塊 3">
                <a:extLst>
                  <a:ext uri="{FF2B5EF4-FFF2-40B4-BE49-F238E27FC236}">
                    <a16:creationId xmlns:a16="http://schemas.microsoft.com/office/drawing/2014/main" id="{6F68D81E-B4AD-2870-92FC-71D1260BF94C}"/>
                  </a:ext>
                </a:extLst>
              </p:cNvPr>
              <p:cNvSpPr txBox="1">
                <a:spLocks noRot="1" noChangeAspect="1" noMove="1" noResize="1" noEditPoints="1" noAdjustHandles="1" noChangeArrowheads="1" noChangeShapeType="1" noTextEdit="1"/>
              </p:cNvSpPr>
              <p:nvPr/>
            </p:nvSpPr>
            <p:spPr>
              <a:xfrm>
                <a:off x="983908" y="2024795"/>
                <a:ext cx="2687885" cy="1338828"/>
              </a:xfrm>
              <a:prstGeom prst="rect">
                <a:avLst/>
              </a:prstGeom>
              <a:blipFill>
                <a:blip r:embed="rId5"/>
                <a:stretch>
                  <a:fillRect l="-1814" b="-3182"/>
                </a:stretch>
              </a:blipFill>
              <a:ln>
                <a:noFill/>
              </a:ln>
            </p:spPr>
            <p:txBody>
              <a:bodyPr/>
              <a:lstStyle/>
              <a:p>
                <a:r>
                  <a:rPr lang="zh-TW" altLang="en-US">
                    <a:noFill/>
                  </a:rPr>
                  <a:t> </a:t>
                </a:r>
              </a:p>
            </p:txBody>
          </p:sp>
        </mc:Fallback>
      </mc:AlternateContent>
      <p:sp>
        <p:nvSpPr>
          <p:cNvPr id="20" name="內容版面配置區 2">
            <a:extLst>
              <a:ext uri="{FF2B5EF4-FFF2-40B4-BE49-F238E27FC236}">
                <a16:creationId xmlns:a16="http://schemas.microsoft.com/office/drawing/2014/main" id="{6675D3D8-8CAC-B4A9-ADDC-FF0E6258BA59}"/>
              </a:ext>
            </a:extLst>
          </p:cNvPr>
          <p:cNvSpPr txBox="1">
            <a:spLocks/>
          </p:cNvSpPr>
          <p:nvPr/>
        </p:nvSpPr>
        <p:spPr>
          <a:xfrm>
            <a:off x="975360" y="1102336"/>
            <a:ext cx="9597390" cy="43727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zh-CN" altLang="en-US" sz="1800" b="1" dirty="0" smtClean="0">
                <a:solidFill>
                  <a:srgbClr val="000000"/>
                </a:solidFill>
                <a:latin typeface="標楷體" panose="03000509000000000000" pitchFamily="65" charset="-120"/>
                <a:ea typeface="標楷體" panose="03000509000000000000" pitchFamily="65" charset="-120"/>
              </a:rPr>
              <a:t>通過</a:t>
            </a:r>
            <a:r>
              <a:rPr lang="zh-TW" altLang="en-US" sz="1800" b="1" dirty="0" smtClean="0">
                <a:solidFill>
                  <a:srgbClr val="000000"/>
                </a:solidFill>
                <a:latin typeface="標楷體" panose="03000509000000000000" pitchFamily="65" charset="-120"/>
                <a:ea typeface="標楷體" panose="03000509000000000000" pitchFamily="65" charset="-120"/>
              </a:rPr>
              <a:t>合約</a:t>
            </a:r>
            <a:r>
              <a:rPr lang="zh-TW" altLang="en-US" sz="1800" b="1" dirty="0">
                <a:solidFill>
                  <a:srgbClr val="000000"/>
                </a:solidFill>
                <a:latin typeface="標楷體" panose="03000509000000000000" pitchFamily="65" charset="-120"/>
                <a:ea typeface="標楷體" panose="03000509000000000000" pitchFamily="65" charset="-120"/>
              </a:rPr>
              <a:t>供應商</a:t>
            </a:r>
            <a:r>
              <a:rPr lang="zh-CN" altLang="en-US" sz="1800" b="1" dirty="0" smtClean="0">
                <a:solidFill>
                  <a:srgbClr val="000000"/>
                </a:solidFill>
                <a:latin typeface="標楷體" panose="03000509000000000000" pitchFamily="65" charset="-120"/>
                <a:ea typeface="標楷體" panose="03000509000000000000" pitchFamily="65" charset="-120"/>
              </a:rPr>
              <a:t>收益</a:t>
            </a:r>
            <a:r>
              <a:rPr lang="en-US" altLang="zh-CN" sz="1800" b="1" dirty="0">
                <a:solidFill>
                  <a:srgbClr val="000000"/>
                </a:solidFill>
                <a:latin typeface="標楷體" panose="03000509000000000000" pitchFamily="65" charset="-120"/>
                <a:ea typeface="標楷體" panose="03000509000000000000" pitchFamily="65" charset="-120"/>
              </a:rPr>
              <a:t>=</a:t>
            </a:r>
            <a:r>
              <a:rPr lang="zh-TW" altLang="en-US" sz="1800" b="1" dirty="0">
                <a:solidFill>
                  <a:srgbClr val="000000"/>
                </a:solidFill>
                <a:latin typeface="標楷體" panose="03000509000000000000" pitchFamily="65" charset="-120"/>
                <a:ea typeface="標楷體" panose="03000509000000000000" pitchFamily="65" charset="-120"/>
              </a:rPr>
              <a:t>合約供應商</a:t>
            </a:r>
            <a:r>
              <a:rPr lang="zh-CN" altLang="en-US" sz="1800" b="1" dirty="0" smtClean="0">
                <a:solidFill>
                  <a:srgbClr val="000000"/>
                </a:solidFill>
                <a:latin typeface="標楷體" panose="03000509000000000000" pitchFamily="65" charset="-120"/>
                <a:ea typeface="標楷體" panose="03000509000000000000" pitchFamily="65" charset="-120"/>
              </a:rPr>
              <a:t>支出計算</a:t>
            </a:r>
            <a:r>
              <a:rPr lang="zh-TW" altLang="en-US" sz="1800" b="1" dirty="0" smtClean="0">
                <a:solidFill>
                  <a:srgbClr val="000000"/>
                </a:solidFill>
                <a:latin typeface="標楷體" panose="03000509000000000000" pitchFamily="65" charset="-120"/>
                <a:ea typeface="標楷體" panose="03000509000000000000" pitchFamily="65" charset="-120"/>
              </a:rPr>
              <a:t>支付比例</a:t>
            </a:r>
            <a:endParaRPr lang="en-US" altLang="zh-TW" sz="1800" b="1" dirty="0">
              <a:solidFill>
                <a:srgbClr val="000000"/>
              </a:solidFill>
              <a:latin typeface="標楷體" panose="03000509000000000000" pitchFamily="65" charset="-120"/>
              <a:ea typeface="標楷體" panose="03000509000000000000" pitchFamily="65" charset="-120"/>
            </a:endParaRPr>
          </a:p>
        </p:txBody>
      </p:sp>
      <mc:AlternateContent xmlns:mc="http://schemas.openxmlformats.org/markup-compatibility/2006" xmlns:a14="http://schemas.microsoft.com/office/drawing/2010/main">
        <mc:Choice Requires="a14">
          <p:sp>
            <p:nvSpPr>
              <p:cNvPr id="21" name="內容版面配置區 2">
                <a:extLst>
                  <a:ext uri="{FF2B5EF4-FFF2-40B4-BE49-F238E27FC236}">
                    <a16:creationId xmlns:a16="http://schemas.microsoft.com/office/drawing/2014/main" id="{71410D17-56C9-C89E-68DC-12553ED55EF5}"/>
                  </a:ext>
                </a:extLst>
              </p:cNvPr>
              <p:cNvSpPr txBox="1">
                <a:spLocks/>
              </p:cNvSpPr>
              <p:nvPr/>
            </p:nvSpPr>
            <p:spPr>
              <a:xfrm>
                <a:off x="7288634" y="3254477"/>
                <a:ext cx="4263436" cy="11151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zh-TW" altLang="en-US" sz="1800" dirty="0">
                    <a:solidFill>
                      <a:schemeClr val="tx1"/>
                    </a:solidFill>
                    <a:latin typeface="標楷體" panose="03000509000000000000" pitchFamily="65" charset="-120"/>
                    <a:ea typeface="標楷體" panose="03000509000000000000" pitchFamily="65" charset="-120"/>
                  </a:rPr>
                  <a:t>公平定價公式 </a:t>
                </a:r>
                <a:r>
                  <a:rPr lang="en-US" altLang="zh-TW" sz="1800" dirty="0">
                    <a:solidFill>
                      <a:schemeClr val="tx1"/>
                    </a:solidFill>
                    <a:latin typeface="標楷體" panose="03000509000000000000" pitchFamily="65" charset="-120"/>
                    <a:ea typeface="標楷體" panose="03000509000000000000" pitchFamily="65" charset="-120"/>
                  </a:rPr>
                  <a:t>: </a:t>
                </a:r>
              </a:p>
              <a:p>
                <a:pPr marL="0" indent="0">
                  <a:lnSpc>
                    <a:spcPct val="150000"/>
                  </a:lnSpc>
                  <a:spcBef>
                    <a:spcPts val="0"/>
                  </a:spcBef>
                  <a:buNone/>
                </a:pPr>
                <a14:m>
                  <m:oMathPara xmlns:m="http://schemas.openxmlformats.org/officeDocument/2006/math">
                    <m:oMathParaPr>
                      <m:jc m:val="centerGroup"/>
                    </m:oMathParaPr>
                    <m:oMath xmlns:m="http://schemas.openxmlformats.org/officeDocument/2006/math">
                      <m:sSub>
                        <m:sSubPr>
                          <m:ctrlPr>
                            <a:rPr lang="zh-TW" altLang="zh-TW" sz="1800" i="1" kern="100" smtClean="0">
                              <a:solidFill>
                                <a:schemeClr val="tx1"/>
                              </a:solidFill>
                              <a:effectLst/>
                              <a:latin typeface="Cambria Math" panose="02040503050406030204" pitchFamily="18" charset="0"/>
                              <a:cs typeface="Times New Roman" panose="02020603050405020304" pitchFamily="18" charset="0"/>
                            </a:rPr>
                          </m:ctrlPr>
                        </m:sSubPr>
                        <m:e>
                          <m:r>
                            <a:rPr lang="en-US" altLang="zh-TW" sz="1800" i="1" kern="100">
                              <a:solidFill>
                                <a:schemeClr val="tx1"/>
                              </a:solidFill>
                              <a:effectLst/>
                              <a:latin typeface="Cambria Math" panose="02040503050406030204" pitchFamily="18" charset="0"/>
                              <a:cs typeface="Times New Roman" panose="02020603050405020304" pitchFamily="18" charset="0"/>
                            </a:rPr>
                            <m:t>𝐻</m:t>
                          </m:r>
                        </m:e>
                        <m:sub>
                          <m:r>
                            <a:rPr lang="en-US" altLang="zh-TW" sz="1800" i="1" kern="100">
                              <a:solidFill>
                                <a:schemeClr val="tx1"/>
                              </a:solidFill>
                              <a:effectLst/>
                              <a:latin typeface="Cambria Math" panose="02040503050406030204" pitchFamily="18" charset="0"/>
                              <a:cs typeface="Times New Roman" panose="02020603050405020304" pitchFamily="18" charset="0"/>
                            </a:rPr>
                            <m:t>𝑜</m:t>
                          </m:r>
                        </m:sub>
                      </m:sSub>
                      <m:r>
                        <a:rPr lang="en-US" altLang="zh-TW" sz="1800" i="1" kern="100">
                          <a:solidFill>
                            <a:schemeClr val="tx1"/>
                          </a:solidFill>
                          <a:effectLst/>
                          <a:latin typeface="Cambria Math" panose="02040503050406030204" pitchFamily="18" charset="0"/>
                          <a:cs typeface="Times New Roman" panose="02020603050405020304" pitchFamily="18" charset="0"/>
                        </a:rPr>
                        <m:t>×</m:t>
                      </m:r>
                      <m:r>
                        <a:rPr lang="en-US" altLang="zh-TW" sz="1800" i="1" kern="100">
                          <a:solidFill>
                            <a:schemeClr val="tx1"/>
                          </a:solidFill>
                          <a:effectLst/>
                          <a:latin typeface="Cambria Math" panose="02040503050406030204" pitchFamily="18" charset="0"/>
                          <a:cs typeface="Times New Roman" panose="02020603050405020304" pitchFamily="18" charset="0"/>
                        </a:rPr>
                        <m:t>𝐴𝑅</m:t>
                      </m:r>
                      <m:r>
                        <a:rPr lang="en-US" altLang="zh-TW" sz="1800" i="1" kern="100">
                          <a:solidFill>
                            <a:schemeClr val="tx1"/>
                          </a:solidFill>
                          <a:effectLst/>
                          <a:latin typeface="Cambria Math" panose="02040503050406030204" pitchFamily="18" charset="0"/>
                          <a:cs typeface="Times New Roman" panose="02020603050405020304" pitchFamily="18" charset="0"/>
                        </a:rPr>
                        <m:t>=</m:t>
                      </m:r>
                      <m:sSub>
                        <m:sSubPr>
                          <m:ctrlPr>
                            <a:rPr lang="zh-TW" altLang="zh-TW" sz="1800" i="1" kern="100">
                              <a:solidFill>
                                <a:schemeClr val="tx1"/>
                              </a:solidFill>
                              <a:effectLst/>
                              <a:latin typeface="Cambria Math" panose="02040503050406030204" pitchFamily="18" charset="0"/>
                              <a:cs typeface="Times New Roman" panose="02020603050405020304" pitchFamily="18" charset="0"/>
                            </a:rPr>
                          </m:ctrlPr>
                        </m:sSubPr>
                        <m:e>
                          <m:r>
                            <a:rPr lang="en-US" altLang="zh-TW" sz="1800" i="1" kern="100">
                              <a:solidFill>
                                <a:schemeClr val="tx1"/>
                              </a:solidFill>
                              <a:effectLst/>
                              <a:latin typeface="Cambria Math" panose="02040503050406030204" pitchFamily="18" charset="0"/>
                              <a:cs typeface="Times New Roman" panose="02020603050405020304" pitchFamily="18" charset="0"/>
                            </a:rPr>
                            <m:t>𝑃𝐴</m:t>
                          </m:r>
                        </m:e>
                        <m:sub>
                          <m:r>
                            <a:rPr lang="en-US" altLang="zh-TW" sz="1800" i="1" kern="100">
                              <a:solidFill>
                                <a:schemeClr val="tx1"/>
                              </a:solidFill>
                              <a:effectLst/>
                              <a:latin typeface="Cambria Math" panose="02040503050406030204" pitchFamily="18" charset="0"/>
                              <a:cs typeface="Times New Roman" panose="02020603050405020304" pitchFamily="18" charset="0"/>
                            </a:rPr>
                            <m:t>0</m:t>
                          </m:r>
                        </m:sub>
                      </m:sSub>
                      <m:r>
                        <a:rPr lang="en-US" altLang="zh-TW" sz="1800" b="0" i="1" kern="100" smtClean="0">
                          <a:solidFill>
                            <a:schemeClr val="tx1"/>
                          </a:solidFill>
                          <a:effectLst/>
                          <a:latin typeface="Cambria Math" panose="02040503050406030204" pitchFamily="18" charset="0"/>
                          <a:cs typeface="Times New Roman" panose="02020603050405020304" pitchFamily="18" charset="0"/>
                        </a:rPr>
                        <m:t>+</m:t>
                      </m:r>
                      <m:sSub>
                        <m:sSubPr>
                          <m:ctrlPr>
                            <a:rPr lang="zh-TW" altLang="zh-TW" sz="1800" i="1" kern="100">
                              <a:solidFill>
                                <a:schemeClr val="tx1"/>
                              </a:solidFill>
                              <a:latin typeface="Cambria Math" panose="02040503050406030204" pitchFamily="18" charset="0"/>
                              <a:cs typeface="Times New Roman" panose="02020603050405020304" pitchFamily="18" charset="0"/>
                            </a:rPr>
                          </m:ctrlPr>
                        </m:sSubPr>
                        <m:e>
                          <m:r>
                            <a:rPr lang="en-US" altLang="zh-TW" sz="1800" i="1" kern="100">
                              <a:solidFill>
                                <a:schemeClr val="tx1"/>
                              </a:solidFill>
                              <a:latin typeface="Cambria Math" panose="02040503050406030204" pitchFamily="18" charset="0"/>
                              <a:cs typeface="Times New Roman" panose="02020603050405020304" pitchFamily="18" charset="0"/>
                            </a:rPr>
                            <m:t>𝑅𝐴</m:t>
                          </m:r>
                        </m:e>
                        <m:sub>
                          <m:r>
                            <a:rPr lang="en-US" altLang="zh-TW" sz="1800" i="1" kern="100">
                              <a:solidFill>
                                <a:schemeClr val="tx1"/>
                              </a:solidFill>
                              <a:latin typeface="Cambria Math" panose="02040503050406030204" pitchFamily="18" charset="0"/>
                              <a:cs typeface="Times New Roman" panose="02020603050405020304" pitchFamily="18" charset="0"/>
                            </a:rPr>
                            <m:t>0</m:t>
                          </m:r>
                        </m:sub>
                      </m:sSub>
                      <m:r>
                        <a:rPr lang="en-US" altLang="zh-TW" sz="1800" i="1" kern="100">
                          <a:solidFill>
                            <a:schemeClr val="tx1"/>
                          </a:solidFill>
                          <a:latin typeface="Cambria Math" panose="02040503050406030204" pitchFamily="18" charset="0"/>
                          <a:cs typeface="Times New Roman" panose="02020603050405020304" pitchFamily="18" charset="0"/>
                        </a:rPr>
                        <m:t>+(</m:t>
                      </m:r>
                      <m:sSub>
                        <m:sSubPr>
                          <m:ctrlPr>
                            <a:rPr lang="zh-TW" altLang="zh-TW" sz="1800" i="1">
                              <a:solidFill>
                                <a:schemeClr val="tx1"/>
                              </a:solidFill>
                              <a:latin typeface="Cambria Math" panose="02040503050406030204" pitchFamily="18" charset="0"/>
                              <a:cs typeface="Times New Roman" panose="02020603050405020304" pitchFamily="18" charset="0"/>
                            </a:rPr>
                          </m:ctrlPr>
                        </m:sSubPr>
                        <m:e>
                          <m:r>
                            <a:rPr lang="en-US" altLang="zh-TW" sz="1800" i="1">
                              <a:solidFill>
                                <a:schemeClr val="tx1"/>
                              </a:solidFill>
                              <a:latin typeface="Cambria Math" panose="02040503050406030204" pitchFamily="18" charset="0"/>
                              <a:cs typeface="Times New Roman" panose="02020603050405020304" pitchFamily="18" charset="0"/>
                            </a:rPr>
                            <m:t>𝐿𝑇𝐶𝐴</m:t>
                          </m:r>
                        </m:e>
                        <m:sub>
                          <m:r>
                            <a:rPr lang="en-US" altLang="zh-TW" sz="1800" i="1">
                              <a:solidFill>
                                <a:schemeClr val="tx1"/>
                              </a:solidFill>
                              <a:latin typeface="Cambria Math" panose="02040503050406030204" pitchFamily="18" charset="0"/>
                              <a:cs typeface="Times New Roman" panose="02020603050405020304" pitchFamily="18" charset="0"/>
                            </a:rPr>
                            <m:t>0</m:t>
                          </m:r>
                        </m:sub>
                      </m:sSub>
                      <m:r>
                        <a:rPr lang="en-US" altLang="zh-TW" sz="1800" i="1">
                          <a:solidFill>
                            <a:schemeClr val="tx1"/>
                          </a:solidFill>
                          <a:latin typeface="Cambria Math" panose="02040503050406030204" pitchFamily="18" charset="0"/>
                          <a:cs typeface="Times New Roman" panose="02020603050405020304" pitchFamily="18" charset="0"/>
                        </a:rPr>
                        <m:t>)</m:t>
                      </m:r>
                    </m:oMath>
                  </m:oMathPara>
                </a14:m>
                <a:endParaRPr lang="en-US" altLang="zh-TW" sz="1800" i="1" kern="1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21" name="內容版面配置區 2">
                <a:extLst>
                  <a:ext uri="{FF2B5EF4-FFF2-40B4-BE49-F238E27FC236}">
                    <a16:creationId xmlns:a16="http://schemas.microsoft.com/office/drawing/2014/main" id="{71410D17-56C9-C89E-68DC-12553ED55EF5}"/>
                  </a:ext>
                </a:extLst>
              </p:cNvPr>
              <p:cNvSpPr txBox="1">
                <a:spLocks noRot="1" noChangeAspect="1" noMove="1" noResize="1" noEditPoints="1" noAdjustHandles="1" noChangeArrowheads="1" noChangeShapeType="1" noTextEdit="1"/>
              </p:cNvSpPr>
              <p:nvPr/>
            </p:nvSpPr>
            <p:spPr>
              <a:xfrm>
                <a:off x="7288634" y="3254477"/>
                <a:ext cx="4263436" cy="1115105"/>
              </a:xfrm>
              <a:prstGeom prst="rect">
                <a:avLst/>
              </a:prstGeom>
              <a:blipFill>
                <a:blip r:embed="rId6"/>
                <a:stretch>
                  <a:fillRect l="-128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3">
                <a:extLst>
                  <a:ext uri="{FF2B5EF4-FFF2-40B4-BE49-F238E27FC236}">
                    <a16:creationId xmlns:a16="http://schemas.microsoft.com/office/drawing/2014/main" id="{D4A10639-98D7-F3FC-E295-470C4D96E177}"/>
                  </a:ext>
                </a:extLst>
              </p:cNvPr>
              <p:cNvSpPr txBox="1"/>
              <p:nvPr/>
            </p:nvSpPr>
            <p:spPr>
              <a:xfrm>
                <a:off x="983908" y="3812030"/>
                <a:ext cx="5488237" cy="1338828"/>
              </a:xfrm>
              <a:prstGeom prst="rect">
                <a:avLst/>
              </a:prstGeom>
              <a:noFill/>
              <a:ln>
                <a:noFill/>
              </a:ln>
            </p:spPr>
            <p:txBody>
              <a:bodyPr wrap="square" rtlCol="0">
                <a:spAutoFit/>
              </a:bodyPr>
              <a:lstStyle/>
              <a:p>
                <a:pPr>
                  <a:lnSpc>
                    <a:spcPct val="150000"/>
                  </a:lnSpc>
                </a:pPr>
                <a:r>
                  <a:rPr lang="zh-TW" altLang="en-US" dirty="0">
                    <a:solidFill>
                      <a:srgbClr val="000000"/>
                    </a:solidFill>
                    <a:latin typeface="標楷體" panose="03000509000000000000" pitchFamily="65" charset="-120"/>
                    <a:ea typeface="標楷體" panose="03000509000000000000" pitchFamily="65" charset="-120"/>
                  </a:rPr>
                  <a:t>合約供應商</a:t>
                </a:r>
                <a:r>
                  <a:rPr lang="zh-CN" altLang="en-US" i="0" u="none" strike="noStrike" dirty="0" smtClean="0">
                    <a:solidFill>
                      <a:srgbClr val="000000"/>
                    </a:solidFill>
                    <a:effectLst/>
                    <a:latin typeface="標楷體" panose="03000509000000000000" pitchFamily="65" charset="-120"/>
                    <a:ea typeface="標楷體" panose="03000509000000000000" pitchFamily="65" charset="-120"/>
                  </a:rPr>
                  <a:t>的</a:t>
                </a:r>
                <a:r>
                  <a:rPr lang="zh-CN" altLang="en-US" i="0" u="none" strike="noStrike" dirty="0">
                    <a:solidFill>
                      <a:srgbClr val="000000"/>
                    </a:solidFill>
                    <a:effectLst/>
                    <a:latin typeface="標楷體" panose="03000509000000000000" pitchFamily="65" charset="-120"/>
                    <a:ea typeface="標楷體" panose="03000509000000000000" pitchFamily="65" charset="-120"/>
                  </a:rPr>
                  <a:t>支出 </a:t>
                </a:r>
                <a:endParaRPr lang="en-US" altLang="zh-CN" i="0" u="none" strike="noStrike" dirty="0">
                  <a:solidFill>
                    <a:srgbClr val="000000"/>
                  </a:solidFill>
                  <a:effectLst/>
                  <a:latin typeface="標楷體" panose="03000509000000000000" pitchFamily="65" charset="-120"/>
                  <a:ea typeface="標楷體" panose="03000509000000000000" pitchFamily="65" charset="-120"/>
                </a:endParaRPr>
              </a:p>
              <a:p>
                <a:pPr>
                  <a:lnSpc>
                    <a:spcPct val="150000"/>
                  </a:lnSpc>
                </a:pPr>
                <a:r>
                  <a:rPr lang="en-US" altLang="zh-CN" i="0" u="none" strike="noStrike" dirty="0">
                    <a:solidFill>
                      <a:srgbClr val="000000"/>
                    </a:solidFill>
                    <a:effectLst/>
                    <a:latin typeface="標楷體" panose="03000509000000000000" pitchFamily="65" charset="-120"/>
                    <a:ea typeface="標楷體" panose="03000509000000000000" pitchFamily="65" charset="-120"/>
                  </a:rPr>
                  <a:t>= </a:t>
                </a:r>
                <a:r>
                  <a:rPr lang="zh-CN" altLang="en-US" i="0" u="none" strike="noStrike" dirty="0">
                    <a:solidFill>
                      <a:srgbClr val="000000"/>
                    </a:solidFill>
                    <a:effectLst/>
                    <a:latin typeface="標楷體" panose="03000509000000000000" pitchFamily="65" charset="-120"/>
                    <a:ea typeface="標楷體" panose="03000509000000000000" pitchFamily="65" charset="-120"/>
                  </a:rPr>
                  <a:t>合約持有者得到的金額 </a:t>
                </a:r>
                <a:r>
                  <a:rPr lang="en-US" altLang="zh-CN" i="0" u="none" strike="noStrike" dirty="0">
                    <a:solidFill>
                      <a:srgbClr val="000000"/>
                    </a:solidFill>
                    <a:effectLst/>
                    <a:latin typeface="標楷體" panose="03000509000000000000" pitchFamily="65" charset="-120"/>
                    <a:ea typeface="標楷體" panose="03000509000000000000" pitchFamily="65" charset="-120"/>
                  </a:rPr>
                  <a:t>+ </a:t>
                </a:r>
                <a:r>
                  <a:rPr lang="zh-CN" altLang="en-US" i="0" u="none" strike="noStrike" dirty="0">
                    <a:solidFill>
                      <a:srgbClr val="000000"/>
                    </a:solidFill>
                    <a:effectLst/>
                    <a:latin typeface="標楷體" panose="03000509000000000000" pitchFamily="65" charset="-120"/>
                    <a:ea typeface="標楷體" panose="03000509000000000000" pitchFamily="65" charset="-120"/>
                  </a:rPr>
                  <a:t>損失的房租 </a:t>
                </a:r>
                <a:r>
                  <a:rPr lang="en-US" altLang="zh-CN" i="0" u="none" strike="noStrike" dirty="0">
                    <a:solidFill>
                      <a:srgbClr val="000000"/>
                    </a:solidFill>
                    <a:effectLst/>
                    <a:latin typeface="標楷體" panose="03000509000000000000" pitchFamily="65" charset="-120"/>
                    <a:ea typeface="標楷體" panose="03000509000000000000" pitchFamily="65" charset="-120"/>
                  </a:rPr>
                  <a:t>+ </a:t>
                </a:r>
                <a:r>
                  <a:rPr lang="zh-CN" altLang="en-US" i="0" u="none" strike="noStrike" dirty="0">
                    <a:solidFill>
                      <a:srgbClr val="000000"/>
                    </a:solidFill>
                    <a:effectLst/>
                    <a:latin typeface="標楷體" panose="03000509000000000000" pitchFamily="65" charset="-120"/>
                    <a:ea typeface="標楷體" panose="03000509000000000000" pitchFamily="65" charset="-120"/>
                  </a:rPr>
                  <a:t>長照費用</a:t>
                </a:r>
                <a:endParaRPr lang="en-US" altLang="zh-CN" i="0" u="none" strike="noStrike" dirty="0">
                  <a:solidFill>
                    <a:srgbClr val="000000"/>
                  </a:solidFill>
                  <a:effectLst/>
                  <a:latin typeface="標楷體" panose="03000509000000000000" pitchFamily="65" charset="-120"/>
                  <a:ea typeface="標楷體" panose="03000509000000000000" pitchFamily="65" charset="-120"/>
                </a:endParaRPr>
              </a:p>
              <a:p>
                <a:pPr>
                  <a:lnSpc>
                    <a:spcPct val="150000"/>
                  </a:lnSpc>
                </a:pPr>
                <a:r>
                  <a:rPr lang="en-US" altLang="zh-CN" dirty="0">
                    <a:solidFill>
                      <a:srgbClr val="000000"/>
                    </a:solidFill>
                    <a:latin typeface="標楷體" panose="03000509000000000000" pitchFamily="65" charset="-120"/>
                    <a:ea typeface="標楷體" panose="03000509000000000000" pitchFamily="65" charset="-120"/>
                  </a:rPr>
                  <a:t>= </a:t>
                </a:r>
                <a14:m>
                  <m:oMath xmlns:m="http://schemas.openxmlformats.org/officeDocument/2006/math">
                    <m:sSub>
                      <m:sSubPr>
                        <m:ctrlPr>
                          <a:rPr lang="zh-TW" altLang="zh-TW" sz="1800"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altLang="zh-TW" sz="1800" b="0" i="1" kern="100" smtClean="0">
                            <a:solidFill>
                              <a:schemeClr val="tx1"/>
                            </a:solidFill>
                            <a:effectLst/>
                            <a:latin typeface="Cambria Math" panose="02040503050406030204" pitchFamily="18" charset="0"/>
                            <a:ea typeface="標楷體" panose="03000509000000000000" pitchFamily="65" charset="-120"/>
                            <a:cs typeface="Times New Roman" panose="02020603050405020304" pitchFamily="18" charset="0"/>
                          </a:rPr>
                          <m:t>𝑃𝐴</m:t>
                        </m:r>
                      </m:e>
                      <m:sub>
                        <m:r>
                          <a:rPr lang="en-US" altLang="zh-TW" sz="1800" b="0" i="1" kern="100" smtClean="0">
                            <a:solidFill>
                              <a:schemeClr val="tx1"/>
                            </a:solidFill>
                            <a:effectLst/>
                            <a:latin typeface="Cambria Math" panose="02040503050406030204" pitchFamily="18" charset="0"/>
                            <a:ea typeface="標楷體" panose="03000509000000000000" pitchFamily="65" charset="-120"/>
                            <a:cs typeface="Times New Roman" panose="02020603050405020304" pitchFamily="18" charset="0"/>
                          </a:rPr>
                          <m:t>0</m:t>
                        </m:r>
                      </m:sub>
                    </m:sSub>
                    <m:r>
                      <a:rPr lang="en-US" altLang="zh-TW" sz="1800" b="0" i="1" kern="100" smtClean="0">
                        <a:solidFill>
                          <a:schemeClr val="tx1"/>
                        </a:solidFill>
                        <a:effectLst/>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i="1" kern="100"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i="1" kern="100">
                            <a:latin typeface="Cambria Math" panose="02040503050406030204" pitchFamily="18" charset="0"/>
                            <a:ea typeface="標楷體" panose="03000509000000000000" pitchFamily="65" charset="-120"/>
                            <a:cs typeface="Times New Roman" panose="02020603050405020304" pitchFamily="18" charset="0"/>
                          </a:rPr>
                          <m:t>𝑅𝐴</m:t>
                        </m:r>
                      </m:e>
                      <m:sub>
                        <m:r>
                          <a:rPr lang="en-US" altLang="zh-TW" i="1" kern="100">
                            <a:latin typeface="Cambria Math" panose="02040503050406030204" pitchFamily="18" charset="0"/>
                            <a:ea typeface="標楷體" panose="03000509000000000000" pitchFamily="65" charset="-120"/>
                            <a:cs typeface="Times New Roman" panose="02020603050405020304" pitchFamily="18" charset="0"/>
                          </a:rPr>
                          <m:t>0</m:t>
                        </m:r>
                      </m:sub>
                    </m:sSub>
                    <m:r>
                      <a:rPr lang="en-US" altLang="zh-TW" b="0" i="1" kern="100" smtClean="0">
                        <a:latin typeface="Cambria Math" panose="02040503050406030204" pitchFamily="18" charset="0"/>
                        <a:ea typeface="標楷體" panose="03000509000000000000" pitchFamily="65" charset="-120"/>
                        <a:cs typeface="Times New Roman" panose="02020603050405020304" pitchFamily="18" charset="0"/>
                      </a:rPr>
                      <m:t> </m:t>
                    </m:r>
                    <m:r>
                      <a:rPr lang="en-US" altLang="zh-CN" i="1" kern="100">
                        <a:latin typeface="Cambria Math" panose="02040503050406030204" pitchFamily="18" charset="0"/>
                        <a:ea typeface="標楷體" panose="03000509000000000000" pitchFamily="65" charset="-120"/>
                        <a:cs typeface="Times New Roman" panose="02020603050405020304" pitchFamily="18" charset="0"/>
                      </a:rPr>
                      <m:t>+</m:t>
                    </m:r>
                    <m:r>
                      <a:rPr lang="en-US" altLang="zh-CN" b="0" i="1" kern="100" smtClean="0">
                        <a:latin typeface="Cambria Math" panose="02040503050406030204" pitchFamily="18" charset="0"/>
                        <a:ea typeface="標楷體" panose="03000509000000000000" pitchFamily="65" charset="-120"/>
                        <a:cs typeface="Times New Roman" panose="02020603050405020304" pitchFamily="18" charset="0"/>
                      </a:rPr>
                      <m:t> </m:t>
                    </m:r>
                    <m:r>
                      <a:rPr lang="en-US" altLang="zh-TW" sz="1800" b="0" i="1" kern="100" smtClean="0">
                        <a:solidFill>
                          <a:schemeClr val="tx1"/>
                        </a:solidFill>
                        <a:effectLst/>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smtClean="0">
                            <a:latin typeface="Cambria Math" panose="02040503050406030204" pitchFamily="18" charset="0"/>
                            <a:ea typeface="標楷體" panose="03000509000000000000" pitchFamily="65" charset="-120"/>
                            <a:cs typeface="Times New Roman" panose="02020603050405020304" pitchFamily="18" charset="0"/>
                          </a:rPr>
                          <m:t>𝐿𝑇𝐶𝐴</m:t>
                        </m:r>
                      </m:e>
                      <m:sub>
                        <m:r>
                          <a:rPr lang="en-US" altLang="zh-TW" sz="1800" b="0" i="1" smtClean="0">
                            <a:latin typeface="Cambria Math" panose="02040503050406030204" pitchFamily="18" charset="0"/>
                            <a:ea typeface="標楷體" panose="03000509000000000000" pitchFamily="65" charset="-120"/>
                            <a:cs typeface="Times New Roman" panose="02020603050405020304" pitchFamily="18" charset="0"/>
                          </a:rPr>
                          <m:t>0</m:t>
                        </m:r>
                      </m:sub>
                    </m:sSub>
                    <m:r>
                      <a:rPr lang="en-US" altLang="zh-TW" sz="1800" b="0" i="1" smtClean="0">
                        <a:latin typeface="Cambria Math" panose="02040503050406030204" pitchFamily="18" charset="0"/>
                        <a:ea typeface="標楷體" panose="03000509000000000000" pitchFamily="65" charset="-120"/>
                        <a:cs typeface="Times New Roman" panose="02020603050405020304" pitchFamily="18" charset="0"/>
                      </a:rPr>
                      <m:t>)</m:t>
                    </m:r>
                  </m:oMath>
                </a14:m>
                <a:endParaRPr lang="en-US" altLang="zh-TW" sz="1800" i="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22" name="文字方塊 3">
                <a:extLst>
                  <a:ext uri="{FF2B5EF4-FFF2-40B4-BE49-F238E27FC236}">
                    <a16:creationId xmlns:a16="http://schemas.microsoft.com/office/drawing/2014/main" id="{D4A10639-98D7-F3FC-E295-470C4D96E177}"/>
                  </a:ext>
                </a:extLst>
              </p:cNvPr>
              <p:cNvSpPr txBox="1">
                <a:spLocks noRot="1" noChangeAspect="1" noMove="1" noResize="1" noEditPoints="1" noAdjustHandles="1" noChangeArrowheads="1" noChangeShapeType="1" noTextEdit="1"/>
              </p:cNvSpPr>
              <p:nvPr/>
            </p:nvSpPr>
            <p:spPr>
              <a:xfrm>
                <a:off x="983908" y="3812030"/>
                <a:ext cx="5488237" cy="1338828"/>
              </a:xfrm>
              <a:prstGeom prst="rect">
                <a:avLst/>
              </a:prstGeom>
              <a:blipFill>
                <a:blip r:embed="rId7"/>
                <a:stretch>
                  <a:fillRect l="-888" b="-3182"/>
                </a:stretch>
              </a:blipFill>
              <a:ln>
                <a:noFill/>
              </a:ln>
            </p:spPr>
            <p:txBody>
              <a:bodyPr/>
              <a:lstStyle/>
              <a:p>
                <a:r>
                  <a:rPr lang="zh-TW" altLang="en-US">
                    <a:noFill/>
                  </a:rPr>
                  <a:t> </a:t>
                </a:r>
              </a:p>
            </p:txBody>
          </p:sp>
        </mc:Fallback>
      </mc:AlternateContent>
      <p:sp>
        <p:nvSpPr>
          <p:cNvPr id="23" name="箭头: 下 22">
            <a:extLst>
              <a:ext uri="{FF2B5EF4-FFF2-40B4-BE49-F238E27FC236}">
                <a16:creationId xmlns:a16="http://schemas.microsoft.com/office/drawing/2014/main" id="{8D475D2B-CED6-4F88-1BBC-415CFC6230C6}"/>
              </a:ext>
            </a:extLst>
          </p:cNvPr>
          <p:cNvSpPr/>
          <p:nvPr/>
        </p:nvSpPr>
        <p:spPr>
          <a:xfrm rot="16200000">
            <a:off x="6814081" y="3326368"/>
            <a:ext cx="208140" cy="361561"/>
          </a:xfrm>
          <a:prstGeom prst="downArrow">
            <a:avLst/>
          </a:prstGeom>
          <a:noFill/>
          <a:ln w="19050">
            <a:solidFill>
              <a:srgbClr val="3C3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7" name="投影片編號版面配置區 6"/>
          <p:cNvSpPr>
            <a:spLocks noGrp="1"/>
          </p:cNvSpPr>
          <p:nvPr>
            <p:ph type="sldNum" sz="quarter" idx="12"/>
          </p:nvPr>
        </p:nvSpPr>
        <p:spPr/>
        <p:txBody>
          <a:bodyPr/>
          <a:lstStyle/>
          <a:p>
            <a:fld id="{B76D0385-4779-4FB0-A36D-649251C88A08}" type="slidenum">
              <a:rPr lang="zh-CN" altLang="en-US" smtClean="0"/>
              <a:t>22</a:t>
            </a:fld>
            <a:endParaRPr lang="zh-CN" altLang="en-US"/>
          </a:p>
        </p:txBody>
      </p:sp>
    </p:spTree>
    <p:extLst>
      <p:ext uri="{BB962C8B-B14F-4D97-AF65-F5344CB8AC3E}">
        <p14:creationId xmlns:p14="http://schemas.microsoft.com/office/powerpoint/2010/main" val="1930005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D401F-7B60-B190-D4BA-7A8A9802C593}"/>
            </a:ext>
          </a:extLst>
        </p:cNvPr>
        <p:cNvGrpSpPr/>
        <p:nvPr/>
      </p:nvGrpSpPr>
      <p:grpSpPr>
        <a:xfrm>
          <a:off x="0" y="0"/>
          <a:ext cx="0" cy="0"/>
          <a:chOff x="0" y="0"/>
          <a:chExt cx="0" cy="0"/>
        </a:xfrm>
      </p:grpSpPr>
      <p:sp>
        <p:nvSpPr>
          <p:cNvPr id="51" name="矩形 50"/>
          <p:cNvSpPr/>
          <p:nvPr/>
        </p:nvSpPr>
        <p:spPr>
          <a:xfrm>
            <a:off x="5283133" y="3364743"/>
            <a:ext cx="3451035" cy="37489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7" name="矩形 26"/>
          <p:cNvSpPr/>
          <p:nvPr/>
        </p:nvSpPr>
        <p:spPr>
          <a:xfrm>
            <a:off x="1926193" y="3364744"/>
            <a:ext cx="3352661" cy="37489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grpSp>
        <p:nvGrpSpPr>
          <p:cNvPr id="9" name="组合 8">
            <a:extLst>
              <a:ext uri="{FF2B5EF4-FFF2-40B4-BE49-F238E27FC236}">
                <a16:creationId xmlns:a16="http://schemas.microsoft.com/office/drawing/2014/main" id="{98155E57-3F88-17D5-0062-AE7F6EE4399A}"/>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7D38652C-B99C-E6BA-E76A-36DF16E161C5}"/>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1D7AA452-2473-6641-64CF-148C1F8ACFE7}"/>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D2CB9307-C7F8-5747-64C4-009310549FF3}"/>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04B79E7-67FF-7CDC-AE32-2BD013562619}"/>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FC10966-E33C-C7E4-CF36-F72609B8B4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44D0E004-0ABD-A1A5-FC2A-549F318F09D6}"/>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4D196775-E34F-EFEF-42EA-DEF8878C80F3}"/>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45615E0F-5E13-FA7D-F8D1-AD35D51731A0}"/>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94DCA6F7-DECE-0A0C-B01D-0BB059426CA9}"/>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155F46EC-D288-9858-1AC8-49503D667F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E69E9B0D-3409-F95F-C87A-19B9E6B54037}"/>
              </a:ext>
            </a:extLst>
          </p:cNvPr>
          <p:cNvSpPr txBox="1"/>
          <p:nvPr/>
        </p:nvSpPr>
        <p:spPr>
          <a:xfrm>
            <a:off x="4173360" y="323206"/>
            <a:ext cx="4383249"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mj-ea"/>
                <a:ea typeface="+mj-ea"/>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計算監管型合約支付比例</a:t>
            </a:r>
            <a:endParaRPr lang="zh-TW" altLang="en-US" sz="2800" dirty="0">
              <a:solidFill>
                <a:srgbClr val="1F3762"/>
              </a:solidFill>
              <a:latin typeface="+mj-ea"/>
              <a:ea typeface="+mj-ea"/>
              <a:cs typeface="+mn-ea"/>
              <a:sym typeface="+mn-lt"/>
            </a:endParaRPr>
          </a:p>
        </p:txBody>
      </p:sp>
      <p:sp>
        <p:nvSpPr>
          <p:cNvPr id="3" name="矩形 1">
            <a:extLst>
              <a:ext uri="{FF2B5EF4-FFF2-40B4-BE49-F238E27FC236}">
                <a16:creationId xmlns:a16="http://schemas.microsoft.com/office/drawing/2014/main" id="{751CE194-4A2A-E0E6-E830-63A120BC4755}"/>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sp>
        <p:nvSpPr>
          <p:cNvPr id="6" name="內容版面配置區 2">
            <a:extLst>
              <a:ext uri="{FF2B5EF4-FFF2-40B4-BE49-F238E27FC236}">
                <a16:creationId xmlns:a16="http://schemas.microsoft.com/office/drawing/2014/main" id="{1E03602B-49F5-1C72-EAC9-F5DB7AC5C936}"/>
              </a:ext>
            </a:extLst>
          </p:cNvPr>
          <p:cNvSpPr txBox="1">
            <a:spLocks/>
          </p:cNvSpPr>
          <p:nvPr/>
        </p:nvSpPr>
        <p:spPr>
          <a:xfrm>
            <a:off x="975360" y="1102336"/>
            <a:ext cx="9496991" cy="18200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在計算監管時間點</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情況下的</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a:t>
            </a:r>
            <a:r>
              <a:rPr lang="en-US" altLang="zh-TW" sz="16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VaR</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(Value</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Risk)</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值</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，需要時間點</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下的</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完整損益</a:t>
            </a:r>
            <a:r>
              <a:rPr lang="zh-TW" altLang="en-US"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機率分布</a:t>
            </a:r>
            <a:endParaRPr lang="en-US" altLang="zh-TW"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buNone/>
            </a:pP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給定風險時間點為</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，這時的合約可以分為兩種情況</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第一種狀況</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期</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前</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合約已經結束，將損益設定為</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Realized Contract Surplus(RCS)</a:t>
            </a:r>
          </a:p>
          <a:p>
            <a:pPr algn="just"/>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第二種狀況</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合約在</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期時合約尚未結束，將損益設定為</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Unrealized Contract Surplus(UCS)</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buFont typeface="Arial" panose="020B0604020202020204" pitchFamily="34" charset="0"/>
              <a:buNone/>
            </a:pPr>
            <a:endPar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投影片編號版面配置區 20"/>
          <p:cNvSpPr>
            <a:spLocks noGrp="1"/>
          </p:cNvSpPr>
          <p:nvPr>
            <p:ph type="sldNum" sz="quarter" idx="12"/>
          </p:nvPr>
        </p:nvSpPr>
        <p:spPr/>
        <p:txBody>
          <a:bodyPr/>
          <a:lstStyle/>
          <a:p>
            <a:fld id="{B76D0385-4779-4FB0-A36D-649251C88A08}" type="slidenum">
              <a:rPr lang="zh-CN" altLang="en-US" smtClean="0"/>
              <a:t>23</a:t>
            </a:fld>
            <a:endParaRPr lang="zh-CN" altLang="en-US"/>
          </a:p>
        </p:txBody>
      </p:sp>
      <p:cxnSp>
        <p:nvCxnSpPr>
          <p:cNvPr id="20" name="直線接點 19"/>
          <p:cNvCxnSpPr/>
          <p:nvPr/>
        </p:nvCxnSpPr>
        <p:spPr>
          <a:xfrm flipV="1">
            <a:off x="928861" y="3529482"/>
            <a:ext cx="8562162" cy="1944"/>
          </a:xfrm>
          <a:prstGeom prst="line">
            <a:avLst/>
          </a:prstGeom>
          <a:ln/>
        </p:spPr>
        <p:style>
          <a:lnRef idx="3">
            <a:schemeClr val="dk1"/>
          </a:lnRef>
          <a:fillRef idx="0">
            <a:schemeClr val="dk1"/>
          </a:fillRef>
          <a:effectRef idx="2">
            <a:schemeClr val="dk1"/>
          </a:effectRef>
          <a:fontRef idx="minor">
            <a:schemeClr val="tx1"/>
          </a:fontRef>
        </p:style>
      </p:cxnSp>
      <p:sp>
        <p:nvSpPr>
          <p:cNvPr id="23" name="橢圓 22"/>
          <p:cNvSpPr/>
          <p:nvPr/>
        </p:nvSpPr>
        <p:spPr>
          <a:xfrm>
            <a:off x="1855142" y="3463885"/>
            <a:ext cx="142103" cy="148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4" name="文字方塊 23"/>
          <p:cNvSpPr txBox="1"/>
          <p:nvPr/>
        </p:nvSpPr>
        <p:spPr>
          <a:xfrm>
            <a:off x="1496464" y="2984883"/>
            <a:ext cx="1162359" cy="338554"/>
          </a:xfrm>
          <a:prstGeom prst="rect">
            <a:avLst/>
          </a:prstGeom>
          <a:noFill/>
        </p:spPr>
        <p:txBody>
          <a:bodyPr wrap="square" rtlCol="0">
            <a:spAutoFit/>
          </a:bodyPr>
          <a:lstStyle/>
          <a:p>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合約簽訂</a:t>
            </a:r>
          </a:p>
        </p:txBody>
      </p:sp>
      <p:sp>
        <p:nvSpPr>
          <p:cNvPr id="39" name="文字方塊 38"/>
          <p:cNvSpPr txBox="1"/>
          <p:nvPr/>
        </p:nvSpPr>
        <p:spPr>
          <a:xfrm>
            <a:off x="1786117" y="3718885"/>
            <a:ext cx="1162359" cy="338554"/>
          </a:xfrm>
          <a:prstGeom prst="rect">
            <a:avLst/>
          </a:prstGeom>
          <a:noFill/>
        </p:spPr>
        <p:txBody>
          <a:bodyPr wrap="square" rtlCol="0">
            <a:spAutoFit/>
          </a:bodyPr>
          <a:lstStyle/>
          <a:p>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0</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1" name="橢圓 40"/>
          <p:cNvSpPr/>
          <p:nvPr/>
        </p:nvSpPr>
        <p:spPr>
          <a:xfrm>
            <a:off x="5209942" y="3470007"/>
            <a:ext cx="142103" cy="1482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42" name="文字方塊 41"/>
          <p:cNvSpPr txBox="1"/>
          <p:nvPr/>
        </p:nvSpPr>
        <p:spPr>
          <a:xfrm>
            <a:off x="4733201" y="3004545"/>
            <a:ext cx="1323156" cy="338554"/>
          </a:xfrm>
          <a:prstGeom prst="rect">
            <a:avLst/>
          </a:prstGeom>
          <a:noFill/>
        </p:spPr>
        <p:txBody>
          <a:bodyPr wrap="square" rtlCol="0">
            <a:spAutoFit/>
          </a:bodyPr>
          <a:lstStyle/>
          <a:p>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監管時間點</a:t>
            </a:r>
          </a:p>
        </p:txBody>
      </p:sp>
      <p:sp>
        <p:nvSpPr>
          <p:cNvPr id="43" name="文字方塊 42"/>
          <p:cNvSpPr txBox="1"/>
          <p:nvPr/>
        </p:nvSpPr>
        <p:spPr>
          <a:xfrm>
            <a:off x="5170380" y="3728832"/>
            <a:ext cx="1162359" cy="338554"/>
          </a:xfrm>
          <a:prstGeom prst="rect">
            <a:avLst/>
          </a:prstGeom>
          <a:noFill/>
        </p:spPr>
        <p:txBody>
          <a:bodyPr wrap="square" rtlCol="0">
            <a:spAutoFit/>
          </a:bodyPr>
          <a:lstStyle/>
          <a:p>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 name="矩形 25"/>
          <p:cNvSpPr/>
          <p:nvPr/>
        </p:nvSpPr>
        <p:spPr>
          <a:xfrm>
            <a:off x="282229" y="3691102"/>
            <a:ext cx="941283" cy="369332"/>
          </a:xfrm>
          <a:prstGeom prst="rect">
            <a:avLst/>
          </a:prstGeom>
        </p:spPr>
        <p:txBody>
          <a:bodyPr wrap="none">
            <a:spAutoFit/>
          </a:bodyPr>
          <a:lstStyle/>
          <a:p>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時間</a:t>
            </a:r>
            <a:r>
              <a:rPr lang="zh-TW"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點</a:t>
            </a:r>
            <a:r>
              <a:rPr lang="en-US" altLang="zh-TW"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5" name="橢圓 44"/>
          <p:cNvSpPr/>
          <p:nvPr/>
        </p:nvSpPr>
        <p:spPr>
          <a:xfrm>
            <a:off x="8663115" y="3463885"/>
            <a:ext cx="142103" cy="1482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latin typeface="Times New Roman" panose="02020603050405020304" pitchFamily="18" charset="0"/>
            </a:endParaRPr>
          </a:p>
        </p:txBody>
      </p:sp>
      <p:sp>
        <p:nvSpPr>
          <p:cNvPr id="46" name="文字方塊 45"/>
          <p:cNvSpPr txBox="1"/>
          <p:nvPr/>
        </p:nvSpPr>
        <p:spPr>
          <a:xfrm>
            <a:off x="8152988" y="2951485"/>
            <a:ext cx="1479183" cy="338554"/>
          </a:xfrm>
          <a:prstGeom prst="rect">
            <a:avLst/>
          </a:prstGeom>
          <a:noFill/>
        </p:spPr>
        <p:txBody>
          <a:bodyPr wrap="square" rtlCol="0">
            <a:spAutoFit/>
          </a:bodyPr>
          <a:lstStyle/>
          <a:p>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合約最大壽命</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7" name="文字方塊 46"/>
              <p:cNvSpPr txBox="1"/>
              <p:nvPr/>
            </p:nvSpPr>
            <p:spPr>
              <a:xfrm>
                <a:off x="8152988" y="3706801"/>
                <a:ext cx="11623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1600" i="1">
                          <a:latin typeface="Cambria Math" panose="02040503050406030204" pitchFamily="18" charset="0"/>
                        </a:rPr>
                        <m:t>𝜔</m:t>
                      </m:r>
                    </m:oMath>
                  </m:oMathPara>
                </a14:m>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7" name="文字方塊 46"/>
              <p:cNvSpPr txBox="1">
                <a:spLocks noRot="1" noChangeAspect="1" noMove="1" noResize="1" noEditPoints="1" noAdjustHandles="1" noChangeArrowheads="1" noChangeShapeType="1" noTextEdit="1"/>
              </p:cNvSpPr>
              <p:nvPr/>
            </p:nvSpPr>
            <p:spPr>
              <a:xfrm>
                <a:off x="8152988" y="3706801"/>
                <a:ext cx="1162359" cy="338554"/>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1799706" y="4118237"/>
                <a:ext cx="3423712" cy="1077218"/>
              </a:xfrm>
              <a:prstGeom prst="rect">
                <a:avLst/>
              </a:prstGeom>
              <a:noFill/>
            </p:spPr>
            <p:txBody>
              <a:bodyPr wrap="square" rtlCol="0">
                <a:spAutoFit/>
              </a:bodyPr>
              <a:lstStyle/>
              <a:p>
                <a:pPr algn="just">
                  <a:buFont typeface="Arial" panose="020B0604020202020204" pitchFamily="34" charset="0"/>
                </a:pP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此區段結束的</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合約為</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RCS</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，在各時間點</a:t>
                </a:r>
                <a14:m>
                  <m:oMath xmlns:m="http://schemas.openxmlformats.org/officeDocument/2006/math">
                    <m:sSup>
                      <m:sSupPr>
                        <m:ctrlPr>
                          <a:rPr lang="en-US" altLang="zh-TW" sz="1600" i="1" dirty="0">
                            <a:solidFill>
                              <a:srgbClr val="000000"/>
                            </a:solidFill>
                            <a:latin typeface="Cambria Math" panose="02040503050406030204" pitchFamily="18" charset="0"/>
                          </a:rPr>
                        </m:ctrlPr>
                      </m:sSupPr>
                      <m:e>
                        <m:r>
                          <a:rPr lang="en-US" altLang="zh-TW" sz="1600" i="1" dirty="0">
                            <a:solidFill>
                              <a:srgbClr val="000000"/>
                            </a:solidFill>
                            <a:latin typeface="Cambria Math" panose="02040503050406030204" pitchFamily="18" charset="0"/>
                          </a:rPr>
                          <m:t>𝑡</m:t>
                        </m:r>
                      </m:e>
                      <m:sup>
                        <m:r>
                          <a:rPr lang="en-US" altLang="zh-TW" sz="1600" i="1" dirty="0">
                            <a:solidFill>
                              <a:srgbClr val="000000"/>
                            </a:solidFill>
                            <a:latin typeface="Cambria Math" panose="02040503050406030204" pitchFamily="18" charset="0"/>
                          </a:rPr>
                          <m:t>∗</m:t>
                        </m:r>
                      </m:sup>
                    </m:sSup>
                  </m:oMath>
                </a14:m>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sSup>
                      <m:sSupPr>
                        <m:ctrlPr>
                          <a:rPr lang="en-US" altLang="zh-TW" sz="16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6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6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r>
                      <a:rPr lang="en-US" altLang="zh-TW" sz="16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oMath>
                </a14:m>
                <a:r>
                  <a:rPr lang="en-US" altLang="zh-TW" sz="16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 </a:t>
                </a:r>
                <a14:m>
                  <m:oMath xmlns:m="http://schemas.openxmlformats.org/officeDocument/2006/math">
                    <m:r>
                      <a:rPr lang="en-US" altLang="zh-TW" sz="16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oMath>
                </a14:m>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smtClean="0">
                    <a:solidFill>
                      <a:srgbClr val="92D050"/>
                    </a:solidFill>
                    <a:latin typeface="Times New Roman" panose="02020603050405020304" pitchFamily="18" charset="0"/>
                    <a:ea typeface="標楷體" panose="03000509000000000000" pitchFamily="65" charset="-120"/>
                    <a:cs typeface="Times New Roman" panose="02020603050405020304" pitchFamily="18" charset="0"/>
                  </a:rPr>
                  <a:t>綠色區塊</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均有損益分配及機率。計算完各個時間</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點</a:t>
                </a:r>
                <a14:m>
                  <m:oMath xmlns:m="http://schemas.openxmlformats.org/officeDocument/2006/math">
                    <m:sSup>
                      <m:sSupPr>
                        <m:ctrlPr>
                          <a:rPr lang="en-US" altLang="zh-TW" sz="1600" i="1" dirty="0">
                            <a:solidFill>
                              <a:srgbClr val="000000"/>
                            </a:solidFill>
                            <a:latin typeface="Cambria Math" panose="02040503050406030204" pitchFamily="18" charset="0"/>
                          </a:rPr>
                        </m:ctrlPr>
                      </m:sSupPr>
                      <m:e>
                        <m:r>
                          <a:rPr lang="en-US" altLang="zh-TW" sz="1600" i="1" dirty="0">
                            <a:solidFill>
                              <a:srgbClr val="000000"/>
                            </a:solidFill>
                            <a:latin typeface="Cambria Math" panose="02040503050406030204" pitchFamily="18" charset="0"/>
                          </a:rPr>
                          <m:t>𝑡</m:t>
                        </m:r>
                      </m:e>
                      <m:sup>
                        <m:r>
                          <a:rPr lang="en-US" altLang="zh-TW" sz="1600" i="1" dirty="0">
                            <a:solidFill>
                              <a:srgbClr val="000000"/>
                            </a:solidFill>
                            <a:latin typeface="Cambria Math" panose="02040503050406030204" pitchFamily="18" charset="0"/>
                          </a:rPr>
                          <m:t>∗</m:t>
                        </m:r>
                      </m:sup>
                    </m:sSup>
                  </m:oMath>
                </a14:m>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的損益與機率後複利至時間點</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1" name="文字方塊 30"/>
              <p:cNvSpPr txBox="1">
                <a:spLocks noRot="1" noChangeAspect="1" noMove="1" noResize="1" noEditPoints="1" noAdjustHandles="1" noChangeArrowheads="1" noChangeShapeType="1" noTextEdit="1"/>
              </p:cNvSpPr>
              <p:nvPr/>
            </p:nvSpPr>
            <p:spPr>
              <a:xfrm>
                <a:off x="1799706" y="4118237"/>
                <a:ext cx="3423712" cy="1077218"/>
              </a:xfrm>
              <a:prstGeom prst="rect">
                <a:avLst/>
              </a:prstGeom>
              <a:blipFill>
                <a:blip r:embed="rId5"/>
                <a:stretch>
                  <a:fillRect l="-890" t="-1705" r="-1068" b="-6818"/>
                </a:stretch>
              </a:blipFill>
            </p:spPr>
            <p:txBody>
              <a:bodyPr/>
              <a:lstStyle/>
              <a:p>
                <a:r>
                  <a:rPr lang="zh-TW" altLang="en-US">
                    <a:noFill/>
                  </a:rPr>
                  <a:t> </a:t>
                </a:r>
              </a:p>
            </p:txBody>
          </p:sp>
        </mc:Fallback>
      </mc:AlternateContent>
      <p:sp>
        <p:nvSpPr>
          <p:cNvPr id="56" name="文字方塊 55"/>
          <p:cNvSpPr txBox="1"/>
          <p:nvPr/>
        </p:nvSpPr>
        <p:spPr>
          <a:xfrm>
            <a:off x="5352045" y="4118237"/>
            <a:ext cx="3423712" cy="830997"/>
          </a:xfrm>
          <a:prstGeom prst="rect">
            <a:avLst/>
          </a:prstGeom>
          <a:noFill/>
        </p:spPr>
        <p:txBody>
          <a:bodyPr wrap="square" rtlCol="0">
            <a:spAutoFit/>
          </a:bodyPr>
          <a:lstStyle/>
          <a:p>
            <a:pPr algn="just">
              <a:buFont typeface="Arial" panose="020B0604020202020204" pitchFamily="34" charset="0"/>
            </a:pP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此區段結束的</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合約為</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UCS</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以當下的利率點、房價點</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及代表點計算未來</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smtClean="0">
                <a:solidFill>
                  <a:srgbClr val="00B0F0"/>
                </a:solidFill>
                <a:latin typeface="Times New Roman" panose="02020603050405020304" pitchFamily="18" charset="0"/>
                <a:ea typeface="標楷體" panose="03000509000000000000" pitchFamily="65" charset="-120"/>
                <a:cs typeface="Times New Roman" panose="02020603050405020304" pitchFamily="18" charset="0"/>
              </a:rPr>
              <a:t>藍色區塊</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合約期望價值。</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7" name="文字方塊 56"/>
          <p:cNvSpPr txBox="1"/>
          <p:nvPr/>
        </p:nvSpPr>
        <p:spPr>
          <a:xfrm>
            <a:off x="198266" y="5574053"/>
            <a:ext cx="11716182" cy="1200329"/>
          </a:xfrm>
          <a:prstGeom prst="rect">
            <a:avLst/>
          </a:prstGeom>
          <a:noFill/>
        </p:spPr>
        <p:txBody>
          <a:bodyPr wrap="square" rtlCol="0">
            <a:spAutoFit/>
          </a:bodyPr>
          <a:lstStyle/>
          <a:p>
            <a:pPr algn="just">
              <a:lnSpc>
                <a:spcPct val="150000"/>
              </a:lnSpc>
            </a:pP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在計算完</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RCS</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與</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UCS</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後，在時間點</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建構出</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完整損益機率</a:t>
            </a:r>
            <a:r>
              <a:rPr lang="zh-TW" altLang="en-US"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分布</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。依照二分法求得在</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單一支付比例使得</a:t>
            </a:r>
            <a:r>
              <a:rPr lang="en-US" altLang="zh-TW" sz="16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VaR</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(Value</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Risk)95%</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為 </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0</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，即為受到</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監管</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型合約的</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支付比例</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。並且可以計算風險價值</a:t>
            </a:r>
            <a:r>
              <a:rPr lang="en-US" altLang="zh-TW" sz="16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CVaR</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(Conditional</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Value</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Risk)95%</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合約風險價值。</a:t>
            </a:r>
          </a:p>
          <a:p>
            <a:pPr>
              <a:lnSpc>
                <a:spcPct val="150000"/>
              </a:lnSpc>
            </a:pPr>
            <a:endPar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8489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7" grpId="0" animBg="1"/>
      <p:bldP spid="31"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DD420-CBF1-876B-5D91-9FF444AC6239}"/>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71A1C547-0523-9EBB-154B-B860427E22F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666E4E28-80FA-B709-1F3B-2C0A574143F9}"/>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8F09E02C-7F0B-BC83-85BD-98C338402F08}"/>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E1BB4BA6-EA01-E6C4-922C-80B2A20B91EE}"/>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25159F3-14DE-4DBD-405B-40FFB810D15A}"/>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8D676348-1460-0B18-9F21-8E6011C148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0F90A8AD-09CE-D5E2-3E29-171A67809A15}"/>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2B5037E7-5289-C0F8-5C29-666777BDAF0B}"/>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CB52667E-DF95-80D4-C66C-23C9814634F0}"/>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754E7737-7E4F-1362-FC1A-EF8CCB47E3B1}"/>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93F0501E-116D-298B-D5CC-085874EF21B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23">
            <a:extLst>
              <a:ext uri="{FF2B5EF4-FFF2-40B4-BE49-F238E27FC236}">
                <a16:creationId xmlns:a16="http://schemas.microsoft.com/office/drawing/2014/main" id="{6F487F59-4849-3CBE-061D-CFB6C62A4100}"/>
              </a:ext>
            </a:extLst>
          </p:cNvPr>
          <p:cNvSpPr txBox="1"/>
          <p:nvPr/>
        </p:nvSpPr>
        <p:spPr>
          <a:xfrm>
            <a:off x="4173360" y="323206"/>
            <a:ext cx="4323939"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mj-ea"/>
                <a:cs typeface="+mn-ea"/>
                <a:sym typeface="+mn-lt"/>
              </a:rPr>
              <a:t>--</a:t>
            </a:r>
            <a:r>
              <a:rPr lang="en-US" altLang="zh-CN"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RCS</a:t>
            </a:r>
            <a:r>
              <a:rPr lang="zh-TW" altLang="en-US"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與</a:t>
            </a:r>
            <a:r>
              <a:rPr lang="en-US" altLang="zh-TW"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UCS</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機率計算公式</a:t>
            </a:r>
            <a:endParaRPr lang="zh-TW"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sp>
        <p:nvSpPr>
          <p:cNvPr id="5" name="矩形 1">
            <a:extLst>
              <a:ext uri="{FF2B5EF4-FFF2-40B4-BE49-F238E27FC236}">
                <a16:creationId xmlns:a16="http://schemas.microsoft.com/office/drawing/2014/main" id="{13035FCE-DF03-5656-B1F8-A5C22F655C3E}"/>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sp>
        <p:nvSpPr>
          <p:cNvPr id="7" name="投影片編號版面配置區 6"/>
          <p:cNvSpPr>
            <a:spLocks noGrp="1"/>
          </p:cNvSpPr>
          <p:nvPr>
            <p:ph type="sldNum" sz="quarter" idx="12"/>
          </p:nvPr>
        </p:nvSpPr>
        <p:spPr/>
        <p:txBody>
          <a:bodyPr/>
          <a:lstStyle/>
          <a:p>
            <a:fld id="{B76D0385-4779-4FB0-A36D-649251C88A08}" type="slidenum">
              <a:rPr lang="zh-CN" altLang="en-US" smtClean="0"/>
              <a:t>24</a:t>
            </a:fld>
            <a:endParaRPr lang="zh-CN" altLang="en-US"/>
          </a:p>
        </p:txBody>
      </p:sp>
      <p:grpSp>
        <p:nvGrpSpPr>
          <p:cNvPr id="20" name="组合 69">
            <a:extLst>
              <a:ext uri="{FF2B5EF4-FFF2-40B4-BE49-F238E27FC236}">
                <a16:creationId xmlns:a16="http://schemas.microsoft.com/office/drawing/2014/main" id="{25C9F1CA-7AF7-EE6D-2F55-9EEE91E6AD85}"/>
              </a:ext>
            </a:extLst>
          </p:cNvPr>
          <p:cNvGrpSpPr/>
          <p:nvPr/>
        </p:nvGrpSpPr>
        <p:grpSpPr>
          <a:xfrm>
            <a:off x="137267" y="2433393"/>
            <a:ext cx="5743511" cy="2348148"/>
            <a:chOff x="96929" y="2183011"/>
            <a:chExt cx="5743511" cy="2348148"/>
          </a:xfrm>
        </p:grpSpPr>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85042955-C9D6-A47E-7411-E2DBD4FBCDBD}"/>
                    </a:ext>
                  </a:extLst>
                </p:cNvPr>
                <p:cNvSpPr/>
                <p:nvPr/>
              </p:nvSpPr>
              <p:spPr>
                <a:xfrm>
                  <a:off x="274959" y="2658723"/>
                  <a:ext cx="5565481" cy="1872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m:rPr>
                                <m:sty m:val="p"/>
                              </m:r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P</m:t>
                            </m:r>
                            <m:r>
                              <m:rPr>
                                <m:nor/>
                              </m:rPr>
                              <a:rPr lang="en-US" altLang="zh-TW" sz="1200">
                                <a:latin typeface="Times New Roman" panose="02020603050405020304" pitchFamily="18" charset="0"/>
                              </a:rPr>
                              <m:t>(</m:t>
                            </m:r>
                            <m:r>
                              <m:rPr>
                                <m:nor/>
                              </m:rPr>
                              <a:rPr lang="en-US" altLang="zh-TW" sz="1200">
                                <a:latin typeface="Times New Roman" panose="02020603050405020304" pitchFamily="18" charset="0"/>
                              </a:rPr>
                              <m:t>termination</m:t>
                            </m:r>
                            <m:r>
                              <m:rPr>
                                <m:nor/>
                              </m:rPr>
                              <a:rPr lang="en-US" altLang="zh-TW" sz="1200">
                                <a:latin typeface="Times New Roman" panose="02020603050405020304" pitchFamily="18" charset="0"/>
                              </a:rPr>
                              <m:t>)</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i="1"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en-US" altLang="zh-TW" sz="1200" i="1"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無</m:t>
                            </m:r>
                            <m:r>
                              <a:rPr lang="en-US" altLang="zh-TW" sz="1200" b="0" i="1"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b="0" i="1" dirty="0" smtClean="0">
                                <a:solidFill>
                                  <a:srgbClr val="000000"/>
                                </a:solidFill>
                                <a:latin typeface="Cambria Math" panose="02040503050406030204" pitchFamily="18" charset="0"/>
                              </a:rPr>
                              <m:t>−1</m:t>
                            </m:r>
                          </m:sub>
                        </m:sSub>
                        <m:r>
                          <a:rPr lang="en-US" altLang="zh-TW" sz="1200" b="0" i="1"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死</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−1</m:t>
                            </m:r>
                          </m:sub>
                        </m:sSub>
                        <m:r>
                          <a:rPr lang="en-US" altLang="zh-TW" sz="1200" i="1" dirty="0" smtClean="0">
                            <a:solidFill>
                              <a:srgbClr val="000000"/>
                            </a:solidFill>
                            <a:latin typeface="Cambria Math" panose="02040503050406030204" pitchFamily="18" charset="0"/>
                          </a:rPr>
                          <m:t>)</m:t>
                        </m:r>
                        <m:r>
                          <a:rPr lang="en-US" altLang="zh-TW" sz="1200" i="1">
                            <a:solidFill>
                              <a:srgbClr val="000000"/>
                            </a:solidFill>
                            <a:latin typeface="Cambria Math" panose="02040503050406030204" pitchFamily="18" charset="0"/>
                          </a:rPr>
                          <m:t>×</m:t>
                        </m:r>
                        <m:nary>
                          <m:naryPr>
                            <m:chr m:val="∏"/>
                            <m:ctrlPr>
                              <a:rPr lang="en-US" altLang="zh-TW" sz="1200" i="1" smtClean="0">
                                <a:solidFill>
                                  <a:srgbClr val="000000"/>
                                </a:solidFill>
                                <a:latin typeface="Cambria Math" panose="02040503050406030204" pitchFamily="18" charset="0"/>
                              </a:rPr>
                            </m:ctrlPr>
                          </m:naryPr>
                          <m:sub>
                            <m:sSup>
                              <m:sSupPr>
                                <m:ctrlPr>
                                  <a:rPr lang="en-US" altLang="zh-TW" sz="1200" i="1" smtClean="0">
                                    <a:solidFill>
                                      <a:srgbClr val="000000"/>
                                    </a:solidFill>
                                    <a:latin typeface="Cambria Math" panose="02040503050406030204" pitchFamily="18" charset="0"/>
                                  </a:rPr>
                                </m:ctrlPr>
                              </m:sSupPr>
                              <m:e>
                                <m:r>
                                  <a:rPr lang="en-US" altLang="zh-TW" sz="1200" b="0" i="1" smtClean="0">
                                    <a:solidFill>
                                      <a:srgbClr val="000000"/>
                                    </a:solidFill>
                                    <a:latin typeface="Cambria Math" panose="02040503050406030204" pitchFamily="18" charset="0"/>
                                  </a:rPr>
                                  <m:t>𝑡</m:t>
                                </m:r>
                              </m:e>
                              <m:sup>
                                <m:r>
                                  <a:rPr lang="en-US" altLang="zh-TW" sz="1200" b="0" i="1" smtClean="0">
                                    <a:solidFill>
                                      <a:srgbClr val="000000"/>
                                    </a:solidFill>
                                    <a:latin typeface="Cambria Math" panose="02040503050406030204" pitchFamily="18" charset="0"/>
                                  </a:rPr>
                                  <m:t>′</m:t>
                                </m:r>
                              </m:sup>
                            </m:sSup>
                            <m:r>
                              <m:rPr>
                                <m:brk m:alnAt="23"/>
                              </m:rPr>
                              <a:rPr lang="en-US" altLang="zh-TW" sz="1200" b="0" i="1" smtClean="0">
                                <a:solidFill>
                                  <a:srgbClr val="000000"/>
                                </a:solidFill>
                                <a:latin typeface="Cambria Math" panose="02040503050406030204" pitchFamily="18" charset="0"/>
                              </a:rPr>
                              <m:t>=</m:t>
                            </m:r>
                            <m:r>
                              <a:rPr lang="en-US" altLang="zh-TW" sz="1200" b="0" i="1" smtClean="0">
                                <a:solidFill>
                                  <a:srgbClr val="000000"/>
                                </a:solidFill>
                                <a:latin typeface="Cambria Math" panose="02040503050406030204" pitchFamily="18" charset="0"/>
                              </a:rPr>
                              <m:t>0</m:t>
                            </m:r>
                          </m:sub>
                          <m:sup>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𝑡</m:t>
                                </m:r>
                              </m:e>
                              <m:sup>
                                <m:r>
                                  <a:rPr lang="en-US" altLang="zh-TW" sz="1200" i="1">
                                    <a:solidFill>
                                      <a:srgbClr val="000000"/>
                                    </a:solidFill>
                                    <a:latin typeface="Cambria Math" panose="02040503050406030204" pitchFamily="18" charset="0"/>
                                  </a:rPr>
                                  <m:t>′</m:t>
                                </m:r>
                              </m:sup>
                            </m:sSup>
                            <m:r>
                              <a:rPr lang="en-US" altLang="zh-TW" sz="1200" b="0" i="1" smtClean="0">
                                <a:solidFill>
                                  <a:srgbClr val="000000"/>
                                </a:solidFill>
                                <a:latin typeface="Cambria Math" panose="02040503050406030204" pitchFamily="18" charset="0"/>
                              </a:rPr>
                              <m:t>=</m:t>
                            </m:r>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b="0" i="1" dirty="0" smtClean="0">
                                <a:solidFill>
                                  <a:srgbClr val="000000"/>
                                </a:solidFill>
                                <a:latin typeface="Cambria Math" panose="02040503050406030204" pitchFamily="18" charset="0"/>
                              </a:rPr>
                              <m:t>2</m:t>
                            </m:r>
                          </m:sup>
                          <m:e>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𝑡</m:t>
                                    </m:r>
                                  </m:e>
                                  <m:sup>
                                    <m:r>
                                      <a:rPr lang="en-US" altLang="zh-TW" sz="1200" i="1">
                                        <a:solidFill>
                                          <a:srgbClr val="000000"/>
                                        </a:solidFill>
                                        <a:latin typeface="Cambria Math" panose="02040503050406030204" pitchFamily="18" charset="0"/>
                                      </a:rPr>
                                      <m:t>′</m:t>
                                    </m:r>
                                  </m:sup>
                                </m:sSup>
                              </m:sub>
                            </m:sSub>
                          </m:e>
                        </m:nary>
                        <m:r>
                          <a:rPr lang="en-US" altLang="zh-TW" sz="1200" i="1"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oMath>
                    </m:oMathPara>
                  </a14:m>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其中</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為合約結束時間點，</a:t>
                  </a:r>
                  <a14:m>
                    <m:oMath xmlns:m="http://schemas.openxmlformats.org/officeDocument/2006/math">
                      <m:sSup>
                        <m:sSup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oMath>
                  </a14:m>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 </a:t>
                  </a:r>
                  <a14:m>
                    <m:oMath xmlns:m="http://schemas.openxmlformats.org/officeDocument/2006/math">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。是一個隨機變數</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無</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−1</m:t>
                          </m:r>
                        </m:sub>
                      </m:sSub>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為在</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−1</m:t>
                      </m:r>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期身體狀況為有自理能力，在第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期轉變為無自理能力機率</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死</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−1</m:t>
                          </m:r>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為在</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−1</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期身體狀況為有自理能力，在第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期轉變</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為死亡機率</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𝑡</m:t>
                              </m:r>
                            </m:e>
                            <m:sup>
                              <m:r>
                                <a:rPr lang="en-US" altLang="zh-TW" sz="1200" i="1">
                                  <a:solidFill>
                                    <a:srgbClr val="000000"/>
                                  </a:solidFill>
                                  <a:latin typeface="Cambria Math" panose="02040503050406030204" pitchFamily="18" charset="0"/>
                                </a:rPr>
                                <m:t>′</m:t>
                              </m:r>
                            </m:sup>
                          </m:sSup>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為在</a:t>
                  </a:r>
                  <a14:m>
                    <m:oMath xmlns:m="http://schemas.openxmlformats.org/officeDocument/2006/math">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𝑡</m:t>
                          </m:r>
                        </m:e>
                        <m:sup>
                          <m:r>
                            <a:rPr lang="en-US" altLang="zh-TW" sz="1200" i="1">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期身體狀況為有自理能力，在第</a:t>
                  </a:r>
                  <a14:m>
                    <m:oMath xmlns:m="http://schemas.openxmlformats.org/officeDocument/2006/math">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𝑡</m:t>
                          </m:r>
                        </m:e>
                        <m:sup>
                          <m:r>
                            <a:rPr lang="en-US" altLang="zh-TW" sz="1200" i="1">
                              <a:solidFill>
                                <a:srgbClr val="000000"/>
                              </a:solidFill>
                              <a:latin typeface="Cambria Math" panose="02040503050406030204" pitchFamily="18" charset="0"/>
                            </a:rPr>
                            <m:t>′</m:t>
                          </m:r>
                        </m:sup>
                      </m:sSup>
                    </m:oMath>
                  </a14:m>
                  <a:r>
                    <a:rPr lang="en-US" altLang="zh-TW" sz="1200" dirty="0">
                      <a:solidFill>
                        <a:srgbClr val="000000"/>
                      </a:solidFill>
                      <a:latin typeface="Times New Roman" panose="02020603050405020304" pitchFamily="18" charset="0"/>
                    </a:rPr>
                    <a:t> </a:t>
                  </a:r>
                  <a14:m>
                    <m:oMath xmlns:m="http://schemas.openxmlformats.org/officeDocument/2006/math">
                      <m:r>
                        <a:rPr lang="en-US" altLang="zh-TW" sz="1200" i="1" dirty="0">
                          <a:solidFill>
                            <a:srgbClr val="000000"/>
                          </a:solidFill>
                          <a:latin typeface="Cambria Math" panose="02040503050406030204" pitchFamily="18" charset="0"/>
                        </a:rPr>
                        <m:t>+ 1</m:t>
                      </m:r>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維持為</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無自理能力機率</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85042955-C9D6-A47E-7411-E2DBD4FBCDBD}"/>
                    </a:ext>
                  </a:extLst>
                </p:cNvPr>
                <p:cNvSpPr>
                  <a:spLocks noRot="1" noChangeAspect="1" noMove="1" noResize="1" noEditPoints="1" noAdjustHandles="1" noChangeArrowheads="1" noChangeShapeType="1" noTextEdit="1"/>
                </p:cNvSpPr>
                <p:nvPr/>
              </p:nvSpPr>
              <p:spPr>
                <a:xfrm>
                  <a:off x="274959" y="2658723"/>
                  <a:ext cx="5565481" cy="1872436"/>
                </a:xfrm>
                <a:prstGeom prst="rect">
                  <a:avLst/>
                </a:prstGeom>
                <a:blipFill>
                  <a:blip r:embed="rId5"/>
                  <a:stretch>
                    <a:fillRect l="-110"/>
                  </a:stretch>
                </a:blipFill>
              </p:spPr>
              <p:txBody>
                <a:bodyPr/>
                <a:lstStyle/>
                <a:p>
                  <a:r>
                    <a:rPr lang="zh-TW" altLang="en-US">
                      <a:noFill/>
                    </a:rPr>
                    <a:t> </a:t>
                  </a:r>
                </a:p>
              </p:txBody>
            </p:sp>
          </mc:Fallback>
        </mc:AlternateContent>
        <p:sp>
          <p:nvSpPr>
            <p:cNvPr id="22" name="文本框 38">
              <a:extLst>
                <a:ext uri="{FF2B5EF4-FFF2-40B4-BE49-F238E27FC236}">
                  <a16:creationId xmlns:a16="http://schemas.microsoft.com/office/drawing/2014/main" id="{D8FF22D3-29EB-6CEC-E4C2-E879981461C6}"/>
                </a:ext>
              </a:extLst>
            </p:cNvPr>
            <p:cNvSpPr txBox="1"/>
            <p:nvPr/>
          </p:nvSpPr>
          <p:spPr>
            <a:xfrm>
              <a:off x="96929" y="2183011"/>
              <a:ext cx="4764116" cy="369332"/>
            </a:xfrm>
            <a:prstGeom prst="rect">
              <a:avLst/>
            </a:prstGeom>
            <a:noFill/>
          </p:spPr>
          <p:txBody>
            <a:bodyPr wrap="square" rtlCol="0">
              <a:spAutoFit/>
            </a:bodyPr>
            <a:lstStyle/>
            <a:p>
              <a:pPr algn="r"/>
              <a:r>
                <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Realized Contract Surplus(RCS)</a:t>
              </a:r>
            </a:p>
          </p:txBody>
        </p:sp>
      </p:grpSp>
      <p:grpSp>
        <p:nvGrpSpPr>
          <p:cNvPr id="23" name="组合 68">
            <a:extLst>
              <a:ext uri="{FF2B5EF4-FFF2-40B4-BE49-F238E27FC236}">
                <a16:creationId xmlns:a16="http://schemas.microsoft.com/office/drawing/2014/main" id="{A7B11F13-826B-6426-2188-3FFF90550D5A}"/>
              </a:ext>
            </a:extLst>
          </p:cNvPr>
          <p:cNvGrpSpPr/>
          <p:nvPr/>
        </p:nvGrpSpPr>
        <p:grpSpPr>
          <a:xfrm>
            <a:off x="5432835" y="2770895"/>
            <a:ext cx="6713858" cy="1108492"/>
            <a:chOff x="487367" y="4449684"/>
            <a:chExt cx="5396313" cy="1108492"/>
          </a:xfrm>
        </p:grpSpPr>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BBC04DD8-B5F6-248B-E1D9-25DBD690EE19}"/>
                    </a:ext>
                  </a:extLst>
                </p:cNvPr>
                <p:cNvSpPr/>
                <p:nvPr/>
              </p:nvSpPr>
              <p:spPr>
                <a:xfrm>
                  <a:off x="1186387" y="4894533"/>
                  <a:ext cx="4697293" cy="6636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m:rPr>
                                <m:sty m:val="p"/>
                              </m:r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P</m:t>
                            </m:r>
                            <m:r>
                              <m:rPr>
                                <m:nor/>
                              </m:rPr>
                              <a:rPr lang="en-US" altLang="zh-TW" sz="1200">
                                <a:latin typeface="Times New Roman" panose="02020603050405020304" pitchFamily="18" charset="0"/>
                              </a:rPr>
                              <m:t>(</m:t>
                            </m:r>
                            <m:r>
                              <m:rPr>
                                <m:nor/>
                              </m:rPr>
                              <a:rPr lang="en-US" altLang="zh-TW" sz="1200">
                                <a:latin typeface="Times New Roman" panose="02020603050405020304" pitchFamily="18" charset="0"/>
                              </a:rPr>
                              <m:t>termination</m:t>
                            </m:r>
                            <m:r>
                              <m:rPr>
                                <m:nor/>
                              </m:rPr>
                              <a:rPr lang="en-US" altLang="zh-TW" sz="1200">
                                <a:latin typeface="Times New Roman" panose="02020603050405020304" pitchFamily="18" charset="0"/>
                              </a:rPr>
                              <m:t>)</m:t>
                            </m:r>
                          </m:e>
                          <m:sub>
                            <m:r>
                              <a:rPr lang="en-US" altLang="zh-TW" sz="1200" b="0" i="1" smtClean="0">
                                <a:latin typeface="Cambria Math" panose="02040503050406030204" pitchFamily="18" charset="0"/>
                              </a:rPr>
                              <m:t>𝑡</m:t>
                            </m:r>
                          </m:sub>
                        </m:sSub>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b="0" i="1"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200" i="1" dirty="0" smtClean="0">
                                <a:solidFill>
                                  <a:srgbClr val="000000"/>
                                </a:solidFill>
                                <a:latin typeface="Cambria Math" panose="02040503050406030204" pitchFamily="18" charset="0"/>
                              </a:rPr>
                              <m:t> </m:t>
                            </m:r>
                            <m:r>
                              <a:rPr lang="en-US" altLang="zh-TW" sz="1200" i="1" dirty="0">
                                <a:solidFill>
                                  <a:srgbClr val="000000"/>
                                </a:solidFill>
                                <a:latin typeface="Cambria Math" panose="02040503050406030204" pitchFamily="18" charset="0"/>
                              </a:rPr>
                              <m:t>−1</m:t>
                            </m:r>
                          </m:sub>
                        </m:sSub>
                        <m:r>
                          <a:rPr lang="en-US" altLang="zh-TW" sz="1200" i="1">
                            <a:solidFill>
                              <a:srgbClr val="000000"/>
                            </a:solidFill>
                            <a:latin typeface="Cambria Math" panose="02040503050406030204" pitchFamily="18" charset="0"/>
                          </a:rPr>
                          <m:t>×</m:t>
                        </m:r>
                        <m:nary>
                          <m:naryPr>
                            <m:chr m:val="∏"/>
                            <m:ctrlPr>
                              <a:rPr lang="en-US" altLang="zh-TW" sz="1200" i="1">
                                <a:solidFill>
                                  <a:srgbClr val="000000"/>
                                </a:solidFill>
                                <a:latin typeface="Cambria Math" panose="02040503050406030204" pitchFamily="18" charset="0"/>
                              </a:rPr>
                            </m:ctrlPr>
                          </m:naryPr>
                          <m:sub>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𝑡</m:t>
                                </m:r>
                              </m:e>
                              <m:sup>
                                <m:r>
                                  <a:rPr lang="en-US" altLang="zh-TW" sz="1200" i="1">
                                    <a:solidFill>
                                      <a:srgbClr val="000000"/>
                                    </a:solidFill>
                                    <a:latin typeface="Cambria Math" panose="02040503050406030204" pitchFamily="18" charset="0"/>
                                  </a:rPr>
                                  <m:t>′</m:t>
                                </m:r>
                              </m:sup>
                            </m:sSup>
                            <m:r>
                              <a:rPr lang="en-US" altLang="zh-TW" sz="1200" b="0" i="1" smtClean="0">
                                <a:solidFill>
                                  <a:srgbClr val="000000"/>
                                </a:solidFill>
                                <a:latin typeface="Cambria Math" panose="02040503050406030204" pitchFamily="18" charset="0"/>
                              </a:rPr>
                              <m:t>=0</m:t>
                            </m:r>
                          </m:sub>
                          <m:sup>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𝑡</m:t>
                                </m:r>
                              </m:e>
                              <m:sup>
                                <m:r>
                                  <a:rPr lang="en-US" altLang="zh-TW" sz="1200" i="1">
                                    <a:solidFill>
                                      <a:srgbClr val="000000"/>
                                    </a:solidFill>
                                    <a:latin typeface="Cambria Math" panose="02040503050406030204" pitchFamily="18" charset="0"/>
                                  </a:rPr>
                                  <m:t>′</m:t>
                                </m:r>
                              </m:sup>
                            </m:sSup>
                            <m:r>
                              <a:rPr lang="en-US" altLang="zh-TW" sz="1200" i="1">
                                <a:solidFill>
                                  <a:srgbClr val="000000"/>
                                </a:solidFill>
                                <a:latin typeface="Cambria Math" panose="02040503050406030204" pitchFamily="18" charset="0"/>
                              </a:rPr>
                              <m:t>=</m:t>
                            </m:r>
                            <m:r>
                              <a:rPr lang="en-US" altLang="zh-TW" sz="1200" b="0" i="1" smtClean="0">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−2</m:t>
                            </m:r>
                          </m:sup>
                          <m:e>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𝑃</m:t>
                                </m:r>
                              </m:e>
                              <m:sub>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zh-TW" altLang="en-US"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有</m:t>
                                </m:r>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𝑡</m:t>
                                    </m:r>
                                  </m:e>
                                  <m:sup>
                                    <m:r>
                                      <a:rPr lang="en-US" altLang="zh-TW" sz="1200" i="1">
                                        <a:solidFill>
                                          <a:srgbClr val="000000"/>
                                        </a:solidFill>
                                        <a:latin typeface="Cambria Math" panose="02040503050406030204" pitchFamily="18" charset="0"/>
                                      </a:rPr>
                                      <m:t>′</m:t>
                                    </m:r>
                                  </m:sup>
                                </m:sSup>
                              </m:sub>
                            </m:sSub>
                          </m:e>
                        </m:nary>
                      </m:oMath>
                    </m:oMathPara>
                  </a14:m>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24" name="矩形 23">
                  <a:extLst>
                    <a:ext uri="{FF2B5EF4-FFF2-40B4-BE49-F238E27FC236}">
                      <a16:creationId xmlns:a16="http://schemas.microsoft.com/office/drawing/2014/main" id="{BBC04DD8-B5F6-248B-E1D9-25DBD690EE19}"/>
                    </a:ext>
                  </a:extLst>
                </p:cNvPr>
                <p:cNvSpPr>
                  <a:spLocks noRot="1" noChangeAspect="1" noMove="1" noResize="1" noEditPoints="1" noAdjustHandles="1" noChangeArrowheads="1" noChangeShapeType="1" noTextEdit="1"/>
                </p:cNvSpPr>
                <p:nvPr/>
              </p:nvSpPr>
              <p:spPr>
                <a:xfrm>
                  <a:off x="1186387" y="4894533"/>
                  <a:ext cx="4697293" cy="663643"/>
                </a:xfrm>
                <a:prstGeom prst="rect">
                  <a:avLst/>
                </a:prstGeom>
                <a:blipFill>
                  <a:blip r:embed="rId6"/>
                  <a:stretch>
                    <a:fillRect/>
                  </a:stretch>
                </a:blipFill>
              </p:spPr>
              <p:txBody>
                <a:bodyPr/>
                <a:lstStyle/>
                <a:p>
                  <a:r>
                    <a:rPr lang="zh-TW" altLang="en-US">
                      <a:noFill/>
                    </a:rPr>
                    <a:t> </a:t>
                  </a:r>
                </a:p>
              </p:txBody>
            </p:sp>
          </mc:Fallback>
        </mc:AlternateContent>
        <p:sp>
          <p:nvSpPr>
            <p:cNvPr id="25" name="文本框 38">
              <a:extLst>
                <a:ext uri="{FF2B5EF4-FFF2-40B4-BE49-F238E27FC236}">
                  <a16:creationId xmlns:a16="http://schemas.microsoft.com/office/drawing/2014/main" id="{18EECA74-0CD0-7CFF-A339-4DF03B3933F8}"/>
                </a:ext>
              </a:extLst>
            </p:cNvPr>
            <p:cNvSpPr txBox="1"/>
            <p:nvPr/>
          </p:nvSpPr>
          <p:spPr>
            <a:xfrm>
              <a:off x="487367" y="4449684"/>
              <a:ext cx="4487168" cy="369332"/>
            </a:xfrm>
            <a:prstGeom prst="rect">
              <a:avLst/>
            </a:prstGeom>
            <a:noFill/>
          </p:spPr>
          <p:txBody>
            <a:bodyPr wrap="square" rtlCol="0">
              <a:spAutoFit/>
            </a:bodyPr>
            <a:lstStyle/>
            <a:p>
              <a:pPr algn="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Unrealized Contract Surplus(UCS)</a:t>
              </a:r>
              <a:endPar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endParaRPr>
            </a:p>
          </p:txBody>
        </p:sp>
      </p:grpSp>
      <p:cxnSp>
        <p:nvCxnSpPr>
          <p:cNvPr id="26" name="直接连接符 27">
            <a:extLst>
              <a:ext uri="{FF2B5EF4-FFF2-40B4-BE49-F238E27FC236}">
                <a16:creationId xmlns:a16="http://schemas.microsoft.com/office/drawing/2014/main" id="{FA0E9498-5454-4DAF-F10E-294D71ABDBBD}"/>
              </a:ext>
            </a:extLst>
          </p:cNvPr>
          <p:cNvCxnSpPr>
            <a:cxnSpLocks/>
          </p:cNvCxnSpPr>
          <p:nvPr/>
        </p:nvCxnSpPr>
        <p:spPr>
          <a:xfrm flipH="1">
            <a:off x="6092254" y="2006046"/>
            <a:ext cx="5240" cy="397984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椭圆 52">
            <a:extLst>
              <a:ext uri="{FF2B5EF4-FFF2-40B4-BE49-F238E27FC236}">
                <a16:creationId xmlns:a16="http://schemas.microsoft.com/office/drawing/2014/main" id="{07841CB9-61AC-B714-EE6F-CA1D36BA385A}"/>
              </a:ext>
            </a:extLst>
          </p:cNvPr>
          <p:cNvSpPr/>
          <p:nvPr/>
        </p:nvSpPr>
        <p:spPr>
          <a:xfrm>
            <a:off x="5955028" y="210004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28" name="椭圆 53">
            <a:extLst>
              <a:ext uri="{FF2B5EF4-FFF2-40B4-BE49-F238E27FC236}">
                <a16:creationId xmlns:a16="http://schemas.microsoft.com/office/drawing/2014/main" id="{EA098A8E-1212-A513-8D45-D5A1E515E120}"/>
              </a:ext>
            </a:extLst>
          </p:cNvPr>
          <p:cNvSpPr/>
          <p:nvPr/>
        </p:nvSpPr>
        <p:spPr>
          <a:xfrm>
            <a:off x="5955028" y="3217109"/>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29" name="椭圆 54">
            <a:extLst>
              <a:ext uri="{FF2B5EF4-FFF2-40B4-BE49-F238E27FC236}">
                <a16:creationId xmlns:a16="http://schemas.microsoft.com/office/drawing/2014/main" id="{3FBD6FA5-62E8-0621-9238-8346715A1DE3}"/>
              </a:ext>
            </a:extLst>
          </p:cNvPr>
          <p:cNvSpPr/>
          <p:nvPr/>
        </p:nvSpPr>
        <p:spPr>
          <a:xfrm>
            <a:off x="5955028" y="433417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30" name="椭圆 55">
            <a:extLst>
              <a:ext uri="{FF2B5EF4-FFF2-40B4-BE49-F238E27FC236}">
                <a16:creationId xmlns:a16="http://schemas.microsoft.com/office/drawing/2014/main" id="{B816301F-C0B6-B6DB-DDD6-E1B3E4AB0B26}"/>
              </a:ext>
            </a:extLst>
          </p:cNvPr>
          <p:cNvSpPr/>
          <p:nvPr/>
        </p:nvSpPr>
        <p:spPr>
          <a:xfrm>
            <a:off x="5955028" y="5451238"/>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31" name="投影片編號版面配置區 5"/>
          <p:cNvSpPr txBox="1">
            <a:spLocks/>
          </p:cNvSpPr>
          <p:nvPr/>
        </p:nvSpPr>
        <p:spPr>
          <a:xfrm>
            <a:off x="8610600" y="6356350"/>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6D0385-4779-4FB0-A36D-649251C88A08}" type="slidenum">
              <a:rPr lang="zh-CN" altLang="en-US" smtClean="0">
                <a:latin typeface="Times New Roman" panose="02020603050405020304" pitchFamily="18" charset="0"/>
              </a:rPr>
              <a:pPr/>
              <a:t>24</a:t>
            </a:fld>
            <a:endParaRPr lang="zh-CN" altLang="en-US" dirty="0">
              <a:latin typeface="Times New Roman" panose="02020603050405020304" pitchFamily="18" charset="0"/>
            </a:endParaRPr>
          </a:p>
        </p:txBody>
      </p:sp>
      <p:sp>
        <p:nvSpPr>
          <p:cNvPr id="33" name="文字方塊 32"/>
          <p:cNvSpPr txBox="1"/>
          <p:nvPr/>
        </p:nvSpPr>
        <p:spPr>
          <a:xfrm>
            <a:off x="137267" y="5922992"/>
            <a:ext cx="11913349" cy="338554"/>
          </a:xfrm>
          <a:prstGeom prst="rect">
            <a:avLst/>
          </a:prstGeom>
          <a:noFill/>
        </p:spPr>
        <p:txBody>
          <a:bodyPr wrap="square" rtlCol="0">
            <a:spAutoFit/>
          </a:bodyPr>
          <a:lstStyle/>
          <a:p>
            <a:pPr algn="just"/>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此機率計算適用於所有</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RCS</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與</a:t>
            </a:r>
            <a:r>
              <a:rPr lang="en-US" altLang="zh-TW"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UCS</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模型。因此在後續不再贅述。</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4" name="文本框 38">
            <a:extLst>
              <a:ext uri="{FF2B5EF4-FFF2-40B4-BE49-F238E27FC236}">
                <a16:creationId xmlns:a16="http://schemas.microsoft.com/office/drawing/2014/main" id="{D8FF22D3-29EB-6CEC-E4C2-E879981461C6}"/>
              </a:ext>
            </a:extLst>
          </p:cNvPr>
          <p:cNvSpPr txBox="1"/>
          <p:nvPr/>
        </p:nvSpPr>
        <p:spPr>
          <a:xfrm>
            <a:off x="146328" y="1821380"/>
            <a:ext cx="1204652" cy="369332"/>
          </a:xfrm>
          <a:prstGeom prst="rect">
            <a:avLst/>
          </a:prstGeom>
          <a:noFill/>
        </p:spPr>
        <p:txBody>
          <a:bodyPr wrap="square" rtlCol="0">
            <a:spAutoFit/>
          </a:bodyPr>
          <a:lstStyle/>
          <a:p>
            <a:pPr algn="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機率計算</a:t>
            </a:r>
            <a:endPar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Tree>
    <p:extLst>
      <p:ext uri="{BB962C8B-B14F-4D97-AF65-F5344CB8AC3E}">
        <p14:creationId xmlns:p14="http://schemas.microsoft.com/office/powerpoint/2010/main" val="816030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71B77-AD63-3A5A-02BF-E7CB6CD7BD38}"/>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F578B77E-A3A0-311E-3430-FCCB0820EEBA}"/>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BAD039A0-2987-4A50-7C03-D783922C56C2}"/>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FBD79726-5850-78D2-B36E-44646C04E104}"/>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FB1D9F2F-DD41-0B6E-B97B-99435E70373E}"/>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EFDADBE-A1B9-D1DF-E763-D8E22A6B57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48A918C-B7C9-BDE5-F4B8-56073EC81A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CFF8678-5252-CB83-0075-7170350074F0}"/>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B2995843-2E3D-9589-DD6E-201526CA4CDF}"/>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D4D71B6A-71CF-DE34-6D07-B7AAB322720D}"/>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4811008E-8D1E-B96B-4327-2CA21B73D081}"/>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2A3E8F44-2911-D90C-4F27-26A80F0D14A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09D6F4DD-0670-ABA2-35AF-0D6BDC82E9C6}"/>
              </a:ext>
            </a:extLst>
          </p:cNvPr>
          <p:cNvSpPr txBox="1"/>
          <p:nvPr/>
        </p:nvSpPr>
        <p:spPr>
          <a:xfrm>
            <a:off x="4173360" y="323206"/>
            <a:ext cx="4222949"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mj-ea"/>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受到</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監管型</a:t>
            </a:r>
            <a:r>
              <a:rPr lang="en-US" altLang="zh-TW"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支付</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比例</a:t>
            </a:r>
            <a:endParaRPr lang="zh-TW"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sp>
        <p:nvSpPr>
          <p:cNvPr id="3" name="矩形 1">
            <a:extLst>
              <a:ext uri="{FF2B5EF4-FFF2-40B4-BE49-F238E27FC236}">
                <a16:creationId xmlns:a16="http://schemas.microsoft.com/office/drawing/2014/main" id="{8224FB2A-9DDE-4CAF-D5D1-B42AB2D52FF9}"/>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grpSp>
        <p:nvGrpSpPr>
          <p:cNvPr id="70" name="组合 69">
            <a:extLst>
              <a:ext uri="{FF2B5EF4-FFF2-40B4-BE49-F238E27FC236}">
                <a16:creationId xmlns:a16="http://schemas.microsoft.com/office/drawing/2014/main" id="{25C9F1CA-7AF7-EE6D-2F55-9EEE91E6AD85}"/>
              </a:ext>
            </a:extLst>
          </p:cNvPr>
          <p:cNvGrpSpPr/>
          <p:nvPr/>
        </p:nvGrpSpPr>
        <p:grpSpPr>
          <a:xfrm>
            <a:off x="189284" y="1847687"/>
            <a:ext cx="5902970" cy="1588843"/>
            <a:chOff x="-62530" y="2177299"/>
            <a:chExt cx="5902970" cy="1588843"/>
          </a:xfrm>
        </p:grpSpPr>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85042955-C9D6-A47E-7411-E2DBD4FBCDBD}"/>
                    </a:ext>
                  </a:extLst>
                </p:cNvPr>
                <p:cNvSpPr/>
                <p:nvPr/>
              </p:nvSpPr>
              <p:spPr>
                <a:xfrm>
                  <a:off x="274959" y="2658723"/>
                  <a:ext cx="5565481" cy="1107419"/>
                </a:xfrm>
                <a:prstGeom prst="rect">
                  <a:avLst/>
                </a:prstGeom>
              </p:spPr>
              <p:txBody>
                <a:bodyPr wrap="square">
                  <a:spAutoFit/>
                </a:bodyPr>
                <a:lstStyle/>
                <a:p>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期結束合約</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期合約結算價值</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利差收入</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已支付保險費用</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RCS</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 </m:t>
                            </m:r>
                          </m:sub>
                        </m:sSub>
                        <m:r>
                          <a:rPr lang="en-US" altLang="zh-TW" sz="1200" i="1">
                            <a:solidFill>
                              <a:srgbClr val="000000"/>
                            </a:solidFill>
                            <a:latin typeface="Cambria Math" panose="02040503050406030204" pitchFamily="18" charset="0"/>
                          </a:rPr>
                          <m:t>=</m:t>
                        </m:r>
                        <m:r>
                          <m:rPr>
                            <m:sty m:val="p"/>
                          </m:rPr>
                          <a:rPr lang="en-US" altLang="zh-TW" sz="1200" b="0" i="0" smtClean="0">
                            <a:solidFill>
                              <a:srgbClr val="000000"/>
                            </a:solidFill>
                            <a:latin typeface="Cambria Math" panose="02040503050406030204" pitchFamily="18" charset="0"/>
                          </a:rPr>
                          <m:t>min</m:t>
                        </m:r>
                        <m:r>
                          <a:rPr lang="en-US" altLang="zh-TW" sz="1200" b="0" i="1" smtClean="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H</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sub>
                        </m:sSub>
                        <m:r>
                          <a:rPr lang="en-US" altLang="zh-TW" sz="1200" i="1" dirty="0">
                            <a:solidFill>
                              <a:srgbClr val="000000"/>
                            </a:solidFill>
                            <a:latin typeface="Cambria Math" panose="02040503050406030204" pitchFamily="18" charset="0"/>
                          </a:rPr>
                          <m:t>−</m:t>
                        </m:r>
                        <m:sSubSup>
                          <m:sSubSupPr>
                            <m:ctrlPr>
                              <a:rPr lang="en-US" altLang="zh-TW" sz="1200" i="1" dirty="0">
                                <a:solidFill>
                                  <a:srgbClr val="000000"/>
                                </a:solidFill>
                                <a:latin typeface="Cambria Math" panose="02040503050406030204" pitchFamily="18" charset="0"/>
                              </a:rPr>
                            </m:ctrlPr>
                          </m:sSubSupPr>
                          <m:e>
                            <m:r>
                              <m:rPr>
                                <m:sty m:val="p"/>
                              </m:rPr>
                              <a:rPr lang="en-US" altLang="zh-TW" sz="1200" i="1" dirty="0">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b="0" i="1" dirty="0" smtClean="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zh-TW" altLang="en-US" sz="1200" i="1" dirty="0">
                                <a:solidFill>
                                  <a:srgbClr val="000000"/>
                                </a:solidFill>
                                <a:latin typeface="Cambria Math" panose="02040503050406030204" pitchFamily="18" charset="0"/>
                              </a:rPr>
                              <m:t> </m:t>
                            </m:r>
                            <m:r>
                              <m:rPr>
                                <m:sty m:val="p"/>
                              </m:rPr>
                              <a:rPr lang="en-US" altLang="zh-TW" sz="1200" i="1" dirty="0">
                                <a:solidFill>
                                  <a:srgbClr val="000000"/>
                                </a:solidFill>
                                <a:latin typeface="Cambria Math" panose="02040503050406030204" pitchFamily="18" charset="0"/>
                              </a:rPr>
                              <m:t>A</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b="0" i="1" dirty="0" smtClean="0">
                            <a:solidFill>
                              <a:srgbClr val="000000"/>
                            </a:solidFill>
                            <a:latin typeface="Cambria Math" panose="02040503050406030204" pitchFamily="18" charset="0"/>
                          </a:rPr>
                          <m:t>,0}</m:t>
                        </m:r>
                        <m:r>
                          <a:rPr lang="en-US" altLang="zh-TW" sz="1200" i="1" dirty="0">
                            <a:solidFill>
                              <a:srgbClr val="000000"/>
                            </a:solidFill>
                            <a:latin typeface="Cambria Math" panose="02040503050406030204" pitchFamily="18" charset="0"/>
                          </a:rPr>
                          <m:t>+</m:t>
                        </m:r>
                        <m:d>
                          <m:dPr>
                            <m:ctrlPr>
                              <a:rPr lang="en-US" altLang="zh-TW" sz="1200" i="1" dirty="0">
                                <a:solidFill>
                                  <a:srgbClr val="000000"/>
                                </a:solidFill>
                                <a:latin typeface="Cambria Math" panose="02040503050406030204" pitchFamily="18" charset="0"/>
                              </a:rPr>
                            </m:ctrlPr>
                          </m:dPr>
                          <m:e>
                            <m:sSubSup>
                              <m:sSubSupPr>
                                <m:ctrlPr>
                                  <a:rPr lang="en-US" altLang="zh-TW" sz="1200" i="1" dirty="0">
                                    <a:solidFill>
                                      <a:srgbClr val="000000"/>
                                    </a:solidFill>
                                    <a:latin typeface="Cambria Math" panose="02040503050406030204" pitchFamily="18" charset="0"/>
                                  </a:rPr>
                                </m:ctrlPr>
                              </m:sSubSupPr>
                              <m:e>
                                <m:r>
                                  <m:rPr>
                                    <m:sty m:val="p"/>
                                  </m:rPr>
                                  <a:rPr lang="en-US" altLang="zh-TW" sz="1200" i="1" dirty="0">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e>
                        </m:d>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oMath>
                    </m:oMathPara>
                  </a14:m>
                  <a:endParaRPr lang="en-US" altLang="zh-TW" sz="1200" i="1" dirty="0">
                    <a:solidFill>
                      <a:srgbClr val="000000"/>
                    </a:solidFill>
                    <a:latin typeface="Cambria Math" panose="020405030504060302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gn="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30" name="矩形 29">
                  <a:extLst>
                    <a:ext uri="{FF2B5EF4-FFF2-40B4-BE49-F238E27FC236}">
                      <a16:creationId xmlns:a16="http://schemas.microsoft.com/office/drawing/2014/main" id="{85042955-C9D6-A47E-7411-E2DBD4FBCDBD}"/>
                    </a:ext>
                  </a:extLst>
                </p:cNvPr>
                <p:cNvSpPr>
                  <a:spLocks noRot="1" noChangeAspect="1" noMove="1" noResize="1" noEditPoints="1" noAdjustHandles="1" noChangeArrowheads="1" noChangeShapeType="1" noTextEdit="1"/>
                </p:cNvSpPr>
                <p:nvPr/>
              </p:nvSpPr>
              <p:spPr>
                <a:xfrm>
                  <a:off x="274959" y="2658723"/>
                  <a:ext cx="5565481" cy="1107419"/>
                </a:xfrm>
                <a:prstGeom prst="rect">
                  <a:avLst/>
                </a:prstGeom>
                <a:blipFill>
                  <a:blip r:embed="rId6"/>
                  <a:stretch>
                    <a:fillRect/>
                  </a:stretch>
                </a:blipFill>
              </p:spPr>
              <p:txBody>
                <a:bodyPr/>
                <a:lstStyle/>
                <a:p>
                  <a:r>
                    <a:rPr lang="zh-TW" altLang="en-US">
                      <a:noFill/>
                    </a:rPr>
                    <a:t> </a:t>
                  </a:r>
                </a:p>
              </p:txBody>
            </p:sp>
          </mc:Fallback>
        </mc:AlternateContent>
        <p:sp>
          <p:nvSpPr>
            <p:cNvPr id="31" name="文本框 38">
              <a:extLst>
                <a:ext uri="{FF2B5EF4-FFF2-40B4-BE49-F238E27FC236}">
                  <a16:creationId xmlns:a16="http://schemas.microsoft.com/office/drawing/2014/main" id="{D8FF22D3-29EB-6CEC-E4C2-E879981461C6}"/>
                </a:ext>
              </a:extLst>
            </p:cNvPr>
            <p:cNvSpPr txBox="1"/>
            <p:nvPr/>
          </p:nvSpPr>
          <p:spPr>
            <a:xfrm>
              <a:off x="-62530" y="2177299"/>
              <a:ext cx="4764116" cy="369332"/>
            </a:xfrm>
            <a:prstGeom prst="rect">
              <a:avLst/>
            </a:prstGeom>
            <a:noFill/>
          </p:spPr>
          <p:txBody>
            <a:bodyPr wrap="square" rtlCol="0">
              <a:spAutoFit/>
            </a:bodyPr>
            <a:lstStyle/>
            <a:p>
              <a:pPr algn="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有繼承人</a:t>
              </a:r>
              <a:r>
                <a:rPr lang="en-US" altLang="zh-TW"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Realized </a:t>
              </a:r>
              <a:r>
                <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Contract Surplus(RCS)</a:t>
              </a:r>
            </a:p>
          </p:txBody>
        </p:sp>
      </p:grpSp>
      <p:grpSp>
        <p:nvGrpSpPr>
          <p:cNvPr id="69" name="组合 68">
            <a:extLst>
              <a:ext uri="{FF2B5EF4-FFF2-40B4-BE49-F238E27FC236}">
                <a16:creationId xmlns:a16="http://schemas.microsoft.com/office/drawing/2014/main" id="{A7B11F13-826B-6426-2188-3FFF90550D5A}"/>
              </a:ext>
            </a:extLst>
          </p:cNvPr>
          <p:cNvGrpSpPr/>
          <p:nvPr/>
        </p:nvGrpSpPr>
        <p:grpSpPr>
          <a:xfrm>
            <a:off x="5771060" y="1696538"/>
            <a:ext cx="6429178" cy="1530126"/>
            <a:chOff x="716181" y="4443870"/>
            <a:chExt cx="5167499" cy="1530126"/>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BC04DD8-B5F6-248B-E1D9-25DBD690EE19}"/>
                    </a:ext>
                  </a:extLst>
                </p:cNvPr>
                <p:cNvSpPr/>
                <p:nvPr/>
              </p:nvSpPr>
              <p:spPr>
                <a:xfrm>
                  <a:off x="1186387" y="4894533"/>
                  <a:ext cx="4697293" cy="1079463"/>
                </a:xfrm>
                <a:prstGeom prst="rect">
                  <a:avLst/>
                </a:prstGeom>
              </p:spPr>
              <p:txBody>
                <a:bodyPr wrap="square">
                  <a:spAutoFit/>
                </a:bodyPr>
                <a:lstStyle/>
                <a:p>
                  <a:pPr>
                    <a:lnSpc>
                      <a:spcPct val="160000"/>
                    </a:lnSpc>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r>
                        <a:rPr lang="en-US" altLang="zh-TW" sz="1200" i="1" dirty="0">
                          <a:solidFill>
                            <a:srgbClr val="000000"/>
                          </a:solidFill>
                          <a:latin typeface="Cambria Math" panose="02040503050406030204" pitchFamily="18" charset="0"/>
                        </a:rPr>
                        <m:t>𝑡</m:t>
                      </m:r>
                    </m:oMath>
                  </a14:m>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期合約尚未結束</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合約未來價值</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已支付</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保險費</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未來</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利差收入的期望折</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現</a:t>
                  </a:r>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UCS</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𝑀𝐼𝑃</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Sup>
                        <m:sSubSupPr>
                          <m:ctrlPr>
                            <a:rPr lang="en-US" altLang="zh-TW" sz="1200" i="1" dirty="0">
                              <a:solidFill>
                                <a:srgbClr val="000000"/>
                              </a:solidFill>
                              <a:latin typeface="Cambria Math" panose="02040503050406030204" pitchFamily="18" charset="0"/>
                            </a:rPr>
                          </m:ctrlPr>
                        </m:sSubSupPr>
                        <m:e>
                          <m:r>
                            <a:rPr lang="en-US" altLang="zh-TW" sz="1200" i="1" dirty="0">
                              <a:solidFill>
                                <a:srgbClr val="000000"/>
                              </a:solidFill>
                              <a:latin typeface="Cambria Math" panose="02040503050406030204" pitchFamily="18" charset="0"/>
                            </a:rPr>
                            <m:t>𝐿𝐿</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r>
                            <a:rPr lang="en-US" altLang="zh-TW" sz="1200" i="1" dirty="0">
                              <a:solidFill>
                                <a:srgbClr val="000000"/>
                              </a:solidFill>
                              <a:latin typeface="Cambria Math" panose="02040503050406030204" pitchFamily="18" charset="0"/>
                            </a:rPr>
                            <m:t>𝑡</m:t>
                          </m:r>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𝐸</m:t>
                      </m:r>
                    </m:oMath>
                  </a14:m>
                  <a:r>
                    <a:rPr lang="en-US" altLang="zh-TW" sz="1200" dirty="0">
                      <a:solidFill>
                        <a:srgbClr val="000000"/>
                      </a:solidFill>
                      <a:latin typeface="Cambria Math" panose="02040503050406030204" pitchFamily="18" charset="0"/>
                    </a:rPr>
                    <a:t>[</a:t>
                  </a:r>
                  <a14:m>
                    <m:oMath xmlns:m="http://schemas.openxmlformats.org/officeDocument/2006/math">
                      <m:d>
                        <m:dPr>
                          <m:ctrlPr>
                            <a:rPr lang="en-US" altLang="zh-TW" sz="1200" i="1" dirty="0">
                              <a:solidFill>
                                <a:srgbClr val="000000"/>
                              </a:solidFill>
                              <a:latin typeface="Cambria Math" panose="02040503050406030204" pitchFamily="18" charset="0"/>
                            </a:rPr>
                          </m:ctrlPr>
                        </m:dPr>
                        <m:e>
                          <m:sSubSup>
                            <m:sSubSupPr>
                              <m:ctrlPr>
                                <a:rPr lang="en-US" altLang="zh-TW" sz="1200" i="1" dirty="0">
                                  <a:solidFill>
                                    <a:srgbClr val="000000"/>
                                  </a:solidFill>
                                  <a:latin typeface="Cambria Math" panose="02040503050406030204" pitchFamily="18" charset="0"/>
                                </a:rPr>
                              </m:ctrlPr>
                            </m:sSubSupPr>
                            <m:e>
                              <m:r>
                                <m:rPr>
                                  <m:sty m:val="p"/>
                                </m:rPr>
                                <a:rPr lang="en-US" altLang="zh-TW" sz="1200" i="1" dirty="0">
                                  <a:solidFill>
                                    <a:srgbClr val="000000"/>
                                  </a:solidFill>
                                  <a:latin typeface="Cambria Math" panose="02040503050406030204" pitchFamily="18" charset="0"/>
                                </a:rPr>
                                <m:t>L</m:t>
                              </m:r>
                            </m:e>
                            <m:sub>
                              <m:r>
                                <a:rPr lang="zh-TW" altLang="en-US" sz="1200" i="1" dirty="0">
                                  <a:solidFill>
                                    <a:srgbClr val="000000"/>
                                  </a:solidFill>
                                  <a:latin typeface="Cambria Math" panose="02040503050406030204" pitchFamily="18" charset="0"/>
                                </a:rPr>
                                <m:t>𝜏</m:t>
                              </m:r>
                              <m:r>
                                <a:rPr lang="en-US" altLang="zh-TW" sz="1200" b="0" i="1" dirty="0" smtClean="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e>
                      </m:d>
                      <m:r>
                        <a:rPr lang="en-US" altLang="zh-TW" sz="1200" i="1">
                          <a:solidFill>
                            <a:srgbClr val="000000"/>
                          </a:solidFill>
                          <a:latin typeface="Cambria Math" panose="02040503050406030204" pitchFamily="18" charset="0"/>
                        </a:rPr>
                        <m:t>×</m:t>
                      </m:r>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𝑉</m:t>
                          </m:r>
                        </m:e>
                        <m:sup>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𝑡</m:t>
                          </m:r>
                        </m:sup>
                      </m:sSup>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b="1" i="1">
                              <a:solidFill>
                                <a:srgbClr val="000000"/>
                              </a:solidFill>
                              <a:latin typeface="Cambria Math" panose="02040503050406030204" pitchFamily="18" charset="0"/>
                            </a:rPr>
                            <m:t>𝟏</m:t>
                          </m:r>
                        </m:e>
                        <m:sub>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&gt;</m:t>
                          </m:r>
                          <m:r>
                            <a:rPr lang="en-US" altLang="zh-TW" sz="1200" i="1" dirty="0">
                              <a:solidFill>
                                <a:srgbClr val="000000"/>
                              </a:solidFill>
                              <a:latin typeface="Cambria Math" panose="02040503050406030204" pitchFamily="18" charset="0"/>
                            </a:rPr>
                            <m:t>𝑡</m:t>
                          </m:r>
                        </m:sub>
                      </m:sSub>
                    </m:oMath>
                  </a14:m>
                  <a:r>
                    <a:rPr lang="en-US" altLang="zh-TW" sz="1200" dirty="0" smtClean="0">
                      <a:solidFill>
                        <a:srgbClr val="000000"/>
                      </a:solidFill>
                      <a:latin typeface="Cambria Math" panose="02040503050406030204" pitchFamily="18" charset="0"/>
                    </a:rPr>
                    <a:t>]</a:t>
                  </a:r>
                </a:p>
                <a:p>
                  <a:pPr>
                    <a:lnSpc>
                      <a:spcPct val="150000"/>
                    </a:lnSpc>
                  </a:pPr>
                  <a:endParaRPr lang="zh-CN" altLang="zh-CN" sz="1200" kern="100" dirty="0">
                    <a:effectLst/>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BBC04DD8-B5F6-248B-E1D9-25DBD690EE19}"/>
                    </a:ext>
                  </a:extLst>
                </p:cNvPr>
                <p:cNvSpPr>
                  <a:spLocks noRot="1" noChangeAspect="1" noMove="1" noResize="1" noEditPoints="1" noAdjustHandles="1" noChangeArrowheads="1" noChangeShapeType="1" noTextEdit="1"/>
                </p:cNvSpPr>
                <p:nvPr/>
              </p:nvSpPr>
              <p:spPr>
                <a:xfrm>
                  <a:off x="1186387" y="4894533"/>
                  <a:ext cx="4697293" cy="1079463"/>
                </a:xfrm>
                <a:prstGeom prst="rect">
                  <a:avLst/>
                </a:prstGeom>
                <a:blipFill>
                  <a:blip r:embed="rId7"/>
                  <a:stretch>
                    <a:fillRect l="-104"/>
                  </a:stretch>
                </a:blipFill>
              </p:spPr>
              <p:txBody>
                <a:bodyPr/>
                <a:lstStyle/>
                <a:p>
                  <a:r>
                    <a:rPr lang="zh-TW" altLang="en-US">
                      <a:noFill/>
                    </a:rPr>
                    <a:t> </a:t>
                  </a:r>
                </a:p>
              </p:txBody>
            </p:sp>
          </mc:Fallback>
        </mc:AlternateContent>
        <p:sp>
          <p:nvSpPr>
            <p:cNvPr id="8" name="文本框 38">
              <a:extLst>
                <a:ext uri="{FF2B5EF4-FFF2-40B4-BE49-F238E27FC236}">
                  <a16:creationId xmlns:a16="http://schemas.microsoft.com/office/drawing/2014/main" id="{18EECA74-0CD0-7CFF-A339-4DF03B3933F8}"/>
                </a:ext>
              </a:extLst>
            </p:cNvPr>
            <p:cNvSpPr txBox="1"/>
            <p:nvPr/>
          </p:nvSpPr>
          <p:spPr>
            <a:xfrm>
              <a:off x="716181" y="4443870"/>
              <a:ext cx="4487168" cy="369332"/>
            </a:xfrm>
            <a:prstGeom prst="rect">
              <a:avLst/>
            </a:prstGeom>
            <a:noFill/>
          </p:spPr>
          <p:txBody>
            <a:bodyPr wrap="square" rtlCol="0">
              <a:spAutoFit/>
            </a:bodyPr>
            <a:lstStyle/>
            <a:p>
              <a:pPr algn="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有繼承人</a:t>
              </a:r>
              <a:r>
                <a:rPr lang="en-US" altLang="zh-CN"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Unrealized </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Contract Surplus(UCS)</a:t>
              </a:r>
              <a:endPar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endParaRPr>
            </a:p>
          </p:txBody>
        </p:sp>
      </p:grpSp>
      <p:cxnSp>
        <p:nvCxnSpPr>
          <p:cNvPr id="28" name="直接连接符 27">
            <a:extLst>
              <a:ext uri="{FF2B5EF4-FFF2-40B4-BE49-F238E27FC236}">
                <a16:creationId xmlns:a16="http://schemas.microsoft.com/office/drawing/2014/main" id="{FA0E9498-5454-4DAF-F10E-294D71ABDBBD}"/>
              </a:ext>
            </a:extLst>
          </p:cNvPr>
          <p:cNvCxnSpPr>
            <a:cxnSpLocks/>
          </p:cNvCxnSpPr>
          <p:nvPr/>
        </p:nvCxnSpPr>
        <p:spPr>
          <a:xfrm flipH="1">
            <a:off x="6092254" y="2006046"/>
            <a:ext cx="5240" cy="397984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07841CB9-61AC-B714-EE6F-CA1D36BA385A}"/>
              </a:ext>
            </a:extLst>
          </p:cNvPr>
          <p:cNvSpPr/>
          <p:nvPr/>
        </p:nvSpPr>
        <p:spPr>
          <a:xfrm>
            <a:off x="5955028" y="210004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4" name="椭圆 53">
            <a:extLst>
              <a:ext uri="{FF2B5EF4-FFF2-40B4-BE49-F238E27FC236}">
                <a16:creationId xmlns:a16="http://schemas.microsoft.com/office/drawing/2014/main" id="{EA098A8E-1212-A513-8D45-D5A1E515E120}"/>
              </a:ext>
            </a:extLst>
          </p:cNvPr>
          <p:cNvSpPr/>
          <p:nvPr/>
        </p:nvSpPr>
        <p:spPr>
          <a:xfrm>
            <a:off x="5955028" y="3217109"/>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5" name="椭圆 54">
            <a:extLst>
              <a:ext uri="{FF2B5EF4-FFF2-40B4-BE49-F238E27FC236}">
                <a16:creationId xmlns:a16="http://schemas.microsoft.com/office/drawing/2014/main" id="{3FBD6FA5-62E8-0621-9238-8346715A1DE3}"/>
              </a:ext>
            </a:extLst>
          </p:cNvPr>
          <p:cNvSpPr/>
          <p:nvPr/>
        </p:nvSpPr>
        <p:spPr>
          <a:xfrm>
            <a:off x="5955028" y="433417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6" name="椭圆 55">
            <a:extLst>
              <a:ext uri="{FF2B5EF4-FFF2-40B4-BE49-F238E27FC236}">
                <a16:creationId xmlns:a16="http://schemas.microsoft.com/office/drawing/2014/main" id="{B816301F-C0B6-B6DB-DDD6-E1B3E4AB0B26}"/>
              </a:ext>
            </a:extLst>
          </p:cNvPr>
          <p:cNvSpPr/>
          <p:nvPr/>
        </p:nvSpPr>
        <p:spPr>
          <a:xfrm>
            <a:off x="5955028" y="5451238"/>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6" name="投影片編號版面配置區 5"/>
          <p:cNvSpPr>
            <a:spLocks noGrp="1"/>
          </p:cNvSpPr>
          <p:nvPr>
            <p:ph type="sldNum" sz="quarter" idx="12"/>
          </p:nvPr>
        </p:nvSpPr>
        <p:spPr/>
        <p:txBody>
          <a:bodyPr/>
          <a:lstStyle/>
          <a:p>
            <a:fld id="{B76D0385-4779-4FB0-A36D-649251C88A08}" type="slidenum">
              <a:rPr lang="zh-CN" altLang="en-US" smtClean="0"/>
              <a:t>25</a:t>
            </a:fld>
            <a:endParaRPr lang="zh-CN" altLang="en-US"/>
          </a:p>
        </p:txBody>
      </p:sp>
      <p:sp>
        <p:nvSpPr>
          <p:cNvPr id="29" name="文本框 38">
            <a:extLst>
              <a:ext uri="{FF2B5EF4-FFF2-40B4-BE49-F238E27FC236}">
                <a16:creationId xmlns:a16="http://schemas.microsoft.com/office/drawing/2014/main" id="{D8FF22D3-29EB-6CEC-E4C2-E879981461C6}"/>
              </a:ext>
            </a:extLst>
          </p:cNvPr>
          <p:cNvSpPr txBox="1"/>
          <p:nvPr/>
        </p:nvSpPr>
        <p:spPr>
          <a:xfrm>
            <a:off x="-540217" y="1189664"/>
            <a:ext cx="2375196" cy="369332"/>
          </a:xfrm>
          <a:prstGeom prst="rect">
            <a:avLst/>
          </a:prstGeom>
          <a:noFill/>
        </p:spPr>
        <p:txBody>
          <a:bodyPr wrap="square" rtlCol="0">
            <a:spAutoFit/>
          </a:bodyPr>
          <a:lstStyle/>
          <a:p>
            <a:pPr algn="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損益價值</a:t>
            </a:r>
            <a:endPar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grpSp>
        <p:nvGrpSpPr>
          <p:cNvPr id="35" name="组合 69">
            <a:extLst>
              <a:ext uri="{FF2B5EF4-FFF2-40B4-BE49-F238E27FC236}">
                <a16:creationId xmlns:a16="http://schemas.microsoft.com/office/drawing/2014/main" id="{25C9F1CA-7AF7-EE6D-2F55-9EEE91E6AD85}"/>
              </a:ext>
            </a:extLst>
          </p:cNvPr>
          <p:cNvGrpSpPr/>
          <p:nvPr/>
        </p:nvGrpSpPr>
        <p:grpSpPr>
          <a:xfrm>
            <a:off x="-325241" y="3200124"/>
            <a:ext cx="6511856" cy="3311274"/>
            <a:chOff x="-27528" y="2211759"/>
            <a:chExt cx="5867968" cy="3311274"/>
          </a:xfrm>
        </p:grpSpPr>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85042955-C9D6-A47E-7411-E2DBD4FBCDBD}"/>
                    </a:ext>
                  </a:extLst>
                </p:cNvPr>
                <p:cNvSpPr/>
                <p:nvPr/>
              </p:nvSpPr>
              <p:spPr>
                <a:xfrm>
                  <a:off x="274959" y="2658723"/>
                  <a:ext cx="5565481" cy="2864310"/>
                </a:xfrm>
                <a:prstGeom prst="rect">
                  <a:avLst/>
                </a:prstGeom>
              </p:spPr>
              <p:txBody>
                <a:bodyPr wrap="square">
                  <a:spAutoFit/>
                </a:bodyPr>
                <a:lstStyle/>
                <a:p>
                  <a:pPr algn="ct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期結束合約</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房產價值</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期總貸款金額</a:t>
                  </a:r>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長照</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費用</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利差收入</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已支付保險費用</a:t>
                  </a:r>
                  <a14:m>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RCS</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H</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sub>
                      </m:sSub>
                      <m:r>
                        <a:rPr lang="en-US" altLang="zh-TW" sz="1200" i="1" dirty="0">
                          <a:solidFill>
                            <a:srgbClr val="000000"/>
                          </a:solidFill>
                          <a:latin typeface="Cambria Math" panose="02040503050406030204" pitchFamily="18" charset="0"/>
                        </a:rPr>
                        <m:t>−</m:t>
                      </m:r>
                      <m:sSubSup>
                        <m:sSubSupPr>
                          <m:ctrlPr>
                            <a:rPr lang="en-US" altLang="zh-TW" sz="1200" i="1" dirty="0">
                              <a:solidFill>
                                <a:srgbClr val="000000"/>
                              </a:solidFill>
                              <a:latin typeface="Cambria Math" panose="02040503050406030204" pitchFamily="18" charset="0"/>
                            </a:rPr>
                          </m:ctrlPr>
                        </m:sSubSupPr>
                        <m:e>
                          <m:r>
                            <m:rPr>
                              <m:sty m:val="p"/>
                            </m:rPr>
                            <a:rPr lang="en-US" altLang="zh-TW" sz="1200" i="1" dirty="0">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zh-TW" altLang="en-US" sz="1200" i="1" dirty="0">
                              <a:solidFill>
                                <a:srgbClr val="000000"/>
                              </a:solidFill>
                              <a:latin typeface="Cambria Math" panose="02040503050406030204" pitchFamily="18" charset="0"/>
                            </a:rPr>
                            <m:t> </m:t>
                          </m:r>
                          <m:r>
                            <m:rPr>
                              <m:sty m:val="p"/>
                            </m:rPr>
                            <a:rPr lang="en-US" altLang="zh-TW" sz="1200" i="1" dirty="0">
                              <a:solidFill>
                                <a:srgbClr val="000000"/>
                              </a:solidFill>
                              <a:latin typeface="Cambria Math" panose="02040503050406030204" pitchFamily="18" charset="0"/>
                            </a:rPr>
                            <m:t>A</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dirty="0">
                          <a:solidFill>
                            <a:srgbClr val="000000"/>
                          </a:solidFill>
                          <a:latin typeface="Cambria Math" panose="02040503050406030204" pitchFamily="18" charset="0"/>
                        </a:rPr>
                        <m:t>+</m:t>
                      </m:r>
                      <m:d>
                        <m:dPr>
                          <m:ctrlPr>
                            <a:rPr lang="en-US" altLang="zh-TW" sz="1200" i="1" dirty="0">
                              <a:solidFill>
                                <a:srgbClr val="000000"/>
                              </a:solidFill>
                              <a:latin typeface="Cambria Math" panose="02040503050406030204" pitchFamily="18" charset="0"/>
                            </a:rPr>
                          </m:ctrlPr>
                        </m:dPr>
                        <m:e>
                          <m:sSubSup>
                            <m:sSubSupPr>
                              <m:ctrlPr>
                                <a:rPr lang="en-US" altLang="zh-TW" sz="1200" i="1" dirty="0">
                                  <a:solidFill>
                                    <a:srgbClr val="000000"/>
                                  </a:solidFill>
                                  <a:latin typeface="Cambria Math" panose="02040503050406030204" pitchFamily="18" charset="0"/>
                                </a:rPr>
                              </m:ctrlPr>
                            </m:sSubSupPr>
                            <m:e>
                              <m:r>
                                <m:rPr>
                                  <m:sty m:val="p"/>
                                </m:rPr>
                                <a:rPr lang="en-US" altLang="zh-TW" sz="1200" i="1" dirty="0">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e>
                      </m:d>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m:t>
                          </m:r>
                        </m:sub>
                      </m:sSub>
                    </m:oMath>
                  </a14:m>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可以簡化</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成</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RCS</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𝑖</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H</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𝑖</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Sub>
                      </m:oMath>
                    </m:oMathPara>
                  </a14:m>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其中</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p>
                <a:p>
                  <a14:m>
                    <m:oMath xmlns:m="http://schemas.openxmlformats.org/officeDocument/2006/math">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𝑎𝑡</m:t>
                          </m:r>
                        </m:e>
                        <m:sub>
                          <m:sSup>
                            <m:sSup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為時間點</a:t>
                  </a:r>
                  <a14:m>
                    <m:oMath xmlns:m="http://schemas.openxmlformats.org/officeDocument/2006/math">
                      <m:sSup>
                        <m:sSup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已支付保險費</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占</a:t>
                  </a:r>
                  <a14:m>
                    <m:oMath xmlns:m="http://schemas.openxmlformats.org/officeDocument/2006/math">
                      <m:sSub>
                        <m:sSubPr>
                          <m:ctrlPr>
                            <a:rPr lang="en-US" altLang="zh-TW" sz="1200" i="1" kern="1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m:rPr>
                              <m:sty m:val="p"/>
                            </m:rPr>
                            <a:rPr lang="en-US" altLang="zh-TW" sz="1200" kern="1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L</m:t>
                          </m:r>
                        </m:e>
                        <m:sub>
                          <m:sSup>
                            <m:sSup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r>
                            <a:rPr lang="en-US" altLang="zh-TW" sz="1200"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200"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kern="1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𝑗</m:t>
                          </m:r>
                        </m:sub>
                      </m:sSub>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的</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比例</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為合約結束時間點，</a:t>
                  </a:r>
                  <a14:m>
                    <m:oMath xmlns:m="http://schemas.openxmlformats.org/officeDocument/2006/math">
                      <m:sSup>
                        <m:sSup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oMath>
                  </a14:m>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 </a:t>
                  </a:r>
                  <a14:m>
                    <m:oMath xmlns:m="http://schemas.openxmlformats.org/officeDocument/2006/math">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。是一個隨機變數</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bSup>
                        <m:sSubSupPr>
                          <m:ctrlPr>
                            <a:rPr lang="en-US" altLang="zh-TW" sz="1200" i="1" dirty="0">
                              <a:solidFill>
                                <a:srgbClr val="000000"/>
                              </a:solidFill>
                              <a:latin typeface="Cambria Math" panose="02040503050406030204" pitchFamily="18" charset="0"/>
                            </a:rPr>
                          </m:ctrlPr>
                        </m:sSubSupPr>
                        <m:e>
                          <m:r>
                            <m:rPr>
                              <m:sty m:val="p"/>
                            </m:rPr>
                            <a:rPr lang="en-US" altLang="zh-TW" sz="1200" i="1" dirty="0">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為有利</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差的累積貸款</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金額</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b>
                        <m:sSubPr>
                          <m:ctrlPr>
                            <a:rPr lang="en-US" altLang="zh-TW" sz="1200" i="1" dirty="0">
                              <a:solidFill>
                                <a:srgbClr val="000000"/>
                              </a:solidFill>
                              <a:latin typeface="Cambria Math" panose="02040503050406030204" pitchFamily="18" charset="0"/>
                            </a:rPr>
                          </m:ctrlPr>
                        </m:sSubPr>
                        <m:e>
                          <m:r>
                            <a:rPr lang="zh-TW" altLang="en-US" sz="1200" i="1" dirty="0">
                              <a:solidFill>
                                <a:srgbClr val="000000"/>
                              </a:solidFill>
                              <a:latin typeface="Cambria Math" panose="02040503050406030204" pitchFamily="18" charset="0"/>
                            </a:rPr>
                            <m:t> </m:t>
                          </m:r>
                          <m:r>
                            <m:rPr>
                              <m:sty m:val="p"/>
                            </m:rPr>
                            <a:rPr lang="en-US" altLang="zh-TW" sz="1200" i="1" dirty="0">
                              <a:solidFill>
                                <a:srgbClr val="000000"/>
                              </a:solidFill>
                              <a:latin typeface="Cambria Math" panose="02040503050406030204" pitchFamily="18" charset="0"/>
                            </a:rPr>
                            <m:t>A</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為時間點</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的長照費用</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gn="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36" name="矩形 35">
                  <a:extLst>
                    <a:ext uri="{FF2B5EF4-FFF2-40B4-BE49-F238E27FC236}">
                      <a16:creationId xmlns:a16="http://schemas.microsoft.com/office/drawing/2014/main" id="{85042955-C9D6-A47E-7411-E2DBD4FBCDBD}"/>
                    </a:ext>
                  </a:extLst>
                </p:cNvPr>
                <p:cNvSpPr>
                  <a:spLocks noRot="1" noChangeAspect="1" noMove="1" noResize="1" noEditPoints="1" noAdjustHandles="1" noChangeArrowheads="1" noChangeShapeType="1" noTextEdit="1"/>
                </p:cNvSpPr>
                <p:nvPr/>
              </p:nvSpPr>
              <p:spPr>
                <a:xfrm>
                  <a:off x="274959" y="2658723"/>
                  <a:ext cx="5565481" cy="2864310"/>
                </a:xfrm>
                <a:prstGeom prst="rect">
                  <a:avLst/>
                </a:prstGeom>
                <a:blipFill>
                  <a:blip r:embed="rId8"/>
                  <a:stretch>
                    <a:fillRect l="-99"/>
                  </a:stretch>
                </a:blipFill>
              </p:spPr>
              <p:txBody>
                <a:bodyPr/>
                <a:lstStyle/>
                <a:p>
                  <a:r>
                    <a:rPr lang="zh-TW" altLang="en-US">
                      <a:noFill/>
                    </a:rPr>
                    <a:t> </a:t>
                  </a:r>
                </a:p>
              </p:txBody>
            </p:sp>
          </mc:Fallback>
        </mc:AlternateContent>
        <p:sp>
          <p:nvSpPr>
            <p:cNvPr id="37" name="文本框 38">
              <a:extLst>
                <a:ext uri="{FF2B5EF4-FFF2-40B4-BE49-F238E27FC236}">
                  <a16:creationId xmlns:a16="http://schemas.microsoft.com/office/drawing/2014/main" id="{D8FF22D3-29EB-6CEC-E4C2-E879981461C6}"/>
                </a:ext>
              </a:extLst>
            </p:cNvPr>
            <p:cNvSpPr txBox="1"/>
            <p:nvPr/>
          </p:nvSpPr>
          <p:spPr>
            <a:xfrm>
              <a:off x="-27528" y="2211759"/>
              <a:ext cx="4764116" cy="369332"/>
            </a:xfrm>
            <a:prstGeom prst="rect">
              <a:avLst/>
            </a:prstGeom>
            <a:noFill/>
          </p:spPr>
          <p:txBody>
            <a:bodyPr wrap="square" rtlCol="0">
              <a:spAutoFit/>
            </a:bodyPr>
            <a:lstStyle/>
            <a:p>
              <a:pPr algn="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無繼承人</a:t>
              </a:r>
              <a:r>
                <a:rPr lang="en-US" altLang="zh-TW"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Realized </a:t>
              </a:r>
              <a:r>
                <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Contract Surplus(RCS)</a:t>
              </a:r>
            </a:p>
          </p:txBody>
        </p:sp>
      </p:grpSp>
      <p:grpSp>
        <p:nvGrpSpPr>
          <p:cNvPr id="38" name="组合 68">
            <a:extLst>
              <a:ext uri="{FF2B5EF4-FFF2-40B4-BE49-F238E27FC236}">
                <a16:creationId xmlns:a16="http://schemas.microsoft.com/office/drawing/2014/main" id="{A7B11F13-826B-6426-2188-3FFF90550D5A}"/>
              </a:ext>
            </a:extLst>
          </p:cNvPr>
          <p:cNvGrpSpPr/>
          <p:nvPr/>
        </p:nvGrpSpPr>
        <p:grpSpPr>
          <a:xfrm>
            <a:off x="5960739" y="3200124"/>
            <a:ext cx="6239499" cy="3943585"/>
            <a:chOff x="724499" y="4435300"/>
            <a:chExt cx="5159181" cy="3943585"/>
          </a:xfrm>
        </p:grpSpPr>
        <mc:AlternateContent xmlns:mc="http://schemas.openxmlformats.org/markup-compatibility/2006" xmlns:a14="http://schemas.microsoft.com/office/drawing/2010/main">
          <mc:Choice Requires="a14">
            <p:sp>
              <p:nvSpPr>
                <p:cNvPr id="39" name="矩形 38">
                  <a:extLst>
                    <a:ext uri="{FF2B5EF4-FFF2-40B4-BE49-F238E27FC236}">
                      <a16:creationId xmlns:a16="http://schemas.microsoft.com/office/drawing/2014/main" id="{BBC04DD8-B5F6-248B-E1D9-25DBD690EE19}"/>
                    </a:ext>
                  </a:extLst>
                </p:cNvPr>
                <p:cNvSpPr/>
                <p:nvPr/>
              </p:nvSpPr>
              <p:spPr>
                <a:xfrm>
                  <a:off x="1186387" y="4894533"/>
                  <a:ext cx="4697293" cy="3484352"/>
                </a:xfrm>
                <a:prstGeom prst="rect">
                  <a:avLst/>
                </a:prstGeom>
              </p:spPr>
              <p:txBody>
                <a:bodyPr wrap="square">
                  <a:spAutoFit/>
                </a:bodyPr>
                <a:lstStyle/>
                <a:p>
                  <a:pPr>
                    <a:lnSpc>
                      <a:spcPct val="150000"/>
                    </a:lnSpc>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r>
                        <a:rPr lang="en-US" altLang="zh-TW" sz="1200" i="1" dirty="0">
                          <a:solidFill>
                            <a:srgbClr val="000000"/>
                          </a:solidFill>
                          <a:latin typeface="Cambria Math" panose="02040503050406030204" pitchFamily="18" charset="0"/>
                        </a:rPr>
                        <m:t>𝑡</m:t>
                      </m:r>
                    </m:oMath>
                  </a14:m>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期合約尚未結束</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合約未來價值</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已支付</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保險費</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未來</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利差收入的期望折</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現</a:t>
                  </a:r>
                  <a:endParaRPr lang="en-US" altLang="zh-TW" sz="1200" dirty="0" smtClean="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UCS</m:t>
                            </m:r>
                          </m:e>
                          <m:sub>
                            <m:r>
                              <a:rPr lang="en-US" altLang="zh-TW" sz="1200" i="1">
                                <a:solidFill>
                                  <a:srgbClr val="000000"/>
                                </a:solidFill>
                                <a:latin typeface="Cambria Math" panose="02040503050406030204" pitchFamily="18" charset="0"/>
                              </a:rPr>
                              <m:t>𝑡</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𝑖</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Sup>
                          <m:sSubSupPr>
                            <m:ctrlPr>
                              <a:rPr lang="en-US" altLang="zh-TW" sz="1200" i="1" dirty="0">
                                <a:solidFill>
                                  <a:srgbClr val="000000"/>
                                </a:solidFill>
                                <a:latin typeface="Cambria Math" panose="02040503050406030204" pitchFamily="18" charset="0"/>
                              </a:rPr>
                            </m:ctrlPr>
                          </m:sSubSupPr>
                          <m:e>
                            <m:r>
                              <a:rPr lang="en-US" altLang="zh-TW" sz="1200" i="1" dirty="0">
                                <a:solidFill>
                                  <a:srgbClr val="000000"/>
                                </a:solidFill>
                                <a:latin typeface="Cambria Math" panose="02040503050406030204" pitchFamily="18" charset="0"/>
                              </a:rPr>
                              <m:t>𝑁𝐸</m:t>
                            </m:r>
                          </m:e>
                          <m:sub>
                            <m:r>
                              <a:rPr lang="en-US" altLang="zh-TW" sz="1200" i="1" dirty="0">
                                <a:solidFill>
                                  <a:srgbClr val="000000"/>
                                </a:solidFill>
                                <a:latin typeface="Cambria Math" panose="02040503050406030204" pitchFamily="18" charset="0"/>
                              </a:rPr>
                              <m:t>𝑡</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𝑀𝐼𝑃</m:t>
                            </m:r>
                          </m:e>
                          <m:sub>
                            <m:r>
                              <a:rPr lang="en-US" altLang="zh-TW" sz="1200" i="1" dirty="0">
                                <a:solidFill>
                                  <a:srgbClr val="000000"/>
                                </a:solidFill>
                                <a:latin typeface="Cambria Math" panose="02040503050406030204" pitchFamily="18" charset="0"/>
                              </a:rPr>
                              <m:t>𝑡</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𝑖</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Sup>
                          <m:sSubSupPr>
                            <m:ctrlPr>
                              <a:rPr lang="en-US" altLang="zh-TW" sz="1200" i="1" dirty="0">
                                <a:solidFill>
                                  <a:srgbClr val="000000"/>
                                </a:solidFill>
                                <a:latin typeface="Cambria Math" panose="02040503050406030204" pitchFamily="18" charset="0"/>
                              </a:rPr>
                            </m:ctrlPr>
                          </m:sSubSupPr>
                          <m:e>
                            <m:r>
                              <a:rPr lang="en-US" altLang="zh-TW" sz="1200" i="1" dirty="0">
                                <a:solidFill>
                                  <a:srgbClr val="000000"/>
                                </a:solidFill>
                                <a:latin typeface="Cambria Math" panose="02040503050406030204" pitchFamily="18" charset="0"/>
                              </a:rPr>
                              <m:t>𝐿𝐿</m:t>
                            </m:r>
                          </m:e>
                          <m:sub>
                            <m:r>
                              <a:rPr lang="en-US" altLang="zh-TW" sz="1200" i="1" dirty="0">
                                <a:solidFill>
                                  <a:srgbClr val="000000"/>
                                </a:solidFill>
                                <a:latin typeface="Cambria Math" panose="02040503050406030204" pitchFamily="18" charset="0"/>
                              </a:rPr>
                              <m:t>𝑡</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𝑖</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r>
                              <a:rPr lang="en-US" altLang="zh-TW" sz="1200" i="1" dirty="0">
                                <a:solidFill>
                                  <a:srgbClr val="000000"/>
                                </a:solidFill>
                                <a:latin typeface="Cambria Math" panose="02040503050406030204" pitchFamily="18" charset="0"/>
                              </a:rPr>
                              <m:t>𝑡</m:t>
                            </m:r>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r>
                              <a:rPr lang="en-US" altLang="zh-TW" sz="1200" i="1" dirty="0">
                                <a:solidFill>
                                  <a:srgbClr val="000000"/>
                                </a:solidFill>
                                <a:latin typeface="Cambria Math" panose="02040503050406030204" pitchFamily="18" charset="0"/>
                              </a:rPr>
                              <m:t>𝑡</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Sub>
                      </m:oMath>
                    </m:oMathPara>
                  </a14:m>
                  <a:endParaRPr lang="en-US" altLang="zh-TW" sz="1200" i="1" dirty="0" smtClean="0">
                    <a:solidFill>
                      <a:srgbClr val="000000"/>
                    </a:solidFill>
                    <a:latin typeface="Cambria Math" panose="02040503050406030204" pitchFamily="18" charset="0"/>
                  </a:endParaRPr>
                </a:p>
                <a:p>
                  <a:pPr>
                    <a:lnSpc>
                      <a:spcPct val="150000"/>
                    </a:lnSpc>
                  </a:pPr>
                  <a:r>
                    <a:rPr lang="en-US" altLang="zh-TW" sz="1200" dirty="0" smtClean="0">
                      <a:solidFill>
                        <a:srgbClr val="000000"/>
                      </a:solidFill>
                      <a:latin typeface="Times New Roman" panose="02020603050405020304" pitchFamily="18" charset="0"/>
                    </a:rPr>
                    <a:t>	</a:t>
                  </a:r>
                  <a:r>
                    <a:rPr lang="zh-TW" altLang="en-US" sz="1200" dirty="0" smtClean="0">
                      <a:solidFill>
                        <a:srgbClr val="000000"/>
                      </a:solidFill>
                      <a:latin typeface="Times New Roman" panose="02020603050405020304" pitchFamily="18" charset="0"/>
                    </a:rPr>
                    <a:t>         </a:t>
                  </a:r>
                  <a14:m>
                    <m:oMath xmlns:m="http://schemas.openxmlformats.org/officeDocument/2006/math">
                      <m:r>
                        <a:rPr lang="zh-TW" altLang="en-US" sz="1200" i="1" dirty="0">
                          <a:solidFill>
                            <a:srgbClr val="000000"/>
                          </a:solidFill>
                          <a:latin typeface="Cambria Math" panose="02040503050406030204" pitchFamily="18" charset="0"/>
                        </a:rPr>
                        <m:t>  </m:t>
                      </m:r>
                      <m:r>
                        <a:rPr lang="zh-TW" altLang="en-US" sz="1200" i="1" dirty="0" smtClean="0">
                          <a:solidFill>
                            <a:srgbClr val="000000"/>
                          </a:solidFill>
                          <a:latin typeface="Cambria Math" panose="02040503050406030204" pitchFamily="18" charset="0"/>
                        </a:rPr>
                        <m:t> </m:t>
                      </m:r>
                      <m:r>
                        <a:rPr lang="zh-TW" altLang="en-US" sz="1200" i="1" dirty="0">
                          <a:solidFill>
                            <a:srgbClr val="000000"/>
                          </a:solidFill>
                          <a:latin typeface="Cambria Math" panose="02040503050406030204" pitchFamily="18" charset="0"/>
                        </a:rPr>
                        <m:t> </m:t>
                      </m:r>
                      <m:r>
                        <a:rPr lang="en-US" altLang="zh-TW" sz="1200" b="0" i="1" dirty="0" smtClean="0">
                          <a:solidFill>
                            <a:srgbClr val="000000"/>
                          </a:solidFill>
                          <a:latin typeface="Cambria Math" panose="02040503050406030204" pitchFamily="18" charset="0"/>
                        </a:rPr>
                        <m:t>    </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𝐸</m:t>
                      </m:r>
                    </m:oMath>
                  </a14:m>
                  <a:r>
                    <a:rPr lang="en-US" altLang="zh-TW" sz="1200" dirty="0">
                      <a:solidFill>
                        <a:srgbClr val="000000"/>
                      </a:solidFill>
                      <a:latin typeface="Cambria Math" panose="02040503050406030204" pitchFamily="18" charset="0"/>
                    </a:rPr>
                    <a:t>[</a:t>
                  </a:r>
                  <a14:m>
                    <m:oMath xmlns:m="http://schemas.openxmlformats.org/officeDocument/2006/math">
                      <m:d>
                        <m:dPr>
                          <m:ctrlPr>
                            <a:rPr lang="en-US" altLang="zh-TW" sz="1200" i="1" dirty="0">
                              <a:solidFill>
                                <a:srgbClr val="000000"/>
                              </a:solidFill>
                              <a:latin typeface="Cambria Math" panose="02040503050406030204" pitchFamily="18" charset="0"/>
                            </a:rPr>
                          </m:ctrlPr>
                        </m:dPr>
                        <m:e>
                          <m:sSubSup>
                            <m:sSubSupPr>
                              <m:ctrlPr>
                                <a:rPr lang="en-US" altLang="zh-TW" sz="1200" i="1" dirty="0">
                                  <a:solidFill>
                                    <a:srgbClr val="000000"/>
                                  </a:solidFill>
                                  <a:latin typeface="Cambria Math" panose="02040503050406030204" pitchFamily="18" charset="0"/>
                                </a:rPr>
                              </m:ctrlPr>
                            </m:sSubSupPr>
                            <m:e>
                              <m:r>
                                <m:rPr>
                                  <m:sty m:val="p"/>
                                </m:rPr>
                                <a:rPr lang="en-US" altLang="zh-TW" sz="1200" i="1" dirty="0">
                                  <a:solidFill>
                                    <a:srgbClr val="000000"/>
                                  </a:solidFill>
                                  <a:latin typeface="Cambria Math" panose="02040503050406030204" pitchFamily="18" charset="0"/>
                                </a:rPr>
                                <m:t>L</m:t>
                              </m:r>
                            </m:e>
                            <m:sub>
                              <m:r>
                                <a:rPr lang="zh-TW" altLang="en-US" sz="1200" i="1" dirty="0">
                                  <a:solidFill>
                                    <a:srgbClr val="000000"/>
                                  </a:solidFill>
                                  <a:latin typeface="Cambria Math" panose="02040503050406030204" pitchFamily="18" charset="0"/>
                                </a:rPr>
                                <m:t>𝜏</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r>
                                <a:rPr lang="zh-TW" altLang="en-US" sz="1200" i="1" dirty="0">
                                  <a:solidFill>
                                    <a:srgbClr val="000000"/>
                                  </a:solidFill>
                                  <a:latin typeface="Cambria Math" panose="02040503050406030204" pitchFamily="18" charset="0"/>
                                </a:rPr>
                                <m:t>𝜏</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Sub>
                        </m:e>
                      </m:d>
                      <m:r>
                        <a:rPr lang="en-US" altLang="zh-TW" sz="1200" i="1">
                          <a:solidFill>
                            <a:srgbClr val="000000"/>
                          </a:solidFill>
                          <a:latin typeface="Cambria Math" panose="02040503050406030204" pitchFamily="18" charset="0"/>
                        </a:rPr>
                        <m:t>×</m:t>
                      </m:r>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𝑉</m:t>
                          </m:r>
                        </m:e>
                        <m:sup>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𝑡</m:t>
                          </m:r>
                        </m:sup>
                      </m:sSup>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b="1" i="1">
                              <a:solidFill>
                                <a:srgbClr val="000000"/>
                              </a:solidFill>
                              <a:latin typeface="Cambria Math" panose="02040503050406030204" pitchFamily="18" charset="0"/>
                            </a:rPr>
                            <m:t>𝟏</m:t>
                          </m:r>
                        </m:e>
                        <m:sub>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&gt;</m:t>
                          </m:r>
                          <m:r>
                            <a:rPr lang="en-US" altLang="zh-TW" sz="1200" i="1" dirty="0">
                              <a:solidFill>
                                <a:srgbClr val="000000"/>
                              </a:solidFill>
                              <a:latin typeface="Cambria Math" panose="02040503050406030204" pitchFamily="18" charset="0"/>
                            </a:rPr>
                            <m:t>𝑡</m:t>
                          </m:r>
                        </m:sub>
                      </m:sSub>
                    </m:oMath>
                  </a14:m>
                  <a:r>
                    <a:rPr lang="en-US" altLang="zh-TW" sz="1200" dirty="0" smtClean="0">
                      <a:solidFill>
                        <a:srgbClr val="000000"/>
                      </a:solidFill>
                      <a:latin typeface="Cambria Math" panose="02040503050406030204" pitchFamily="18" charset="0"/>
                    </a:rPr>
                    <a:t>]</a:t>
                  </a:r>
                </a:p>
                <a:p>
                  <a:pPr>
                    <a:lnSpc>
                      <a:spcPct val="150000"/>
                    </a:lnSpc>
                  </a:pPr>
                  <a:endParaRPr lang="en-US" altLang="zh-TW" sz="1200" dirty="0" smtClean="0">
                    <a:solidFill>
                      <a:srgbClr val="000000"/>
                    </a:solidFill>
                    <a:latin typeface="Cambria Math" panose="02040503050406030204" pitchFamily="18" charset="0"/>
                  </a:endParaRPr>
                </a:p>
                <a:p>
                  <a:pPr>
                    <a:lnSpc>
                      <a:spcPct val="150000"/>
                    </a:lnSpc>
                  </a:pP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其中</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pPr>
                  <a14:m>
                    <m:oMath xmlns:m="http://schemas.openxmlformats.org/officeDocument/2006/math">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r>
                            <a:rPr lang="en-US" altLang="zh-TW" sz="1200" i="1" dirty="0">
                              <a:solidFill>
                                <a:srgbClr val="000000"/>
                              </a:solidFill>
                              <a:latin typeface="Cambria Math" panose="02040503050406030204" pitchFamily="18" charset="0"/>
                            </a:rPr>
                            <m:t>𝑡</m:t>
                          </m:r>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為時間點</a:t>
                  </a:r>
                  <a14:m>
                    <m:oMath xmlns:m="http://schemas.openxmlformats.org/officeDocument/2006/math">
                      <m:r>
                        <a:rPr lang="en-US" altLang="zh-TW" sz="1200" i="1" dirty="0">
                          <a:solidFill>
                            <a:srgbClr val="000000"/>
                          </a:solidFill>
                          <a:latin typeface="Cambria Math" panose="02040503050406030204" pitchFamily="18" charset="0"/>
                        </a:rPr>
                        <m:t>𝑡</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已支付保險費</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占</a:t>
                  </a:r>
                  <a14:m>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r>
                            <a:rPr lang="en-US" altLang="zh-TW" sz="1200" i="1" dirty="0">
                              <a:solidFill>
                                <a:srgbClr val="000000"/>
                              </a:solidFill>
                              <a:latin typeface="Cambria Math" panose="02040503050406030204" pitchFamily="18" charset="0"/>
                            </a:rPr>
                            <m:t>𝑡</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Sub>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的</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比例</a:t>
                  </a:r>
                </a:p>
                <a:p>
                  <a:pPr>
                    <a:lnSpc>
                      <a:spcPct val="150000"/>
                    </a:lnSpc>
                  </a:pPr>
                  <a14:m>
                    <m:oMath xmlns:m="http://schemas.openxmlformats.org/officeDocument/2006/math">
                      <m:r>
                        <a:rPr lang="zh-TW" altLang="en-US" sz="1200" i="1" dirty="0">
                          <a:solidFill>
                            <a:srgbClr val="000000"/>
                          </a:solidFill>
                          <a:latin typeface="Cambria Math" panose="02040503050406030204" pitchFamily="18" charset="0"/>
                        </a:rPr>
                        <m:t>𝜏</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為未來合約結束時間點</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a:t>
                  </a:r>
                  <a14:m>
                    <m:oMath xmlns:m="http://schemas.openxmlformats.org/officeDocument/2006/math">
                      <m:r>
                        <a:rPr lang="zh-TW" altLang="en-US" sz="1200" i="1" dirty="0">
                          <a:solidFill>
                            <a:srgbClr val="000000"/>
                          </a:solidFill>
                          <a:latin typeface="Cambria Math" panose="02040503050406030204" pitchFamily="18" charset="0"/>
                        </a:rPr>
                        <m:t>𝜏</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，在此時間結算利差收入。是一個隨機變數</a:t>
                  </a:r>
                </a:p>
                <a:p>
                  <a:pPr>
                    <a:lnSpc>
                      <a:spcPct val="150000"/>
                    </a:lnSpc>
                  </a:pPr>
                  <a14:m>
                    <m:oMath xmlns:m="http://schemas.openxmlformats.org/officeDocument/2006/math">
                      <m:r>
                        <a:rPr lang="en-US" altLang="zh-TW" sz="1200" i="1">
                          <a:solidFill>
                            <a:srgbClr val="000000"/>
                          </a:solidFill>
                          <a:latin typeface="Cambria Math" panose="02040503050406030204" pitchFamily="18" charset="0"/>
                        </a:rPr>
                        <m:t>𝑉</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為折現因子，運用遠期利率折</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現</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 xmlns:m="http://schemas.openxmlformats.org/officeDocument/2006/math">
                      <m:sSubSup>
                        <m:sSubSupPr>
                          <m:ctrlPr>
                            <a:rPr lang="en-US" altLang="zh-TW" sz="1200" i="1" dirty="0">
                              <a:solidFill>
                                <a:srgbClr val="000000"/>
                              </a:solidFill>
                              <a:latin typeface="Cambria Math" panose="02040503050406030204" pitchFamily="18" charset="0"/>
                            </a:rPr>
                          </m:ctrlPr>
                        </m:sSubSupPr>
                        <m:e>
                          <m:r>
                            <a:rPr lang="en-US" altLang="zh-TW" sz="1200" i="1" dirty="0">
                              <a:solidFill>
                                <a:srgbClr val="000000"/>
                              </a:solidFill>
                              <a:latin typeface="Cambria Math" panose="02040503050406030204" pitchFamily="18" charset="0"/>
                            </a:rPr>
                            <m:t>𝑁𝐸</m:t>
                          </m:r>
                        </m:e>
                        <m:sub>
                          <m:r>
                            <a:rPr lang="en-US" altLang="zh-TW" sz="1200" i="1" dirty="0">
                              <a:solidFill>
                                <a:srgbClr val="000000"/>
                              </a:solidFill>
                              <a:latin typeface="Cambria Math" panose="02040503050406030204" pitchFamily="18" charset="0"/>
                            </a:rPr>
                            <m:t>𝑡</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𝑖</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r>
                        <a:rPr lang="zh-TW" altLang="en-US" sz="1200" i="1" dirty="0">
                          <a:solidFill>
                            <a:srgbClr val="000000"/>
                          </a:solidFill>
                          <a:latin typeface="Cambria Math" panose="02040503050406030204" pitchFamily="18" charset="0"/>
                        </a:rPr>
                        <m:t>、</m:t>
                      </m:r>
                      <m:sSubSup>
                        <m:sSubSupPr>
                          <m:ctrlPr>
                            <a:rPr lang="en-US" altLang="zh-TW" sz="1200" i="1" dirty="0">
                              <a:solidFill>
                                <a:srgbClr val="000000"/>
                              </a:solidFill>
                              <a:latin typeface="Cambria Math" panose="02040503050406030204" pitchFamily="18" charset="0"/>
                            </a:rPr>
                          </m:ctrlPr>
                        </m:sSubSupPr>
                        <m:e>
                          <m:r>
                            <a:rPr lang="en-US" altLang="zh-TW" sz="1200" i="1" dirty="0">
                              <a:solidFill>
                                <a:srgbClr val="000000"/>
                              </a:solidFill>
                              <a:latin typeface="Cambria Math" panose="02040503050406030204" pitchFamily="18" charset="0"/>
                            </a:rPr>
                            <m:t>𝐿𝐿</m:t>
                          </m:r>
                        </m:e>
                        <m:sub>
                          <m:r>
                            <a:rPr lang="en-US" altLang="zh-TW" sz="1200" i="1" dirty="0">
                              <a:solidFill>
                                <a:srgbClr val="000000"/>
                              </a:solidFill>
                              <a:latin typeface="Cambria Math" panose="02040503050406030204" pitchFamily="18" charset="0"/>
                            </a:rPr>
                            <m:t>𝑡</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𝑛</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𝑖</m:t>
                          </m:r>
                          <m:r>
                            <a:rPr lang="en-US" altLang="zh-TW" sz="1200" i="1" dirty="0" smtClean="0">
                              <a:solidFill>
                                <a:srgbClr val="000000"/>
                              </a:solidFill>
                              <a:latin typeface="Cambria Math" panose="02040503050406030204" pitchFamily="18" charset="0"/>
                            </a:rPr>
                            <m:t>,</m:t>
                          </m:r>
                          <m:r>
                            <a:rPr lang="en-US" altLang="zh-TW" sz="1200" i="1" dirty="0" smtClean="0">
                              <a:solidFill>
                                <a:srgbClr val="000000"/>
                              </a:solidFill>
                              <a:latin typeface="Cambria Math" panose="02040503050406030204" pitchFamily="18" charset="0"/>
                            </a:rPr>
                            <m:t>𝑗</m:t>
                          </m:r>
                        </m:sub>
                        <m:sup>
                          <m:r>
                            <a:rPr lang="en-US" altLang="zh-TW" sz="1200" i="1" dirty="0">
                              <a:solidFill>
                                <a:srgbClr val="000000"/>
                              </a:solidFill>
                              <a:latin typeface="Cambria Math" panose="02040503050406030204" pitchFamily="18" charset="0"/>
                            </a:rPr>
                            <m:t>𝑠𝑝𝑟𝑒𝑎𝑑</m:t>
                          </m:r>
                        </m:sup>
                      </m:sSub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為計算</a:t>
                  </a:r>
                  <a14:m>
                    <m:oMath xmlns:m="http://schemas.openxmlformats.org/officeDocument/2006/math">
                      <m: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𝑁𝐸</m:t>
                      </m:r>
                      <m:r>
                        <a:rPr lang="zh-TW" altLang="en-US"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與</m:t>
                      </m:r>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𝐿𝐿</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時將累積貸款金額替換成有利差的累積貸款</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金額</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endParaRPr lang="zh-CN" altLang="zh-CN" sz="1200" kern="100" dirty="0">
                    <a:effectLst/>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39" name="矩形 38">
                  <a:extLst>
                    <a:ext uri="{FF2B5EF4-FFF2-40B4-BE49-F238E27FC236}">
                      <a16:creationId xmlns:a16="http://schemas.microsoft.com/office/drawing/2014/main" id="{BBC04DD8-B5F6-248B-E1D9-25DBD690EE19}"/>
                    </a:ext>
                  </a:extLst>
                </p:cNvPr>
                <p:cNvSpPr>
                  <a:spLocks noRot="1" noChangeAspect="1" noMove="1" noResize="1" noEditPoints="1" noAdjustHandles="1" noChangeArrowheads="1" noChangeShapeType="1" noTextEdit="1"/>
                </p:cNvSpPr>
                <p:nvPr/>
              </p:nvSpPr>
              <p:spPr>
                <a:xfrm>
                  <a:off x="1186387" y="4894533"/>
                  <a:ext cx="4697293" cy="3484352"/>
                </a:xfrm>
                <a:prstGeom prst="rect">
                  <a:avLst/>
                </a:prstGeom>
                <a:blipFill>
                  <a:blip r:embed="rId9"/>
                  <a:stretch>
                    <a:fillRect/>
                  </a:stretch>
                </a:blipFill>
              </p:spPr>
              <p:txBody>
                <a:bodyPr/>
                <a:lstStyle/>
                <a:p>
                  <a:r>
                    <a:rPr lang="zh-TW" altLang="en-US">
                      <a:noFill/>
                    </a:rPr>
                    <a:t> </a:t>
                  </a:r>
                </a:p>
              </p:txBody>
            </p:sp>
          </mc:Fallback>
        </mc:AlternateContent>
        <p:sp>
          <p:nvSpPr>
            <p:cNvPr id="40" name="文本框 38">
              <a:extLst>
                <a:ext uri="{FF2B5EF4-FFF2-40B4-BE49-F238E27FC236}">
                  <a16:creationId xmlns:a16="http://schemas.microsoft.com/office/drawing/2014/main" id="{18EECA74-0CD0-7CFF-A339-4DF03B3933F8}"/>
                </a:ext>
              </a:extLst>
            </p:cNvPr>
            <p:cNvSpPr txBox="1"/>
            <p:nvPr/>
          </p:nvSpPr>
          <p:spPr>
            <a:xfrm>
              <a:off x="724499" y="4435300"/>
              <a:ext cx="4487168" cy="369332"/>
            </a:xfrm>
            <a:prstGeom prst="rect">
              <a:avLst/>
            </a:prstGeom>
            <a:noFill/>
          </p:spPr>
          <p:txBody>
            <a:bodyPr wrap="square" rtlCol="0">
              <a:spAutoFit/>
            </a:bodyPr>
            <a:lstStyle/>
            <a:p>
              <a:pPr algn="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無繼承人</a:t>
              </a:r>
              <a:r>
                <a:rPr lang="en-US" altLang="zh-CN"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Unrealized </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Contract Surplus(UCS)</a:t>
              </a:r>
              <a:endPar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endParaRPr>
            </a:p>
          </p:txBody>
        </p:sp>
      </p:grpSp>
    </p:spTree>
    <p:extLst>
      <p:ext uri="{BB962C8B-B14F-4D97-AF65-F5344CB8AC3E}">
        <p14:creationId xmlns:p14="http://schemas.microsoft.com/office/powerpoint/2010/main" val="23186553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71B77-AD63-3A5A-02BF-E7CB6CD7BD38}"/>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F578B77E-A3A0-311E-3430-FCCB0820EEBA}"/>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BAD039A0-2987-4A50-7C03-D783922C56C2}"/>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FBD79726-5850-78D2-B36E-44646C04E104}"/>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FB1D9F2F-DD41-0B6E-B97B-99435E70373E}"/>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EFDADBE-A1B9-D1DF-E763-D8E22A6B57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48A918C-B7C9-BDE5-F4B8-56073EC81A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CFF8678-5252-CB83-0075-7170350074F0}"/>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B2995843-2E3D-9589-DD6E-201526CA4CDF}"/>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D4D71B6A-71CF-DE34-6D07-B7AAB322720D}"/>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4811008E-8D1E-B96B-4327-2CA21B73D081}"/>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2A3E8F44-2911-D90C-4F27-26A80F0D14A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09D6F4DD-0670-ABA2-35AF-0D6BDC82E9C6}"/>
              </a:ext>
            </a:extLst>
          </p:cNvPr>
          <p:cNvSpPr txBox="1"/>
          <p:nvPr/>
        </p:nvSpPr>
        <p:spPr>
          <a:xfrm>
            <a:off x="4173360" y="323206"/>
            <a:ext cx="4163638"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mj-ea"/>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受到</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監管</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型</a:t>
            </a:r>
            <a:r>
              <a:rPr lang="en-US" altLang="zh-TW"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HR</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支付比例</a:t>
            </a:r>
            <a:endParaRPr lang="zh-TW"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sp>
        <p:nvSpPr>
          <p:cNvPr id="3" name="矩形 1">
            <a:extLst>
              <a:ext uri="{FF2B5EF4-FFF2-40B4-BE49-F238E27FC236}">
                <a16:creationId xmlns:a16="http://schemas.microsoft.com/office/drawing/2014/main" id="{8224FB2A-9DDE-4CAF-D5D1-B42AB2D52FF9}"/>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grpSp>
        <p:nvGrpSpPr>
          <p:cNvPr id="70" name="组合 69">
            <a:extLst>
              <a:ext uri="{FF2B5EF4-FFF2-40B4-BE49-F238E27FC236}">
                <a16:creationId xmlns:a16="http://schemas.microsoft.com/office/drawing/2014/main" id="{25C9F1CA-7AF7-EE6D-2F55-9EEE91E6AD85}"/>
              </a:ext>
            </a:extLst>
          </p:cNvPr>
          <p:cNvGrpSpPr/>
          <p:nvPr/>
        </p:nvGrpSpPr>
        <p:grpSpPr>
          <a:xfrm>
            <a:off x="585565" y="2565122"/>
            <a:ext cx="5310392" cy="2321326"/>
            <a:chOff x="-59858" y="2106599"/>
            <a:chExt cx="5900298" cy="2321326"/>
          </a:xfrm>
        </p:grpSpPr>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85042955-C9D6-A47E-7411-E2DBD4FBCDBD}"/>
                    </a:ext>
                  </a:extLst>
                </p:cNvPr>
                <p:cNvSpPr/>
                <p:nvPr/>
              </p:nvSpPr>
              <p:spPr>
                <a:xfrm>
                  <a:off x="274959" y="2658723"/>
                  <a:ext cx="5565481" cy="1769202"/>
                </a:xfrm>
                <a:prstGeom prst="rect">
                  <a:avLst/>
                </a:prstGeom>
              </p:spPr>
              <p:txBody>
                <a:bodyPr wrap="square">
                  <a:spAutoFit/>
                </a:bodyPr>
                <a:lstStyle/>
                <a:p>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期結束合約</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房產價值</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期總</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成本</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金額</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長照費用</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RCS</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H</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b="0" i="1" smtClean="0">
                                <a:solidFill>
                                  <a:srgbClr val="000000"/>
                                </a:solidFill>
                                <a:latin typeface="Cambria Math" panose="02040503050406030204" pitchFamily="18" charset="0"/>
                              </a:rPr>
                              <m:t>𝐶</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b="0" i="1" dirty="0" smtClean="0">
                                <a:solidFill>
                                  <a:srgbClr val="000000"/>
                                </a:solidFill>
                                <a:latin typeface="Cambria Math" panose="02040503050406030204" pitchFamily="18" charset="0"/>
                              </a:rPr>
                              <m:t>𝑖</m:t>
                            </m:r>
                            <m:r>
                              <a:rPr lang="en-US" altLang="zh-TW" sz="1200" b="0" i="1" dirty="0" smtClean="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zh-TW" altLang="en-US" sz="1200" i="1" dirty="0">
                                <a:solidFill>
                                  <a:srgbClr val="000000"/>
                                </a:solidFill>
                                <a:latin typeface="Cambria Math" panose="02040503050406030204" pitchFamily="18" charset="0"/>
                              </a:rPr>
                              <m:t> </m:t>
                            </m:r>
                            <m:r>
                              <m:rPr>
                                <m:sty m:val="p"/>
                              </m:rPr>
                              <a:rPr lang="en-US" altLang="zh-TW" sz="1200" i="1" dirty="0">
                                <a:solidFill>
                                  <a:srgbClr val="000000"/>
                                </a:solidFill>
                                <a:latin typeface="Cambria Math" panose="02040503050406030204" pitchFamily="18" charset="0"/>
                              </a:rPr>
                              <m:t>A</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oMath>
                    </m:oMathPara>
                  </a14:m>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其中</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p>
                <a:p>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為合約結束時間點，</a:t>
                  </a:r>
                  <a14:m>
                    <m:oMath xmlns:m="http://schemas.openxmlformats.org/officeDocument/2006/math">
                      <m:sSup>
                        <m:sSup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oMath>
                  </a14:m>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 </a:t>
                  </a:r>
                  <a14:m>
                    <m:oMath xmlns:m="http://schemas.openxmlformats.org/officeDocument/2006/math">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。是一個隨機變數</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b>
                        <m:sSubPr>
                          <m:ctrlPr>
                            <a:rPr lang="en-US" altLang="zh-TW" sz="1200" i="1" dirty="0">
                              <a:solidFill>
                                <a:srgbClr val="000000"/>
                              </a:solidFill>
                              <a:latin typeface="Cambria Math" panose="02040503050406030204" pitchFamily="18" charset="0"/>
                            </a:rPr>
                          </m:ctrlPr>
                        </m:sSubPr>
                        <m:e>
                          <m:r>
                            <m:rPr>
                              <m:sty m:val="p"/>
                            </m:rPr>
                            <a:rPr lang="en-US" altLang="zh-TW" sz="1200" i="1" dirty="0">
                              <a:solidFill>
                                <a:srgbClr val="000000"/>
                              </a:solidFill>
                              <a:latin typeface="Cambria Math" panose="02040503050406030204" pitchFamily="18" charset="0"/>
                            </a:rPr>
                            <m:t>A</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為時間點</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的長照費用</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gn="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30" name="矩形 29">
                  <a:extLst>
                    <a:ext uri="{FF2B5EF4-FFF2-40B4-BE49-F238E27FC236}">
                      <a16:creationId xmlns:a16="http://schemas.microsoft.com/office/drawing/2014/main" id="{85042955-C9D6-A47E-7411-E2DBD4FBCDBD}"/>
                    </a:ext>
                  </a:extLst>
                </p:cNvPr>
                <p:cNvSpPr>
                  <a:spLocks noRot="1" noChangeAspect="1" noMove="1" noResize="1" noEditPoints="1" noAdjustHandles="1" noChangeArrowheads="1" noChangeShapeType="1" noTextEdit="1"/>
                </p:cNvSpPr>
                <p:nvPr/>
              </p:nvSpPr>
              <p:spPr>
                <a:xfrm>
                  <a:off x="274959" y="2658723"/>
                  <a:ext cx="5565481" cy="1769202"/>
                </a:xfrm>
                <a:prstGeom prst="rect">
                  <a:avLst/>
                </a:prstGeom>
                <a:blipFill>
                  <a:blip r:embed="rId5"/>
                  <a:stretch>
                    <a:fillRect/>
                  </a:stretch>
                </a:blipFill>
              </p:spPr>
              <p:txBody>
                <a:bodyPr/>
                <a:lstStyle/>
                <a:p>
                  <a:r>
                    <a:rPr lang="zh-TW" altLang="en-US">
                      <a:noFill/>
                    </a:rPr>
                    <a:t> </a:t>
                  </a:r>
                </a:p>
              </p:txBody>
            </p:sp>
          </mc:Fallback>
        </mc:AlternateContent>
        <p:sp>
          <p:nvSpPr>
            <p:cNvPr id="31" name="文本框 38">
              <a:extLst>
                <a:ext uri="{FF2B5EF4-FFF2-40B4-BE49-F238E27FC236}">
                  <a16:creationId xmlns:a16="http://schemas.microsoft.com/office/drawing/2014/main" id="{D8FF22D3-29EB-6CEC-E4C2-E879981461C6}"/>
                </a:ext>
              </a:extLst>
            </p:cNvPr>
            <p:cNvSpPr txBox="1"/>
            <p:nvPr/>
          </p:nvSpPr>
          <p:spPr>
            <a:xfrm>
              <a:off x="-59858" y="2106599"/>
              <a:ext cx="4764116" cy="369332"/>
            </a:xfrm>
            <a:prstGeom prst="rect">
              <a:avLst/>
            </a:prstGeom>
            <a:noFill/>
          </p:spPr>
          <p:txBody>
            <a:bodyPr wrap="square" rtlCol="0">
              <a:spAutoFit/>
            </a:bodyPr>
            <a:lstStyle/>
            <a:p>
              <a:pPr algn="r"/>
              <a:r>
                <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Realized Contract Surplus(RCS)</a:t>
              </a:r>
            </a:p>
          </p:txBody>
        </p:sp>
      </p:grpSp>
      <p:grpSp>
        <p:nvGrpSpPr>
          <p:cNvPr id="69" name="组合 68">
            <a:extLst>
              <a:ext uri="{FF2B5EF4-FFF2-40B4-BE49-F238E27FC236}">
                <a16:creationId xmlns:a16="http://schemas.microsoft.com/office/drawing/2014/main" id="{A7B11F13-826B-6426-2188-3FFF90550D5A}"/>
              </a:ext>
            </a:extLst>
          </p:cNvPr>
          <p:cNvGrpSpPr/>
          <p:nvPr/>
        </p:nvGrpSpPr>
        <p:grpSpPr>
          <a:xfrm>
            <a:off x="5554835" y="2908633"/>
            <a:ext cx="6900064" cy="2858395"/>
            <a:chOff x="395686" y="4389681"/>
            <a:chExt cx="5705374" cy="2858395"/>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BC04DD8-B5F6-248B-E1D9-25DBD690EE19}"/>
                    </a:ext>
                  </a:extLst>
                </p:cNvPr>
                <p:cNvSpPr/>
                <p:nvPr/>
              </p:nvSpPr>
              <p:spPr>
                <a:xfrm>
                  <a:off x="1403767" y="4897624"/>
                  <a:ext cx="4697293" cy="2350452"/>
                </a:xfrm>
                <a:prstGeom prst="rect">
                  <a:avLst/>
                </a:prstGeom>
              </p:spPr>
              <p:txBody>
                <a:bodyPr wrap="square">
                  <a:spAutoFit/>
                </a:bodyPr>
                <a:lstStyle/>
                <a:p>
                  <a:pPr>
                    <a:lnSpc>
                      <a:spcPct val="150000"/>
                    </a:lnSpc>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r>
                        <a:rPr lang="en-US" altLang="zh-TW" sz="1200" i="1" dirty="0">
                          <a:solidFill>
                            <a:srgbClr val="000000"/>
                          </a:solidFill>
                          <a:latin typeface="Cambria Math" panose="02040503050406030204" pitchFamily="18" charset="0"/>
                        </a:rPr>
                        <m:t>𝑡</m:t>
                      </m:r>
                    </m:oMath>
                  </a14:m>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期合約尚未結束</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合約未來價值</a:t>
                  </a:r>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長照</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費用</a:t>
                  </a:r>
                  <a:endPar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altLang="zh-TW" sz="1200" i="1" smtClean="0">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UCS</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smtClean="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𝐸</m:t>
                        </m:r>
                        <m:r>
                          <m:rPr>
                            <m:nor/>
                          </m:rPr>
                          <a:rPr lang="en-US" altLang="zh-TW" sz="1200" dirty="0">
                            <a:solidFill>
                              <a:srgbClr val="000000"/>
                            </a:solidFill>
                            <a:latin typeface="Cambria Math" panose="02040503050406030204" pitchFamily="18" charset="0"/>
                          </a:rPr>
                          <m:t>[</m:t>
                        </m:r>
                        <m:d>
                          <m:dPr>
                            <m:ctrlPr>
                              <a:rPr lang="en-US" altLang="zh-TW" sz="1200" i="1" dirty="0">
                                <a:solidFill>
                                  <a:srgbClr val="000000"/>
                                </a:solidFill>
                                <a:latin typeface="Cambria Math" panose="02040503050406030204" pitchFamily="18" charset="0"/>
                              </a:rPr>
                            </m:ctrlPr>
                          </m:dPr>
                          <m:e>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H</m:t>
                                </m:r>
                              </m:e>
                              <m:sub>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𝐶</m:t>
                                </m:r>
                              </m:e>
                              <m:sub>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e>
                        </m:d>
                        <m:r>
                          <a:rPr lang="en-US" altLang="zh-TW" sz="1200" i="1">
                            <a:solidFill>
                              <a:srgbClr val="000000"/>
                            </a:solidFill>
                            <a:latin typeface="Cambria Math" panose="02040503050406030204" pitchFamily="18" charset="0"/>
                          </a:rPr>
                          <m:t>×</m:t>
                        </m:r>
                        <m:sSup>
                          <m:sSupPr>
                            <m:ctrlPr>
                              <a:rPr lang="en-US" altLang="zh-TW" sz="1200" i="1">
                                <a:solidFill>
                                  <a:srgbClr val="000000"/>
                                </a:solidFill>
                                <a:latin typeface="Cambria Math" panose="02040503050406030204" pitchFamily="18" charset="0"/>
                              </a:rPr>
                            </m:ctrlPr>
                          </m:sSupPr>
                          <m:e>
                            <m:r>
                              <a:rPr lang="en-US" altLang="zh-TW" sz="1200" i="1">
                                <a:solidFill>
                                  <a:srgbClr val="000000"/>
                                </a:solidFill>
                                <a:latin typeface="Cambria Math" panose="02040503050406030204" pitchFamily="18" charset="0"/>
                              </a:rPr>
                              <m:t>𝑉</m:t>
                            </m:r>
                          </m:e>
                          <m:sup>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𝑡</m:t>
                            </m:r>
                          </m:sup>
                        </m:sSup>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b="1" i="1">
                                <a:solidFill>
                                  <a:srgbClr val="000000"/>
                                </a:solidFill>
                                <a:latin typeface="Cambria Math" panose="02040503050406030204" pitchFamily="18" charset="0"/>
                              </a:rPr>
                              <m:t>𝟏</m:t>
                            </m:r>
                          </m:e>
                          <m:sub>
                            <m:r>
                              <a:rPr lang="zh-TW" altLang="en-US" sz="1200" i="1" dirty="0">
                                <a:solidFill>
                                  <a:srgbClr val="000000"/>
                                </a:solidFill>
                                <a:latin typeface="Cambria Math" panose="02040503050406030204" pitchFamily="18" charset="0"/>
                              </a:rPr>
                              <m:t>𝜏</m:t>
                            </m:r>
                            <m:r>
                              <a:rPr lang="en-US" altLang="zh-TW" sz="1200" i="1" dirty="0">
                                <a:solidFill>
                                  <a:srgbClr val="000000"/>
                                </a:solidFill>
                                <a:latin typeface="Cambria Math" panose="02040503050406030204" pitchFamily="18" charset="0"/>
                              </a:rPr>
                              <m:t>&gt;</m:t>
                            </m:r>
                            <m:r>
                              <a:rPr lang="en-US" altLang="zh-TW" sz="1200" i="1" dirty="0">
                                <a:solidFill>
                                  <a:srgbClr val="000000"/>
                                </a:solidFill>
                                <a:latin typeface="Cambria Math" panose="02040503050406030204" pitchFamily="18" charset="0"/>
                              </a:rPr>
                              <m:t>𝑡</m:t>
                            </m:r>
                          </m:sub>
                        </m:sSub>
                        <m:r>
                          <m:rPr>
                            <m:nor/>
                          </m:rPr>
                          <a:rPr lang="en-US" altLang="zh-TW" sz="1200"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zh-TW" altLang="en-US" sz="1200" i="1" dirty="0">
                                <a:solidFill>
                                  <a:srgbClr val="000000"/>
                                </a:solidFill>
                                <a:latin typeface="Cambria Math" panose="02040503050406030204" pitchFamily="18" charset="0"/>
                              </a:rPr>
                              <m:t> </m:t>
                            </m:r>
                            <m:r>
                              <a:rPr lang="en-US" altLang="zh-TW" sz="1200" b="0" i="1" dirty="0" smtClean="0">
                                <a:solidFill>
                                  <a:srgbClr val="000000"/>
                                </a:solidFill>
                                <a:latin typeface="Cambria Math" panose="02040503050406030204" pitchFamily="18" charset="0"/>
                              </a:rPr>
                              <m:t>𝐿𝑇𝐶𝐴</m:t>
                            </m:r>
                          </m:e>
                          <m:sub>
                            <m:r>
                              <a:rPr lang="en-US" altLang="zh-TW" sz="1200" b="0" i="1" dirty="0" smtClean="0">
                                <a:solidFill>
                                  <a:srgbClr val="000000"/>
                                </a:solidFill>
                                <a:latin typeface="Cambria Math" panose="02040503050406030204" pitchFamily="18" charset="0"/>
                              </a:rPr>
                              <m:t>𝑡</m:t>
                            </m:r>
                          </m:sub>
                        </m:sSub>
                      </m:oMath>
                    </m:oMathPara>
                  </a14:m>
                  <a:endParaRPr lang="en-US" altLang="zh-TW" sz="1200" dirty="0" smtClean="0">
                    <a:solidFill>
                      <a:srgbClr val="000000"/>
                    </a:solidFill>
                    <a:latin typeface="Cambria Math" panose="02040503050406030204" pitchFamily="18" charset="0"/>
                  </a:endParaRPr>
                </a:p>
                <a:p>
                  <a:pPr>
                    <a:lnSpc>
                      <a:spcPct val="150000"/>
                    </a:lnSpc>
                  </a:pP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其中</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pPr>
                  <a14:m>
                    <m:oMath xmlns:m="http://schemas.openxmlformats.org/officeDocument/2006/math">
                      <m:r>
                        <a:rPr lang="zh-TW" altLang="en-US" sz="1200" i="1" dirty="0">
                          <a:solidFill>
                            <a:srgbClr val="000000"/>
                          </a:solidFill>
                          <a:latin typeface="Cambria Math" panose="02040503050406030204" pitchFamily="18" charset="0"/>
                        </a:rPr>
                        <m:t>𝜏</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為未來合約結束時間點</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a:t>
                  </a:r>
                  <a14:m>
                    <m:oMath xmlns:m="http://schemas.openxmlformats.org/officeDocument/2006/math">
                      <m:r>
                        <a:rPr lang="zh-TW" altLang="en-US" sz="1200" i="1" dirty="0">
                          <a:solidFill>
                            <a:srgbClr val="000000"/>
                          </a:solidFill>
                          <a:latin typeface="Cambria Math" panose="02040503050406030204" pitchFamily="18" charset="0"/>
                        </a:rPr>
                        <m:t>𝜏</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，在此時間結算利差收入。是一個隨機變數</a:t>
                  </a:r>
                </a:p>
                <a:p>
                  <a:pPr>
                    <a:lnSpc>
                      <a:spcPct val="150000"/>
                    </a:lnSpc>
                  </a:pPr>
                  <a14:m>
                    <m:oMath xmlns:m="http://schemas.openxmlformats.org/officeDocument/2006/math">
                      <m:r>
                        <a:rPr lang="en-US" altLang="zh-TW" sz="1200" i="1">
                          <a:solidFill>
                            <a:srgbClr val="000000"/>
                          </a:solidFill>
                          <a:latin typeface="Cambria Math" panose="02040503050406030204" pitchFamily="18" charset="0"/>
                        </a:rPr>
                        <m:t>𝑉</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為折現因子，運用遠期利率折</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現</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60000"/>
                    </a:lnSpc>
                  </a:pPr>
                  <a14:m>
                    <m:oMath xmlns:m="http://schemas.openxmlformats.org/officeDocument/2006/math">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𝐿𝑇𝐶𝐴</m:t>
                          </m:r>
                        </m:e>
                        <m:sub>
                          <m:r>
                            <a:rPr lang="en-US" altLang="zh-CN" sz="1200" i="1">
                              <a:latin typeface="Cambria Math" panose="02040503050406030204" pitchFamily="18" charset="0"/>
                            </a:rPr>
                            <m:t>𝑡</m:t>
                          </m:r>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為時間點</a:t>
                  </a:r>
                  <a14:m>
                    <m:oMath xmlns:m="http://schemas.openxmlformats.org/officeDocument/2006/math">
                      <m:r>
                        <a:rPr lang="en-US" altLang="zh-TW" sz="1200" i="1" dirty="0">
                          <a:solidFill>
                            <a:srgbClr val="000000"/>
                          </a:solidFill>
                          <a:latin typeface="Cambria Math" panose="02040503050406030204" pitchFamily="18" charset="0"/>
                        </a:rPr>
                        <m:t>𝑡</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的</a:t>
                  </a:r>
                  <a14:m>
                    <m:oMath xmlns:m="http://schemas.openxmlformats.org/officeDocument/2006/math">
                      <m:r>
                        <a:rPr lang="zh-CN"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長照</m:t>
                      </m:r>
                      <m:r>
                        <a:rPr lang="zh-TW" altLang="en-US" sz="12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相應躉繳額</m:t>
                      </m:r>
                    </m:oMath>
                  </a14:m>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endParaRPr lang="zh-CN" altLang="zh-CN" sz="1200" kern="100" dirty="0">
                    <a:effectLst/>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BBC04DD8-B5F6-248B-E1D9-25DBD690EE19}"/>
                    </a:ext>
                  </a:extLst>
                </p:cNvPr>
                <p:cNvSpPr>
                  <a:spLocks noRot="1" noChangeAspect="1" noMove="1" noResize="1" noEditPoints="1" noAdjustHandles="1" noChangeArrowheads="1" noChangeShapeType="1" noTextEdit="1"/>
                </p:cNvSpPr>
                <p:nvPr/>
              </p:nvSpPr>
              <p:spPr>
                <a:xfrm>
                  <a:off x="1403767" y="4897624"/>
                  <a:ext cx="4697293" cy="2350452"/>
                </a:xfrm>
                <a:prstGeom prst="rect">
                  <a:avLst/>
                </a:prstGeom>
                <a:blipFill>
                  <a:blip r:embed="rId6"/>
                  <a:stretch>
                    <a:fillRect/>
                  </a:stretch>
                </a:blipFill>
              </p:spPr>
              <p:txBody>
                <a:bodyPr/>
                <a:lstStyle/>
                <a:p>
                  <a:r>
                    <a:rPr lang="zh-TW" altLang="en-US">
                      <a:noFill/>
                    </a:rPr>
                    <a:t> </a:t>
                  </a:r>
                </a:p>
              </p:txBody>
            </p:sp>
          </mc:Fallback>
        </mc:AlternateContent>
        <p:sp>
          <p:nvSpPr>
            <p:cNvPr id="8" name="文本框 38">
              <a:extLst>
                <a:ext uri="{FF2B5EF4-FFF2-40B4-BE49-F238E27FC236}">
                  <a16:creationId xmlns:a16="http://schemas.microsoft.com/office/drawing/2014/main" id="{18EECA74-0CD0-7CFF-A339-4DF03B3933F8}"/>
                </a:ext>
              </a:extLst>
            </p:cNvPr>
            <p:cNvSpPr txBox="1"/>
            <p:nvPr/>
          </p:nvSpPr>
          <p:spPr>
            <a:xfrm>
              <a:off x="395686" y="4389681"/>
              <a:ext cx="4487168" cy="369332"/>
            </a:xfrm>
            <a:prstGeom prst="rect">
              <a:avLst/>
            </a:prstGeom>
            <a:noFill/>
          </p:spPr>
          <p:txBody>
            <a:bodyPr wrap="square" rtlCol="0">
              <a:spAutoFit/>
            </a:bodyPr>
            <a:lstStyle/>
            <a:p>
              <a:pPr algn="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Unrealized Contract Surplus(UCS)</a:t>
              </a:r>
              <a:endPar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endParaRPr>
            </a:p>
          </p:txBody>
        </p:sp>
      </p:grpSp>
      <p:cxnSp>
        <p:nvCxnSpPr>
          <p:cNvPr id="28" name="直接连接符 27">
            <a:extLst>
              <a:ext uri="{FF2B5EF4-FFF2-40B4-BE49-F238E27FC236}">
                <a16:creationId xmlns:a16="http://schemas.microsoft.com/office/drawing/2014/main" id="{FA0E9498-5454-4DAF-F10E-294D71ABDBBD}"/>
              </a:ext>
            </a:extLst>
          </p:cNvPr>
          <p:cNvCxnSpPr>
            <a:cxnSpLocks/>
          </p:cNvCxnSpPr>
          <p:nvPr/>
        </p:nvCxnSpPr>
        <p:spPr>
          <a:xfrm flipH="1">
            <a:off x="6087300" y="1954827"/>
            <a:ext cx="5240" cy="397984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07841CB9-61AC-B714-EE6F-CA1D36BA385A}"/>
              </a:ext>
            </a:extLst>
          </p:cNvPr>
          <p:cNvSpPr/>
          <p:nvPr/>
        </p:nvSpPr>
        <p:spPr>
          <a:xfrm>
            <a:off x="5950074" y="2048825"/>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4" name="椭圆 53">
            <a:extLst>
              <a:ext uri="{FF2B5EF4-FFF2-40B4-BE49-F238E27FC236}">
                <a16:creationId xmlns:a16="http://schemas.microsoft.com/office/drawing/2014/main" id="{EA098A8E-1212-A513-8D45-D5A1E515E120}"/>
              </a:ext>
            </a:extLst>
          </p:cNvPr>
          <p:cNvSpPr/>
          <p:nvPr/>
        </p:nvSpPr>
        <p:spPr>
          <a:xfrm>
            <a:off x="5950074" y="3165890"/>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5" name="椭圆 54">
            <a:extLst>
              <a:ext uri="{FF2B5EF4-FFF2-40B4-BE49-F238E27FC236}">
                <a16:creationId xmlns:a16="http://schemas.microsoft.com/office/drawing/2014/main" id="{3FBD6FA5-62E8-0621-9238-8346715A1DE3}"/>
              </a:ext>
            </a:extLst>
          </p:cNvPr>
          <p:cNvSpPr/>
          <p:nvPr/>
        </p:nvSpPr>
        <p:spPr>
          <a:xfrm>
            <a:off x="5950074" y="4282955"/>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56" name="椭圆 55">
            <a:extLst>
              <a:ext uri="{FF2B5EF4-FFF2-40B4-BE49-F238E27FC236}">
                <a16:creationId xmlns:a16="http://schemas.microsoft.com/office/drawing/2014/main" id="{B816301F-C0B6-B6DB-DDD6-E1B3E4AB0B26}"/>
              </a:ext>
            </a:extLst>
          </p:cNvPr>
          <p:cNvSpPr/>
          <p:nvPr/>
        </p:nvSpPr>
        <p:spPr>
          <a:xfrm>
            <a:off x="5950074" y="5400019"/>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6" name="投影片編號版面配置區 5"/>
          <p:cNvSpPr>
            <a:spLocks noGrp="1"/>
          </p:cNvSpPr>
          <p:nvPr>
            <p:ph type="sldNum" sz="quarter" idx="12"/>
          </p:nvPr>
        </p:nvSpPr>
        <p:spPr/>
        <p:txBody>
          <a:bodyPr/>
          <a:lstStyle/>
          <a:p>
            <a:fld id="{B76D0385-4779-4FB0-A36D-649251C88A08}" type="slidenum">
              <a:rPr lang="zh-CN" altLang="en-US" smtClean="0"/>
              <a:t>26</a:t>
            </a:fld>
            <a:endParaRPr lang="zh-CN" altLang="en-US"/>
          </a:p>
        </p:txBody>
      </p:sp>
      <p:sp>
        <p:nvSpPr>
          <p:cNvPr id="29" name="文本框 38">
            <a:extLst>
              <a:ext uri="{FF2B5EF4-FFF2-40B4-BE49-F238E27FC236}">
                <a16:creationId xmlns:a16="http://schemas.microsoft.com/office/drawing/2014/main" id="{D8FF22D3-29EB-6CEC-E4C2-E879981461C6}"/>
              </a:ext>
            </a:extLst>
          </p:cNvPr>
          <p:cNvSpPr txBox="1"/>
          <p:nvPr/>
        </p:nvSpPr>
        <p:spPr>
          <a:xfrm>
            <a:off x="157830" y="1838676"/>
            <a:ext cx="1204652" cy="369332"/>
          </a:xfrm>
          <a:prstGeom prst="rect">
            <a:avLst/>
          </a:prstGeom>
          <a:noFill/>
        </p:spPr>
        <p:txBody>
          <a:bodyPr wrap="square" rtlCol="0">
            <a:spAutoFit/>
          </a:bodyPr>
          <a:lstStyle/>
          <a:p>
            <a:pPr algn="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損益價值</a:t>
            </a:r>
            <a:endPar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32" name="TextBox 23">
            <a:extLst>
              <a:ext uri="{FF2B5EF4-FFF2-40B4-BE49-F238E27FC236}">
                <a16:creationId xmlns:a16="http://schemas.microsoft.com/office/drawing/2014/main" id="{6F487F59-4849-3CBE-061D-CFB6C62A4100}"/>
              </a:ext>
            </a:extLst>
          </p:cNvPr>
          <p:cNvSpPr txBox="1"/>
          <p:nvPr/>
        </p:nvSpPr>
        <p:spPr>
          <a:xfrm>
            <a:off x="114165" y="6143283"/>
            <a:ext cx="6540891" cy="315469"/>
          </a:xfrm>
          <a:prstGeom prst="rect">
            <a:avLst/>
          </a:prstGeom>
          <a:noFill/>
        </p:spPr>
        <p:txBody>
          <a:bodyPr wrap="none" lIns="68579" tIns="34289" rIns="68579" bIns="34289" rtlCol="0">
            <a:spAutoFit/>
          </a:bodyPr>
          <a:lstStyle/>
          <a:p>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計算不受監管</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HR</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的風險價值也是依此</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RCS</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與</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UCS</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rPr>
              <a:t>因此後續不再贅述</a:t>
            </a:r>
            <a:endPar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Tree>
    <p:extLst>
      <p:ext uri="{BB962C8B-B14F-4D97-AF65-F5344CB8AC3E}">
        <p14:creationId xmlns:p14="http://schemas.microsoft.com/office/powerpoint/2010/main" val="38957318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DD420-CBF1-876B-5D91-9FF444AC6239}"/>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71A1C547-0523-9EBB-154B-B860427E22F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666E4E28-80FA-B709-1F3B-2C0A574143F9}"/>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8F09E02C-7F0B-BC83-85BD-98C338402F08}"/>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E1BB4BA6-EA01-E6C4-922C-80B2A20B91EE}"/>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25159F3-14DE-4DBD-405B-40FFB810D15A}"/>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8D676348-1460-0B18-9F21-8E6011C148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0F90A8AD-09CE-D5E2-3E29-171A67809A15}"/>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2B5037E7-5289-C0F8-5C29-666777BDAF0B}"/>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CB52667E-DF95-80D4-C66C-23C9814634F0}"/>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754E7737-7E4F-1362-FC1A-EF8CCB47E3B1}"/>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93F0501E-116D-298B-D5CC-085874EF21B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23">
            <a:extLst>
              <a:ext uri="{FF2B5EF4-FFF2-40B4-BE49-F238E27FC236}">
                <a16:creationId xmlns:a16="http://schemas.microsoft.com/office/drawing/2014/main" id="{6F487F59-4849-3CBE-061D-CFB6C62A4100}"/>
              </a:ext>
            </a:extLst>
          </p:cNvPr>
          <p:cNvSpPr txBox="1"/>
          <p:nvPr/>
        </p:nvSpPr>
        <p:spPr>
          <a:xfrm>
            <a:off x="4173360" y="323206"/>
            <a:ext cx="4222949"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mj-ea"/>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不</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受監管型</a:t>
            </a:r>
            <a:r>
              <a:rPr lang="en-US" altLang="zh-TW"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風險價值</a:t>
            </a:r>
            <a:endParaRPr lang="zh-TW"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sp>
        <p:nvSpPr>
          <p:cNvPr id="5" name="矩形 1">
            <a:extLst>
              <a:ext uri="{FF2B5EF4-FFF2-40B4-BE49-F238E27FC236}">
                <a16:creationId xmlns:a16="http://schemas.microsoft.com/office/drawing/2014/main" id="{13035FCE-DF03-5656-B1F8-A5C22F655C3E}"/>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研究方法</a:t>
            </a:r>
          </a:p>
        </p:txBody>
      </p:sp>
      <p:sp>
        <p:nvSpPr>
          <p:cNvPr id="7" name="投影片編號版面配置區 6"/>
          <p:cNvSpPr>
            <a:spLocks noGrp="1"/>
          </p:cNvSpPr>
          <p:nvPr>
            <p:ph type="sldNum" sz="quarter" idx="12"/>
          </p:nvPr>
        </p:nvSpPr>
        <p:spPr/>
        <p:txBody>
          <a:bodyPr/>
          <a:lstStyle/>
          <a:p>
            <a:fld id="{B76D0385-4779-4FB0-A36D-649251C88A08}" type="slidenum">
              <a:rPr lang="zh-CN" altLang="en-US" smtClean="0"/>
              <a:t>27</a:t>
            </a:fld>
            <a:endParaRPr lang="zh-CN" altLang="en-US"/>
          </a:p>
        </p:txBody>
      </p:sp>
      <p:grpSp>
        <p:nvGrpSpPr>
          <p:cNvPr id="20" name="组合 69">
            <a:extLst>
              <a:ext uri="{FF2B5EF4-FFF2-40B4-BE49-F238E27FC236}">
                <a16:creationId xmlns:a16="http://schemas.microsoft.com/office/drawing/2014/main" id="{25C9F1CA-7AF7-EE6D-2F55-9EEE91E6AD85}"/>
              </a:ext>
            </a:extLst>
          </p:cNvPr>
          <p:cNvGrpSpPr/>
          <p:nvPr/>
        </p:nvGrpSpPr>
        <p:grpSpPr>
          <a:xfrm>
            <a:off x="209417" y="1839052"/>
            <a:ext cx="6361349" cy="1227775"/>
            <a:chOff x="96929" y="2183011"/>
            <a:chExt cx="6361349" cy="1227775"/>
          </a:xfrm>
        </p:grpSpPr>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85042955-C9D6-A47E-7411-E2DBD4FBCDBD}"/>
                    </a:ext>
                  </a:extLst>
                </p:cNvPr>
                <p:cNvSpPr/>
                <p:nvPr/>
              </p:nvSpPr>
              <p:spPr>
                <a:xfrm>
                  <a:off x="277059" y="2741372"/>
                  <a:ext cx="6181219" cy="669414"/>
                </a:xfrm>
                <a:prstGeom prst="rect">
                  <a:avLst/>
                </a:prstGeom>
              </p:spPr>
              <p:txBody>
                <a:bodyPr wrap="square">
                  <a:spAutoFit/>
                </a:bodyPr>
                <a:lstStyle/>
                <a:p>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期結束合約</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期合約結算價值</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已支付保險費用</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RCS</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 </m:t>
                            </m:r>
                          </m:sub>
                        </m:sSub>
                        <m:r>
                          <a:rPr lang="en-US" altLang="zh-TW" sz="1200" i="1">
                            <a:solidFill>
                              <a:srgbClr val="000000"/>
                            </a:solidFill>
                            <a:latin typeface="Cambria Math" panose="02040503050406030204" pitchFamily="18" charset="0"/>
                          </a:rPr>
                          <m:t>=</m:t>
                        </m:r>
                        <m:r>
                          <m:rPr>
                            <m:sty m:val="p"/>
                          </m:rPr>
                          <a:rPr lang="en-US" altLang="zh-TW" sz="1200" b="0" i="0" smtClean="0">
                            <a:solidFill>
                              <a:srgbClr val="000000"/>
                            </a:solidFill>
                            <a:latin typeface="Cambria Math" panose="02040503050406030204" pitchFamily="18" charset="0"/>
                          </a:rPr>
                          <m:t>min</m:t>
                        </m:r>
                        <m:r>
                          <a:rPr lang="en-US" altLang="zh-TW" sz="1200" b="0" i="1" smtClean="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H</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𝐿</m:t>
                            </m:r>
                          </m:e>
                          <m:sub>
                            <m:r>
                              <a:rPr lang="en-US" altLang="zh-TW" sz="1200" i="1" dirty="0">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zh-TW" altLang="en-US" sz="1200" i="1" dirty="0">
                                <a:solidFill>
                                  <a:srgbClr val="000000"/>
                                </a:solidFill>
                                <a:latin typeface="Cambria Math" panose="02040503050406030204" pitchFamily="18" charset="0"/>
                              </a:rPr>
                              <m:t> </m:t>
                            </m:r>
                            <m:r>
                              <m:rPr>
                                <m:sty m:val="p"/>
                              </m:rPr>
                              <a:rPr lang="en-US" altLang="zh-TW" sz="1200" i="1" dirty="0">
                                <a:solidFill>
                                  <a:srgbClr val="000000"/>
                                </a:solidFill>
                                <a:latin typeface="Cambria Math" panose="02040503050406030204" pitchFamily="18" charset="0"/>
                              </a:rPr>
                              <m:t>A</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b="0" i="1" dirty="0" smtClean="0">
                            <a:solidFill>
                              <a:srgbClr val="000000"/>
                            </a:solidFill>
                            <a:latin typeface="Cambria Math" panose="02040503050406030204" pitchFamily="18" charset="0"/>
                          </a:rPr>
                          <m:t>,0}</m:t>
                        </m:r>
                        <m:r>
                          <a:rPr lang="en-US" altLang="zh-TW" sz="1200" i="1" dirty="0" smtClean="0">
                            <a:solidFill>
                              <a:srgbClr val="000000"/>
                            </a:solidFill>
                            <a:latin typeface="Cambria Math" panose="02040503050406030204" pitchFamily="18" charset="0"/>
                          </a:rPr>
                          <m:t> </m:t>
                        </m:r>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oMath>
                    </m:oMathPara>
                  </a14:m>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gn="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85042955-C9D6-A47E-7411-E2DBD4FBCDBD}"/>
                    </a:ext>
                  </a:extLst>
                </p:cNvPr>
                <p:cNvSpPr>
                  <a:spLocks noRot="1" noChangeAspect="1" noMove="1" noResize="1" noEditPoints="1" noAdjustHandles="1" noChangeArrowheads="1" noChangeShapeType="1" noTextEdit="1"/>
                </p:cNvSpPr>
                <p:nvPr/>
              </p:nvSpPr>
              <p:spPr>
                <a:xfrm>
                  <a:off x="277059" y="2741372"/>
                  <a:ext cx="6181219" cy="669414"/>
                </a:xfrm>
                <a:prstGeom prst="rect">
                  <a:avLst/>
                </a:prstGeom>
                <a:blipFill>
                  <a:blip r:embed="rId5"/>
                  <a:stretch>
                    <a:fillRect l="-99"/>
                  </a:stretch>
                </a:blipFill>
              </p:spPr>
              <p:txBody>
                <a:bodyPr/>
                <a:lstStyle/>
                <a:p>
                  <a:r>
                    <a:rPr lang="zh-TW" altLang="en-US">
                      <a:noFill/>
                    </a:rPr>
                    <a:t> </a:t>
                  </a:r>
                </a:p>
              </p:txBody>
            </p:sp>
          </mc:Fallback>
        </mc:AlternateContent>
        <p:sp>
          <p:nvSpPr>
            <p:cNvPr id="22" name="文本框 38">
              <a:extLst>
                <a:ext uri="{FF2B5EF4-FFF2-40B4-BE49-F238E27FC236}">
                  <a16:creationId xmlns:a16="http://schemas.microsoft.com/office/drawing/2014/main" id="{D8FF22D3-29EB-6CEC-E4C2-E879981461C6}"/>
                </a:ext>
              </a:extLst>
            </p:cNvPr>
            <p:cNvSpPr txBox="1"/>
            <p:nvPr/>
          </p:nvSpPr>
          <p:spPr>
            <a:xfrm>
              <a:off x="96929" y="2183011"/>
              <a:ext cx="4764116" cy="369332"/>
            </a:xfrm>
            <a:prstGeom prst="rect">
              <a:avLst/>
            </a:prstGeom>
            <a:noFill/>
          </p:spPr>
          <p:txBody>
            <a:bodyPr wrap="square" rtlCol="0">
              <a:spAutoFit/>
            </a:bodyPr>
            <a:lstStyle/>
            <a:p>
              <a:pPr algn="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有繼承人</a:t>
              </a:r>
              <a:r>
                <a:rPr lang="en-US" altLang="zh-TW"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Realized </a:t>
              </a:r>
              <a:r>
                <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Contract Surplus(RCS)</a:t>
              </a:r>
            </a:p>
          </p:txBody>
        </p:sp>
      </p:grpSp>
      <p:grpSp>
        <p:nvGrpSpPr>
          <p:cNvPr id="23" name="组合 68">
            <a:extLst>
              <a:ext uri="{FF2B5EF4-FFF2-40B4-BE49-F238E27FC236}">
                <a16:creationId xmlns:a16="http://schemas.microsoft.com/office/drawing/2014/main" id="{A7B11F13-826B-6426-2188-3FFF90550D5A}"/>
              </a:ext>
            </a:extLst>
          </p:cNvPr>
          <p:cNvGrpSpPr/>
          <p:nvPr/>
        </p:nvGrpSpPr>
        <p:grpSpPr>
          <a:xfrm>
            <a:off x="6464039" y="1861944"/>
            <a:ext cx="5571061" cy="1164040"/>
            <a:chOff x="1246833" y="4510970"/>
            <a:chExt cx="5420584" cy="1164040"/>
          </a:xfrm>
        </p:grpSpPr>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BBC04DD8-B5F6-248B-E1D9-25DBD690EE19}"/>
                    </a:ext>
                  </a:extLst>
                </p:cNvPr>
                <p:cNvSpPr/>
                <p:nvPr/>
              </p:nvSpPr>
              <p:spPr>
                <a:xfrm>
                  <a:off x="1246833" y="4987899"/>
                  <a:ext cx="5420584" cy="687111"/>
                </a:xfrm>
                <a:prstGeom prst="rect">
                  <a:avLst/>
                </a:prstGeom>
              </p:spPr>
              <p:txBody>
                <a:bodyPr wrap="square">
                  <a:spAutoFit/>
                </a:bodyPr>
                <a:lstStyle/>
                <a:p>
                  <a:pPr>
                    <a:lnSpc>
                      <a:spcPct val="160000"/>
                    </a:lnSpc>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r>
                        <a:rPr lang="en-US" altLang="zh-TW" sz="1200" i="1" dirty="0">
                          <a:solidFill>
                            <a:srgbClr val="000000"/>
                          </a:solidFill>
                          <a:latin typeface="Cambria Math" panose="02040503050406030204" pitchFamily="18" charset="0"/>
                        </a:rPr>
                        <m:t>𝑡</m:t>
                      </m:r>
                    </m:oMath>
                  </a14:m>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期合約尚未結束</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合約未來價值</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已支付</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保險費</a:t>
                  </a:r>
                  <a:endParaRPr lang="en-US" altLang="zh-TW" sz="12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UCS</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𝑀𝐼𝑃</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𝐿𝐿</m:t>
                            </m:r>
                          </m:e>
                          <m:sub>
                            <m:r>
                              <a:rPr lang="en-US" altLang="zh-TW" sz="1200" b="0" i="1" dirty="0" smtClean="0">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r>
                              <a:rPr lang="en-US" altLang="zh-TW" sz="1200" i="1" dirty="0">
                                <a:solidFill>
                                  <a:srgbClr val="000000"/>
                                </a:solidFill>
                                <a:latin typeface="Cambria Math" panose="02040503050406030204" pitchFamily="18" charset="0"/>
                              </a:rPr>
                              <m:t>𝑡</m:t>
                            </m:r>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oMath>
                    </m:oMathPara>
                  </a14:m>
                  <a:endParaRPr lang="en-US" altLang="zh-TW" sz="1200" dirty="0" smtClean="0">
                    <a:solidFill>
                      <a:srgbClr val="000000"/>
                    </a:solidFill>
                    <a:latin typeface="標楷體" panose="03000509000000000000" pitchFamily="65" charset="-120"/>
                  </a:endParaRPr>
                </a:p>
              </p:txBody>
            </p:sp>
          </mc:Choice>
          <mc:Fallback xmlns="">
            <p:sp>
              <p:nvSpPr>
                <p:cNvPr id="24" name="矩形 23">
                  <a:extLst>
                    <a:ext uri="{FF2B5EF4-FFF2-40B4-BE49-F238E27FC236}">
                      <a16:creationId xmlns:a16="http://schemas.microsoft.com/office/drawing/2014/main" id="{BBC04DD8-B5F6-248B-E1D9-25DBD690EE19}"/>
                    </a:ext>
                  </a:extLst>
                </p:cNvPr>
                <p:cNvSpPr>
                  <a:spLocks noRot="1" noChangeAspect="1" noMove="1" noResize="1" noEditPoints="1" noAdjustHandles="1" noChangeArrowheads="1" noChangeShapeType="1" noTextEdit="1"/>
                </p:cNvSpPr>
                <p:nvPr/>
              </p:nvSpPr>
              <p:spPr>
                <a:xfrm>
                  <a:off x="1246833" y="4987899"/>
                  <a:ext cx="5420584" cy="687111"/>
                </a:xfrm>
                <a:prstGeom prst="rect">
                  <a:avLst/>
                </a:prstGeom>
                <a:blipFill>
                  <a:blip r:embed="rId6"/>
                  <a:stretch>
                    <a:fillRect/>
                  </a:stretch>
                </a:blipFill>
              </p:spPr>
              <p:txBody>
                <a:bodyPr/>
                <a:lstStyle/>
                <a:p>
                  <a:r>
                    <a:rPr lang="zh-TW" altLang="en-US">
                      <a:noFill/>
                    </a:rPr>
                    <a:t> </a:t>
                  </a:r>
                </a:p>
              </p:txBody>
            </p:sp>
          </mc:Fallback>
        </mc:AlternateContent>
        <p:sp>
          <p:nvSpPr>
            <p:cNvPr id="25" name="文本框 38">
              <a:extLst>
                <a:ext uri="{FF2B5EF4-FFF2-40B4-BE49-F238E27FC236}">
                  <a16:creationId xmlns:a16="http://schemas.microsoft.com/office/drawing/2014/main" id="{18EECA74-0CD0-7CFF-A339-4DF03B3933F8}"/>
                </a:ext>
              </a:extLst>
            </p:cNvPr>
            <p:cNvSpPr txBox="1"/>
            <p:nvPr/>
          </p:nvSpPr>
          <p:spPr>
            <a:xfrm>
              <a:off x="1314954" y="4510970"/>
              <a:ext cx="4487168" cy="369332"/>
            </a:xfrm>
            <a:prstGeom prst="rect">
              <a:avLst/>
            </a:prstGeom>
            <a:noFill/>
          </p:spPr>
          <p:txBody>
            <a:bodyPr wrap="square" rtlCol="0">
              <a:spAutoFit/>
            </a:bodyPr>
            <a:lstStyle/>
            <a:p>
              <a:pPr algn="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有繼承人</a:t>
              </a:r>
              <a:r>
                <a:rPr lang="en-US" altLang="zh-CN"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Unrealized </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Contract Surplus(UCS)</a:t>
              </a:r>
              <a:endPar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endParaRPr>
            </a:p>
          </p:txBody>
        </p:sp>
      </p:grpSp>
      <p:cxnSp>
        <p:nvCxnSpPr>
          <p:cNvPr id="26" name="直接连接符 27">
            <a:extLst>
              <a:ext uri="{FF2B5EF4-FFF2-40B4-BE49-F238E27FC236}">
                <a16:creationId xmlns:a16="http://schemas.microsoft.com/office/drawing/2014/main" id="{FA0E9498-5454-4DAF-F10E-294D71ABDBBD}"/>
              </a:ext>
            </a:extLst>
          </p:cNvPr>
          <p:cNvCxnSpPr>
            <a:cxnSpLocks/>
          </p:cNvCxnSpPr>
          <p:nvPr/>
        </p:nvCxnSpPr>
        <p:spPr>
          <a:xfrm flipH="1">
            <a:off x="6092254" y="2006046"/>
            <a:ext cx="5240" cy="397984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椭圆 52">
            <a:extLst>
              <a:ext uri="{FF2B5EF4-FFF2-40B4-BE49-F238E27FC236}">
                <a16:creationId xmlns:a16="http://schemas.microsoft.com/office/drawing/2014/main" id="{07841CB9-61AC-B714-EE6F-CA1D36BA385A}"/>
              </a:ext>
            </a:extLst>
          </p:cNvPr>
          <p:cNvSpPr/>
          <p:nvPr/>
        </p:nvSpPr>
        <p:spPr>
          <a:xfrm>
            <a:off x="5955028" y="210004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28" name="椭圆 53">
            <a:extLst>
              <a:ext uri="{FF2B5EF4-FFF2-40B4-BE49-F238E27FC236}">
                <a16:creationId xmlns:a16="http://schemas.microsoft.com/office/drawing/2014/main" id="{EA098A8E-1212-A513-8D45-D5A1E515E120}"/>
              </a:ext>
            </a:extLst>
          </p:cNvPr>
          <p:cNvSpPr/>
          <p:nvPr/>
        </p:nvSpPr>
        <p:spPr>
          <a:xfrm>
            <a:off x="5955028" y="3217109"/>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29" name="椭圆 54">
            <a:extLst>
              <a:ext uri="{FF2B5EF4-FFF2-40B4-BE49-F238E27FC236}">
                <a16:creationId xmlns:a16="http://schemas.microsoft.com/office/drawing/2014/main" id="{3FBD6FA5-62E8-0621-9238-8346715A1DE3}"/>
              </a:ext>
            </a:extLst>
          </p:cNvPr>
          <p:cNvSpPr/>
          <p:nvPr/>
        </p:nvSpPr>
        <p:spPr>
          <a:xfrm>
            <a:off x="5955028" y="4334174"/>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30" name="椭圆 55">
            <a:extLst>
              <a:ext uri="{FF2B5EF4-FFF2-40B4-BE49-F238E27FC236}">
                <a16:creationId xmlns:a16="http://schemas.microsoft.com/office/drawing/2014/main" id="{B816301F-C0B6-B6DB-DDD6-E1B3E4AB0B26}"/>
              </a:ext>
            </a:extLst>
          </p:cNvPr>
          <p:cNvSpPr/>
          <p:nvPr/>
        </p:nvSpPr>
        <p:spPr>
          <a:xfrm>
            <a:off x="5955028" y="5451238"/>
            <a:ext cx="291466" cy="291466"/>
          </a:xfrm>
          <a:prstGeom prst="ellipse">
            <a:avLst/>
          </a:pr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2" tIns="54850" rIns="109702" bIns="54850" rtlCol="0" anchor="ctr"/>
          <a:lstStyle/>
          <a:p>
            <a:pPr algn="ctr"/>
            <a:endParaRPr lang="zh-HK" altLang="en-US" sz="2160" dirty="0">
              <a:latin typeface="Times New Roman" panose="02020603050405020304" pitchFamily="18" charset="0"/>
              <a:cs typeface="+mn-ea"/>
              <a:sym typeface="+mn-lt"/>
            </a:endParaRPr>
          </a:p>
        </p:txBody>
      </p:sp>
      <p:sp>
        <p:nvSpPr>
          <p:cNvPr id="31" name="投影片編號版面配置區 5"/>
          <p:cNvSpPr txBox="1">
            <a:spLocks/>
          </p:cNvSpPr>
          <p:nvPr/>
        </p:nvSpPr>
        <p:spPr>
          <a:xfrm>
            <a:off x="8610600" y="6356350"/>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6D0385-4779-4FB0-A36D-649251C88A08}" type="slidenum">
              <a:rPr lang="zh-CN" altLang="en-US" smtClean="0">
                <a:latin typeface="Times New Roman" panose="02020603050405020304" pitchFamily="18" charset="0"/>
              </a:rPr>
              <a:pPr/>
              <a:t>27</a:t>
            </a:fld>
            <a:endParaRPr lang="zh-CN" altLang="en-US" dirty="0">
              <a:latin typeface="Times New Roman" panose="02020603050405020304" pitchFamily="18" charset="0"/>
            </a:endParaRPr>
          </a:p>
        </p:txBody>
      </p:sp>
      <p:sp>
        <p:nvSpPr>
          <p:cNvPr id="34" name="文本框 38">
            <a:extLst>
              <a:ext uri="{FF2B5EF4-FFF2-40B4-BE49-F238E27FC236}">
                <a16:creationId xmlns:a16="http://schemas.microsoft.com/office/drawing/2014/main" id="{D8FF22D3-29EB-6CEC-E4C2-E879981461C6}"/>
              </a:ext>
            </a:extLst>
          </p:cNvPr>
          <p:cNvSpPr txBox="1"/>
          <p:nvPr/>
        </p:nvSpPr>
        <p:spPr>
          <a:xfrm>
            <a:off x="229980" y="1244335"/>
            <a:ext cx="1204652" cy="369332"/>
          </a:xfrm>
          <a:prstGeom prst="rect">
            <a:avLst/>
          </a:prstGeom>
          <a:noFill/>
        </p:spPr>
        <p:txBody>
          <a:bodyPr wrap="square" rtlCol="0">
            <a:spAutoFit/>
          </a:bodyPr>
          <a:lstStyle/>
          <a:p>
            <a:pPr algn="r"/>
            <a:r>
              <a:rPr lang="zh-TW" altLang="en-US"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損益價值</a:t>
            </a:r>
            <a:endPar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grpSp>
        <p:nvGrpSpPr>
          <p:cNvPr id="32" name="组合 69">
            <a:extLst>
              <a:ext uri="{FF2B5EF4-FFF2-40B4-BE49-F238E27FC236}">
                <a16:creationId xmlns:a16="http://schemas.microsoft.com/office/drawing/2014/main" id="{25C9F1CA-7AF7-EE6D-2F55-9EEE91E6AD85}"/>
              </a:ext>
            </a:extLst>
          </p:cNvPr>
          <p:cNvGrpSpPr/>
          <p:nvPr/>
        </p:nvGrpSpPr>
        <p:grpSpPr>
          <a:xfrm>
            <a:off x="209417" y="3424253"/>
            <a:ext cx="5743511" cy="2444456"/>
            <a:chOff x="96929" y="2183011"/>
            <a:chExt cx="5743511" cy="2444456"/>
          </a:xfrm>
        </p:grpSpPr>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85042955-C9D6-A47E-7411-E2DBD4FBCDBD}"/>
                    </a:ext>
                  </a:extLst>
                </p:cNvPr>
                <p:cNvSpPr/>
                <p:nvPr/>
              </p:nvSpPr>
              <p:spPr>
                <a:xfrm>
                  <a:off x="274959" y="2658723"/>
                  <a:ext cx="5565481" cy="1968744"/>
                </a:xfrm>
                <a:prstGeom prst="rect">
                  <a:avLst/>
                </a:prstGeom>
              </p:spPr>
              <p:txBody>
                <a:bodyPr wrap="square">
                  <a:spAutoFit/>
                </a:bodyPr>
                <a:lstStyle/>
                <a:p>
                  <a:pPr algn="ct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期結束合約</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期房產價值</a:t>
                  </a:r>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期總貸款金額</a:t>
                  </a:r>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長照</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費用</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已支付保險費用</a:t>
                  </a:r>
                  <a14:m>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RCS</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smtClean="0">
                              <a:solidFill>
                                <a:srgbClr val="000000"/>
                              </a:solidFill>
                              <a:latin typeface="Cambria Math" panose="02040503050406030204" pitchFamily="18" charset="0"/>
                            </a:rPr>
                            <m:t> </m:t>
                          </m:r>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H</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zh-TW" altLang="en-US" sz="1200" i="1" dirty="0">
                              <a:solidFill>
                                <a:srgbClr val="000000"/>
                              </a:solidFill>
                              <a:latin typeface="Cambria Math" panose="02040503050406030204" pitchFamily="18" charset="0"/>
                            </a:rPr>
                            <m:t> </m:t>
                          </m:r>
                          <m:r>
                            <m:rPr>
                              <m:sty m:val="p"/>
                            </m:rPr>
                            <a:rPr lang="en-US" altLang="zh-TW" sz="1200" i="1" dirty="0">
                              <a:solidFill>
                                <a:srgbClr val="000000"/>
                              </a:solidFill>
                              <a:latin typeface="Cambria Math" panose="02040503050406030204" pitchFamily="18" charset="0"/>
                            </a:rPr>
                            <m:t>A</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oMath>
                  </a14:m>
                  <a:endParaRPr lang="en-US" altLang="zh-TW" sz="1200" i="1" dirty="0" smtClean="0">
                    <a:solidFill>
                      <a:srgbClr val="000000"/>
                    </a:solidFill>
                    <a:latin typeface="Cambria Math" panose="02040503050406030204" pitchFamily="18" charset="0"/>
                  </a:endParaRPr>
                </a:p>
                <a:p>
                  <a:pPr algn="ctr"/>
                  <a:endParaRPr lang="en-US" altLang="zh-TW" sz="1200" i="1" dirty="0">
                    <a:solidFill>
                      <a:srgbClr val="000000"/>
                    </a:solidFill>
                    <a:latin typeface="Cambria Math" panose="020405030504060302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其中</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p>
                <a:p>
                  <a14:m>
                    <m:oMath xmlns:m="http://schemas.openxmlformats.org/officeDocument/2006/math">
                      <m:sSub>
                        <m:sSub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𝑎𝑡</m:t>
                          </m:r>
                        </m:e>
                        <m:sub>
                          <m:sSup>
                            <m:sSup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為時間點</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已支付保險費占</a:t>
                  </a:r>
                  <a14:m>
                    <m:oMath xmlns:m="http://schemas.openxmlformats.org/officeDocument/2006/math">
                      <m:sSub>
                        <m:sSubPr>
                          <m:ctrlPr>
                            <a:rPr lang="en-US" altLang="zh-TW" sz="1200" i="1" kern="1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bPr>
                        <m:e>
                          <m:r>
                            <m:rPr>
                              <m:sty m:val="p"/>
                            </m:rPr>
                            <a:rPr lang="en-US" altLang="zh-TW" sz="1200" kern="10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L</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的比例</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為合約結束時間點，</a:t>
                  </a:r>
                  <a14:m>
                    <m:oMath xmlns:m="http://schemas.openxmlformats.org/officeDocument/2006/math">
                      <m:sSup>
                        <m:sSupPr>
                          <m:ctrlPr>
                            <a:rPr lang="en-US" altLang="zh-TW" sz="1200" i="1"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e>
                        <m: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sup>
                      </m:sSup>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m:t>
                      </m:r>
                    </m:oMath>
                  </a14:m>
                  <a:r>
                    <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 </a:t>
                  </a:r>
                  <a14:m>
                    <m:oMath xmlns:m="http://schemas.openxmlformats.org/officeDocument/2006/math">
                      <m:r>
                        <a:rPr lang="en-US" altLang="zh-TW" sz="1200" kern="100" dirty="0">
                          <a:solidFill>
                            <a:schemeClr val="bg2">
                              <a:lumMod val="25000"/>
                            </a:schemeClr>
                          </a:solidFill>
                          <a:latin typeface="Cambria Math" panose="02040503050406030204" pitchFamily="18" charset="0"/>
                          <a:ea typeface="標楷體" panose="03000509000000000000" pitchFamily="65" charset="-120"/>
                          <a:cs typeface="Times New Roman" panose="02020603050405020304" pitchFamily="18" charset="0"/>
                        </a:rPr>
                        <m:t>𝑡</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。是一個隨機</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變數</a:t>
                  </a:r>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14:m>
                    <m:oMath xmlns:m="http://schemas.openxmlformats.org/officeDocument/2006/math">
                      <m:sSub>
                        <m:sSubPr>
                          <m:ctrlPr>
                            <a:rPr lang="en-US" altLang="zh-TW" sz="1200" i="1" dirty="0">
                              <a:solidFill>
                                <a:srgbClr val="000000"/>
                              </a:solidFill>
                              <a:latin typeface="Cambria Math" panose="02040503050406030204" pitchFamily="18" charset="0"/>
                            </a:rPr>
                          </m:ctrlPr>
                        </m:sSubPr>
                        <m:e>
                          <m:r>
                            <m:rPr>
                              <m:sty m:val="p"/>
                            </m:rPr>
                            <a:rPr lang="en-US" altLang="zh-TW" sz="1200" i="1" dirty="0">
                              <a:solidFill>
                                <a:srgbClr val="000000"/>
                              </a:solidFill>
                              <a:latin typeface="Cambria Math" panose="02040503050406030204" pitchFamily="18" charset="0"/>
                            </a:rPr>
                            <m:t>A</m:t>
                          </m:r>
                        </m:e>
                        <m:sub>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為時間點</a:t>
                  </a:r>
                  <a14:m>
                    <m:oMath xmlns:m="http://schemas.openxmlformats.org/officeDocument/2006/math">
                      <m:sSup>
                        <m:sSupPr>
                          <m:ctrlPr>
                            <a:rPr lang="en-US" altLang="zh-TW" sz="1200" i="1" dirty="0">
                              <a:solidFill>
                                <a:srgbClr val="000000"/>
                              </a:solidFill>
                              <a:latin typeface="Cambria Math" panose="02040503050406030204" pitchFamily="18" charset="0"/>
                            </a:rPr>
                          </m:ctrlPr>
                        </m:sSupPr>
                        <m:e>
                          <m:r>
                            <a:rPr lang="en-US" altLang="zh-TW" sz="1200" i="1" dirty="0">
                              <a:solidFill>
                                <a:srgbClr val="000000"/>
                              </a:solidFill>
                              <a:latin typeface="Cambria Math" panose="02040503050406030204" pitchFamily="18" charset="0"/>
                            </a:rPr>
                            <m:t>𝑡</m:t>
                          </m:r>
                        </m:e>
                        <m:sup>
                          <m:r>
                            <a:rPr lang="en-US" altLang="zh-TW" sz="1200" i="1" dirty="0">
                              <a:solidFill>
                                <a:srgbClr val="000000"/>
                              </a:solidFill>
                              <a:latin typeface="Cambria Math" panose="02040503050406030204" pitchFamily="18" charset="0"/>
                            </a:rPr>
                            <m:t>∗</m:t>
                          </m:r>
                        </m:sup>
                      </m:sSup>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的長照費用</a:t>
                  </a: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a:p>
                  <a:pPr algn="r"/>
                  <a:endParaRPr lang="en-US" altLang="zh-TW"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33" name="矩形 32">
                  <a:extLst>
                    <a:ext uri="{FF2B5EF4-FFF2-40B4-BE49-F238E27FC236}">
                      <a16:creationId xmlns:a16="http://schemas.microsoft.com/office/drawing/2014/main" id="{85042955-C9D6-A47E-7411-E2DBD4FBCDBD}"/>
                    </a:ext>
                  </a:extLst>
                </p:cNvPr>
                <p:cNvSpPr>
                  <a:spLocks noRot="1" noChangeAspect="1" noMove="1" noResize="1" noEditPoints="1" noAdjustHandles="1" noChangeArrowheads="1" noChangeShapeType="1" noTextEdit="1"/>
                </p:cNvSpPr>
                <p:nvPr/>
              </p:nvSpPr>
              <p:spPr>
                <a:xfrm>
                  <a:off x="274959" y="2658723"/>
                  <a:ext cx="5565481" cy="1968744"/>
                </a:xfrm>
                <a:prstGeom prst="rect">
                  <a:avLst/>
                </a:prstGeom>
                <a:blipFill>
                  <a:blip r:embed="rId7"/>
                  <a:stretch>
                    <a:fillRect l="-110" t="-310"/>
                  </a:stretch>
                </a:blipFill>
              </p:spPr>
              <p:txBody>
                <a:bodyPr/>
                <a:lstStyle/>
                <a:p>
                  <a:r>
                    <a:rPr lang="zh-TW" altLang="en-US">
                      <a:noFill/>
                    </a:rPr>
                    <a:t> </a:t>
                  </a:r>
                </a:p>
              </p:txBody>
            </p:sp>
          </mc:Fallback>
        </mc:AlternateContent>
        <p:sp>
          <p:nvSpPr>
            <p:cNvPr id="35" name="文本框 38">
              <a:extLst>
                <a:ext uri="{FF2B5EF4-FFF2-40B4-BE49-F238E27FC236}">
                  <a16:creationId xmlns:a16="http://schemas.microsoft.com/office/drawing/2014/main" id="{D8FF22D3-29EB-6CEC-E4C2-E879981461C6}"/>
                </a:ext>
              </a:extLst>
            </p:cNvPr>
            <p:cNvSpPr txBox="1"/>
            <p:nvPr/>
          </p:nvSpPr>
          <p:spPr>
            <a:xfrm>
              <a:off x="96929" y="2183011"/>
              <a:ext cx="4764116" cy="369332"/>
            </a:xfrm>
            <a:prstGeom prst="rect">
              <a:avLst/>
            </a:prstGeom>
            <a:noFill/>
          </p:spPr>
          <p:txBody>
            <a:bodyPr wrap="square" rtlCol="0">
              <a:spAutoFit/>
            </a:bodyPr>
            <a:lstStyle/>
            <a:p>
              <a:pPr algn="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無繼承人</a:t>
              </a:r>
              <a:r>
                <a:rPr lang="en-US" altLang="zh-TW"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Realized </a:t>
              </a:r>
              <a:r>
                <a:rPr lang="en-US" altLang="zh-TW"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Contract Surplus(RCS)</a:t>
              </a:r>
            </a:p>
          </p:txBody>
        </p:sp>
      </p:grpSp>
      <p:grpSp>
        <p:nvGrpSpPr>
          <p:cNvPr id="36" name="组合 68">
            <a:extLst>
              <a:ext uri="{FF2B5EF4-FFF2-40B4-BE49-F238E27FC236}">
                <a16:creationId xmlns:a16="http://schemas.microsoft.com/office/drawing/2014/main" id="{A7B11F13-826B-6426-2188-3FFF90550D5A}"/>
              </a:ext>
            </a:extLst>
          </p:cNvPr>
          <p:cNvGrpSpPr/>
          <p:nvPr/>
        </p:nvGrpSpPr>
        <p:grpSpPr>
          <a:xfrm>
            <a:off x="5541946" y="3424253"/>
            <a:ext cx="6713858" cy="2300678"/>
            <a:chOff x="487367" y="4449684"/>
            <a:chExt cx="5396313" cy="2300678"/>
          </a:xfrm>
        </p:grpSpPr>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BBC04DD8-B5F6-248B-E1D9-25DBD690EE19}"/>
                    </a:ext>
                  </a:extLst>
                </p:cNvPr>
                <p:cNvSpPr/>
                <p:nvPr/>
              </p:nvSpPr>
              <p:spPr>
                <a:xfrm>
                  <a:off x="1186387" y="4894533"/>
                  <a:ext cx="4697293" cy="1855829"/>
                </a:xfrm>
                <a:prstGeom prst="rect">
                  <a:avLst/>
                </a:prstGeom>
              </p:spPr>
              <p:txBody>
                <a:bodyPr wrap="square">
                  <a:spAutoFit/>
                </a:bodyPr>
                <a:lstStyle/>
                <a:p>
                  <a:pPr>
                    <a:lnSpc>
                      <a:spcPct val="160000"/>
                    </a:lnSpc>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第</a:t>
                  </a:r>
                  <a14:m>
                    <m:oMath xmlns:m="http://schemas.openxmlformats.org/officeDocument/2006/math">
                      <m:r>
                        <a:rPr lang="en-US" altLang="zh-TW" sz="1200" i="1" dirty="0">
                          <a:solidFill>
                            <a:srgbClr val="000000"/>
                          </a:solidFill>
                          <a:latin typeface="Cambria Math" panose="02040503050406030204" pitchFamily="18" charset="0"/>
                        </a:rPr>
                        <m:t>𝑡</m:t>
                      </m:r>
                    </m:oMath>
                  </a14:m>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期合約尚未結束</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合約未來價值</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已支付</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保險費</a:t>
                  </a:r>
                  <a:endPar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endParaRPr>
                </a:p>
                <a:p>
                  <a:pPr>
                    <a:lnSpc>
                      <a:spcPct val="160000"/>
                    </a:lnSpc>
                  </a:pPr>
                  <a14:m>
                    <m:oMathPara xmlns:m="http://schemas.openxmlformats.org/officeDocument/2006/math">
                      <m:oMathParaPr>
                        <m:jc m:val="center"/>
                      </m:oMathParaPr>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UCS</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𝑁𝐸</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b="0" i="1" dirty="0" smtClean="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𝑀𝐼𝑃</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a:rPr lang="en-US" altLang="zh-TW" sz="1200" i="1">
                                <a:solidFill>
                                  <a:srgbClr val="000000"/>
                                </a:solidFill>
                                <a:latin typeface="Cambria Math" panose="02040503050406030204" pitchFamily="18" charset="0"/>
                              </a:rPr>
                              <m:t>𝐿𝐿</m:t>
                            </m:r>
                          </m:e>
                          <m:sub>
                            <m:r>
                              <a:rPr lang="en-US" altLang="zh-TW" sz="1200" i="1" dirty="0">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𝑖</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r>
                          <a:rPr lang="en-US" altLang="zh-TW" sz="1200" i="1" dirty="0">
                            <a:solidFill>
                              <a:srgbClr val="000000"/>
                            </a:solidFill>
                            <a:latin typeface="Cambria Math" panose="02040503050406030204" pitchFamily="18" charset="0"/>
                          </a:rPr>
                          <m:t>+</m:t>
                        </m:r>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r>
                              <a:rPr lang="en-US" altLang="zh-TW" sz="1200" i="1" dirty="0">
                                <a:solidFill>
                                  <a:srgbClr val="000000"/>
                                </a:solidFill>
                                <a:latin typeface="Cambria Math" panose="02040503050406030204" pitchFamily="18" charset="0"/>
                              </a:rPr>
                              <m:t>𝑡</m:t>
                            </m:r>
                          </m:sub>
                        </m:sSub>
                        <m:r>
                          <a:rPr lang="en-US" altLang="zh-TW" sz="1200" i="1">
                            <a:solidFill>
                              <a:srgbClr val="000000"/>
                            </a:solidFill>
                            <a:latin typeface="Cambria Math" panose="02040503050406030204" pitchFamily="18" charset="0"/>
                          </a:rPr>
                          <m:t>×</m:t>
                        </m:r>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oMath>
                    </m:oMathPara>
                  </a14:m>
                  <a:endParaRPr lang="en-US" altLang="zh-TW" sz="1200" dirty="0" smtClean="0">
                    <a:solidFill>
                      <a:srgbClr val="000000"/>
                    </a:solidFill>
                    <a:latin typeface="標楷體" panose="03000509000000000000" pitchFamily="65" charset="-120"/>
                  </a:endParaRPr>
                </a:p>
                <a:p>
                  <a:pPr>
                    <a:lnSpc>
                      <a:spcPct val="160000"/>
                    </a:lnSpc>
                  </a:pPr>
                  <a:endParaRPr lang="en-US" altLang="zh-TW" sz="1200" dirty="0" smtClean="0">
                    <a:solidFill>
                      <a:srgbClr val="000000"/>
                    </a:solidFill>
                    <a:latin typeface="標楷體" panose="03000509000000000000" pitchFamily="65" charset="-120"/>
                  </a:endParaRPr>
                </a:p>
                <a:p>
                  <a:pPr>
                    <a:lnSpc>
                      <a:spcPct val="150000"/>
                    </a:lnSpc>
                  </a:pP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其中</a:t>
                  </a:r>
                  <a:r>
                    <a:rPr lang="en-US" altLang="zh-TW"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pPr>
                  <a14:m>
                    <m:oMath xmlns:m="http://schemas.openxmlformats.org/officeDocument/2006/math">
                      <m:sSub>
                        <m:sSubPr>
                          <m:ctrlPr>
                            <a:rPr lang="en-US" altLang="zh-TW" sz="1200" i="1" dirty="0">
                              <a:solidFill>
                                <a:srgbClr val="000000"/>
                              </a:solidFill>
                              <a:latin typeface="Cambria Math" panose="02040503050406030204" pitchFamily="18" charset="0"/>
                            </a:rPr>
                          </m:ctrlPr>
                        </m:sSubPr>
                        <m:e>
                          <m:r>
                            <a:rPr lang="en-US" altLang="zh-TW" sz="1200" i="1" dirty="0">
                              <a:solidFill>
                                <a:srgbClr val="000000"/>
                              </a:solidFill>
                              <a:latin typeface="Cambria Math" panose="02040503050406030204" pitchFamily="18" charset="0"/>
                            </a:rPr>
                            <m:t>𝑎𝑡</m:t>
                          </m:r>
                        </m:e>
                        <m:sub>
                          <m:r>
                            <a:rPr lang="en-US" altLang="zh-TW" sz="1200" i="1" dirty="0">
                              <a:solidFill>
                                <a:srgbClr val="000000"/>
                              </a:solidFill>
                              <a:latin typeface="Cambria Math" panose="02040503050406030204" pitchFamily="18" charset="0"/>
                            </a:rPr>
                            <m:t>𝑡</m:t>
                          </m:r>
                        </m:sub>
                      </m:sSub>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為時間點</a:t>
                  </a:r>
                  <a14:m>
                    <m:oMath xmlns:m="http://schemas.openxmlformats.org/officeDocument/2006/math">
                      <m:r>
                        <a:rPr lang="en-US" altLang="zh-TW" sz="1200" i="1" dirty="0">
                          <a:solidFill>
                            <a:srgbClr val="000000"/>
                          </a:solidFill>
                          <a:latin typeface="Cambria Math" panose="02040503050406030204" pitchFamily="18" charset="0"/>
                        </a:rPr>
                        <m:t>𝑡</m:t>
                      </m:r>
                    </m:oMath>
                  </a14:m>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已支付保險費</a:t>
                  </a:r>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占</a:t>
                  </a:r>
                  <a14:m>
                    <m:oMath xmlns:m="http://schemas.openxmlformats.org/officeDocument/2006/math">
                      <m:sSub>
                        <m:sSubPr>
                          <m:ctrlPr>
                            <a:rPr lang="en-US" altLang="zh-TW" sz="1200" i="1">
                              <a:solidFill>
                                <a:srgbClr val="000000"/>
                              </a:solidFill>
                              <a:latin typeface="Cambria Math" panose="02040503050406030204" pitchFamily="18" charset="0"/>
                            </a:rPr>
                          </m:ctrlPr>
                        </m:sSubPr>
                        <m:e>
                          <m:r>
                            <m:rPr>
                              <m:sty m:val="p"/>
                            </m:rPr>
                            <a:rPr lang="en-US" altLang="zh-TW" sz="1200" i="1">
                              <a:solidFill>
                                <a:srgbClr val="000000"/>
                              </a:solidFill>
                              <a:latin typeface="Cambria Math" panose="02040503050406030204" pitchFamily="18" charset="0"/>
                            </a:rPr>
                            <m:t>L</m:t>
                          </m:r>
                        </m:e>
                        <m:sub>
                          <m:r>
                            <a:rPr lang="en-US" altLang="zh-TW" sz="1200" i="1">
                              <a:solidFill>
                                <a:srgbClr val="000000"/>
                              </a:solidFill>
                              <a:latin typeface="Cambria Math" panose="02040503050406030204" pitchFamily="18" charset="0"/>
                            </a:rPr>
                            <m:t>𝑡</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𝑛</m:t>
                          </m:r>
                          <m:r>
                            <a:rPr lang="en-US" altLang="zh-TW" sz="1200" i="1" dirty="0">
                              <a:solidFill>
                                <a:srgbClr val="000000"/>
                              </a:solidFill>
                              <a:latin typeface="Cambria Math" panose="02040503050406030204" pitchFamily="18" charset="0"/>
                            </a:rPr>
                            <m:t>,</m:t>
                          </m:r>
                          <m:r>
                            <a:rPr lang="en-US" altLang="zh-TW" sz="1200" i="1" dirty="0">
                              <a:solidFill>
                                <a:srgbClr val="000000"/>
                              </a:solidFill>
                              <a:latin typeface="Cambria Math" panose="02040503050406030204" pitchFamily="18" charset="0"/>
                            </a:rPr>
                            <m:t>𝑗</m:t>
                          </m:r>
                        </m:sub>
                      </m:sSub>
                    </m:oMath>
                  </a14:m>
                  <a:r>
                    <a:rPr lang="zh-TW" altLang="en-US" sz="1200" kern="100" dirty="0" smtClean="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的</a:t>
                  </a:r>
                  <a:r>
                    <a:rPr lang="zh-TW" altLang="en-US" sz="1200" kern="100" dirty="0">
                      <a:solidFill>
                        <a:schemeClr val="bg2">
                          <a:lumMod val="25000"/>
                        </a:schemeClr>
                      </a:solidFill>
                      <a:latin typeface="標楷體" panose="03000509000000000000" pitchFamily="65" charset="-120"/>
                      <a:ea typeface="標楷體" panose="03000509000000000000" pitchFamily="65" charset="-120"/>
                      <a:cs typeface="Times New Roman" panose="02020603050405020304" pitchFamily="18" charset="0"/>
                    </a:rPr>
                    <a:t>比例</a:t>
                  </a:r>
                </a:p>
                <a:p>
                  <a:pPr>
                    <a:lnSpc>
                      <a:spcPct val="150000"/>
                    </a:lnSpc>
                  </a:pPr>
                  <a:endParaRPr lang="zh-CN" altLang="zh-CN" sz="1200" kern="100" dirty="0">
                    <a:effectLst/>
                    <a:latin typeface="標楷體" panose="03000509000000000000" pitchFamily="65" charset="-120"/>
                    <a:ea typeface="標楷體" panose="03000509000000000000" pitchFamily="65" charset="-120"/>
                    <a:cs typeface="Times New Roman" panose="02020603050405020304" pitchFamily="18" charset="0"/>
                  </a:endParaRPr>
                </a:p>
              </p:txBody>
            </p:sp>
          </mc:Choice>
          <mc:Fallback xmlns="">
            <p:sp>
              <p:nvSpPr>
                <p:cNvPr id="37" name="矩形 36">
                  <a:extLst>
                    <a:ext uri="{FF2B5EF4-FFF2-40B4-BE49-F238E27FC236}">
                      <a16:creationId xmlns:a16="http://schemas.microsoft.com/office/drawing/2014/main" id="{BBC04DD8-B5F6-248B-E1D9-25DBD690EE19}"/>
                    </a:ext>
                  </a:extLst>
                </p:cNvPr>
                <p:cNvSpPr>
                  <a:spLocks noRot="1" noChangeAspect="1" noMove="1" noResize="1" noEditPoints="1" noAdjustHandles="1" noChangeArrowheads="1" noChangeShapeType="1" noTextEdit="1"/>
                </p:cNvSpPr>
                <p:nvPr/>
              </p:nvSpPr>
              <p:spPr>
                <a:xfrm>
                  <a:off x="1186387" y="4894533"/>
                  <a:ext cx="4697293" cy="1855829"/>
                </a:xfrm>
                <a:prstGeom prst="rect">
                  <a:avLst/>
                </a:prstGeom>
                <a:blipFill>
                  <a:blip r:embed="rId8"/>
                  <a:stretch>
                    <a:fillRect l="-104"/>
                  </a:stretch>
                </a:blipFill>
              </p:spPr>
              <p:txBody>
                <a:bodyPr/>
                <a:lstStyle/>
                <a:p>
                  <a:r>
                    <a:rPr lang="zh-TW" altLang="en-US">
                      <a:noFill/>
                    </a:rPr>
                    <a:t> </a:t>
                  </a:r>
                </a:p>
              </p:txBody>
            </p:sp>
          </mc:Fallback>
        </mc:AlternateContent>
        <p:sp>
          <p:nvSpPr>
            <p:cNvPr id="38" name="文本框 38">
              <a:extLst>
                <a:ext uri="{FF2B5EF4-FFF2-40B4-BE49-F238E27FC236}">
                  <a16:creationId xmlns:a16="http://schemas.microsoft.com/office/drawing/2014/main" id="{18EECA74-0CD0-7CFF-A339-4DF03B3933F8}"/>
                </a:ext>
              </a:extLst>
            </p:cNvPr>
            <p:cNvSpPr txBox="1"/>
            <p:nvPr/>
          </p:nvSpPr>
          <p:spPr>
            <a:xfrm>
              <a:off x="487367" y="4449684"/>
              <a:ext cx="4487168" cy="369332"/>
            </a:xfrm>
            <a:prstGeom prst="rect">
              <a:avLst/>
            </a:prstGeom>
            <a:noFill/>
          </p:spPr>
          <p:txBody>
            <a:bodyPr wrap="square" rtlCol="0">
              <a:spAutoFit/>
            </a:bodyPr>
            <a:lstStyle/>
            <a:p>
              <a:pPr algn="r"/>
              <a:r>
                <a:rPr lang="zh-TW" altLang="en-US"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無繼承人</a:t>
              </a:r>
              <a:r>
                <a:rPr lang="en-US" altLang="zh-CN"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Unrealized </a:t>
              </a:r>
              <a:r>
                <a:rPr lang="en-US" altLang="zh-CN"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Contract Surplus(UCS)</a:t>
              </a:r>
              <a:endParaRPr lang="zh-CN" altLang="en-US"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endParaRPr>
            </a:p>
          </p:txBody>
        </p:sp>
      </p:grpSp>
    </p:spTree>
    <p:extLst>
      <p:ext uri="{BB962C8B-B14F-4D97-AF65-F5344CB8AC3E}">
        <p14:creationId xmlns:p14="http://schemas.microsoft.com/office/powerpoint/2010/main" val="319496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C888B-8D73-1707-6A1E-EBFE6B252EB7}"/>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D17AF47B-071E-9B58-821E-2535EC907CC7}"/>
              </a:ext>
            </a:extLst>
          </p:cNvPr>
          <p:cNvGrpSpPr/>
          <p:nvPr/>
        </p:nvGrpSpPr>
        <p:grpSpPr>
          <a:xfrm>
            <a:off x="4" y="969100"/>
            <a:ext cx="12191996" cy="1794132"/>
            <a:chOff x="4" y="977295"/>
            <a:chExt cx="12191996" cy="1794132"/>
          </a:xfrm>
        </p:grpSpPr>
        <p:sp>
          <p:nvSpPr>
            <p:cNvPr id="13" name="弧形 12">
              <a:extLst>
                <a:ext uri="{FF2B5EF4-FFF2-40B4-BE49-F238E27FC236}">
                  <a16:creationId xmlns:a16="http://schemas.microsoft.com/office/drawing/2014/main" id="{688C1412-AFC2-6EC6-C31D-D168D468F9E0}"/>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4" name="组合 13">
              <a:extLst>
                <a:ext uri="{FF2B5EF4-FFF2-40B4-BE49-F238E27FC236}">
                  <a16:creationId xmlns:a16="http://schemas.microsoft.com/office/drawing/2014/main" id="{85DC1EE0-515C-5C31-A68C-471158C2CB07}"/>
                </a:ext>
              </a:extLst>
            </p:cNvPr>
            <p:cNvGrpSpPr/>
            <p:nvPr/>
          </p:nvGrpSpPr>
          <p:grpSpPr>
            <a:xfrm>
              <a:off x="4" y="2268060"/>
              <a:ext cx="12191996" cy="5240"/>
              <a:chOff x="4" y="2268060"/>
              <a:chExt cx="12191996" cy="5240"/>
            </a:xfrm>
          </p:grpSpPr>
          <p:cxnSp>
            <p:nvCxnSpPr>
              <p:cNvPr id="15" name="直接连接符 14">
                <a:extLst>
                  <a:ext uri="{FF2B5EF4-FFF2-40B4-BE49-F238E27FC236}">
                    <a16:creationId xmlns:a16="http://schemas.microsoft.com/office/drawing/2014/main" id="{A2A933F4-0836-8283-FDBA-903E60B20EF8}"/>
                  </a:ext>
                </a:extLst>
              </p:cNvPr>
              <p:cNvCxnSpPr>
                <a:cxnSpLocks/>
              </p:cNvCxnSpPr>
              <p:nvPr/>
            </p:nvCxnSpPr>
            <p:spPr>
              <a:xfrm flipH="1">
                <a:off x="4" y="2273300"/>
                <a:ext cx="5295896"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1870E6E-AEC6-3D62-61F3-FEC0311BEE95}"/>
                  </a:ext>
                </a:extLst>
              </p:cNvPr>
              <p:cNvCxnSpPr>
                <a:cxnSpLocks/>
              </p:cNvCxnSpPr>
              <p:nvPr/>
            </p:nvCxnSpPr>
            <p:spPr>
              <a:xfrm>
                <a:off x="6888480" y="2268060"/>
                <a:ext cx="5303520"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sp>
        <p:nvSpPr>
          <p:cNvPr id="17" name="矩形 1">
            <a:extLst>
              <a:ext uri="{FF2B5EF4-FFF2-40B4-BE49-F238E27FC236}">
                <a16:creationId xmlns:a16="http://schemas.microsoft.com/office/drawing/2014/main" id="{15ECEE30-7DB2-995A-9104-8AF5D05D1D51}"/>
              </a:ext>
            </a:extLst>
          </p:cNvPr>
          <p:cNvSpPr>
            <a:spLocks noChangeArrowheads="1"/>
          </p:cNvSpPr>
          <p:nvPr/>
        </p:nvSpPr>
        <p:spPr bwMode="auto">
          <a:xfrm>
            <a:off x="3774000" y="3367800"/>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6600" b="1" dirty="0">
                <a:solidFill>
                  <a:srgbClr val="1F3762"/>
                </a:solidFill>
                <a:latin typeface="標楷體" panose="03000509000000000000" pitchFamily="65" charset="-120"/>
                <a:ea typeface="標楷體" panose="03000509000000000000" pitchFamily="65" charset="-120"/>
                <a:cs typeface="+mn-ea"/>
                <a:sym typeface="Calibri"/>
              </a:rPr>
              <a:t>研究結果</a:t>
            </a:r>
          </a:p>
        </p:txBody>
      </p:sp>
      <p:grpSp>
        <p:nvGrpSpPr>
          <p:cNvPr id="32" name="组合 31">
            <a:extLst>
              <a:ext uri="{FF2B5EF4-FFF2-40B4-BE49-F238E27FC236}">
                <a16:creationId xmlns:a16="http://schemas.microsoft.com/office/drawing/2014/main" id="{DFEA8723-83BC-29D6-999C-6205E68A8F31}"/>
              </a:ext>
            </a:extLst>
          </p:cNvPr>
          <p:cNvGrpSpPr/>
          <p:nvPr/>
        </p:nvGrpSpPr>
        <p:grpSpPr>
          <a:xfrm>
            <a:off x="5232713" y="1001744"/>
            <a:ext cx="1726574" cy="1726572"/>
            <a:chOff x="5232713" y="1001744"/>
            <a:chExt cx="1726574" cy="1726572"/>
          </a:xfrm>
        </p:grpSpPr>
        <p:grpSp>
          <p:nvGrpSpPr>
            <p:cNvPr id="33" name="组合 32">
              <a:extLst>
                <a:ext uri="{FF2B5EF4-FFF2-40B4-BE49-F238E27FC236}">
                  <a16:creationId xmlns:a16="http://schemas.microsoft.com/office/drawing/2014/main" id="{0B53D22E-95C8-3336-78B4-0D98D48AC4AE}"/>
                </a:ext>
              </a:extLst>
            </p:cNvPr>
            <p:cNvGrpSpPr/>
            <p:nvPr/>
          </p:nvGrpSpPr>
          <p:grpSpPr>
            <a:xfrm>
              <a:off x="5232713" y="1001744"/>
              <a:ext cx="1726574" cy="1726572"/>
              <a:chOff x="5232713" y="1001744"/>
              <a:chExt cx="1726574" cy="1726572"/>
            </a:xfrm>
          </p:grpSpPr>
          <p:sp>
            <p:nvSpPr>
              <p:cNvPr id="36" name="椭圆 35">
                <a:extLst>
                  <a:ext uri="{FF2B5EF4-FFF2-40B4-BE49-F238E27FC236}">
                    <a16:creationId xmlns:a16="http://schemas.microsoft.com/office/drawing/2014/main" id="{A7C27916-31E1-1EE3-3EA0-C38AD7C91A2C}"/>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37" name="椭圆 36">
                <a:extLst>
                  <a:ext uri="{FF2B5EF4-FFF2-40B4-BE49-F238E27FC236}">
                    <a16:creationId xmlns:a16="http://schemas.microsoft.com/office/drawing/2014/main" id="{9C26CCCB-015F-323F-A60E-19772BCD6273}"/>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34" name="Picture 4">
              <a:extLst>
                <a:ext uri="{FF2B5EF4-FFF2-40B4-BE49-F238E27FC236}">
                  <a16:creationId xmlns:a16="http://schemas.microsoft.com/office/drawing/2014/main" id="{52BF4FE7-8F70-F6B1-B045-C3D6B5DE192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投影片編號版面配置區 3"/>
          <p:cNvSpPr>
            <a:spLocks noGrp="1"/>
          </p:cNvSpPr>
          <p:nvPr>
            <p:ph type="sldNum" sz="quarter" idx="12"/>
          </p:nvPr>
        </p:nvSpPr>
        <p:spPr/>
        <p:txBody>
          <a:bodyPr/>
          <a:lstStyle/>
          <a:p>
            <a:fld id="{B76D0385-4779-4FB0-A36D-649251C88A08}" type="slidenum">
              <a:rPr lang="zh-CN" altLang="en-US" smtClean="0"/>
              <a:t>28</a:t>
            </a:fld>
            <a:endParaRPr lang="zh-CN" altLang="en-US" dirty="0"/>
          </a:p>
        </p:txBody>
      </p:sp>
    </p:spTree>
    <p:extLst>
      <p:ext uri="{BB962C8B-B14F-4D97-AF65-F5344CB8AC3E}">
        <p14:creationId xmlns:p14="http://schemas.microsoft.com/office/powerpoint/2010/main" val="923133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1456166"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cs typeface="+mn-ea"/>
                <a:sym typeface="+mn-lt"/>
              </a:rPr>
              <a:t>--</a:t>
            </a:r>
            <a:r>
              <a:rPr lang="zh-CN" altLang="en-US" sz="2800" dirty="0">
                <a:solidFill>
                  <a:srgbClr val="1F3762"/>
                </a:solidFill>
                <a:latin typeface="標楷體" panose="03000509000000000000" pitchFamily="65" charset="-120"/>
                <a:ea typeface="標楷體" panose="03000509000000000000" pitchFamily="65" charset="-120"/>
                <a:cs typeface="+mn-ea"/>
                <a:sym typeface="+mn-lt"/>
              </a:rPr>
              <a:t>參數表</a:t>
            </a:r>
          </a:p>
        </p:txBody>
      </p:sp>
      <p:pic>
        <p:nvPicPr>
          <p:cNvPr id="28" name="圖片 26">
            <a:extLst>
              <a:ext uri="{FF2B5EF4-FFF2-40B4-BE49-F238E27FC236}">
                <a16:creationId xmlns:a16="http://schemas.microsoft.com/office/drawing/2014/main" id="{77FFAAB5-903E-E8FB-DF24-52788D348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222" y="3959020"/>
            <a:ext cx="2995579" cy="1800000"/>
          </a:xfrm>
          <a:prstGeom prst="rect">
            <a:avLst/>
          </a:prstGeom>
        </p:spPr>
      </p:pic>
      <p:sp>
        <p:nvSpPr>
          <p:cNvPr id="29" name="文本框 28">
            <a:extLst>
              <a:ext uri="{FF2B5EF4-FFF2-40B4-BE49-F238E27FC236}">
                <a16:creationId xmlns:a16="http://schemas.microsoft.com/office/drawing/2014/main" id="{ABEE3B9E-D292-EC2F-B41C-183D23A529AA}"/>
              </a:ext>
            </a:extLst>
          </p:cNvPr>
          <p:cNvSpPr txBox="1"/>
          <p:nvPr/>
        </p:nvSpPr>
        <p:spPr>
          <a:xfrm>
            <a:off x="2034626" y="5796153"/>
            <a:ext cx="1602329" cy="276999"/>
          </a:xfrm>
          <a:prstGeom prst="rect">
            <a:avLst/>
          </a:prstGeom>
          <a:noFill/>
        </p:spPr>
        <p:txBody>
          <a:bodyPr wrap="square">
            <a:spAutoFit/>
          </a:bodyPr>
          <a:lstStyle/>
          <a:p>
            <a:pPr algn="ctr" fontAlgn="ctr"/>
            <a:r>
              <a:rPr lang="zh-CN" altLang="en-US" sz="1200" dirty="0" smtClean="0">
                <a:solidFill>
                  <a:schemeClr val="dk1"/>
                </a:solidFill>
                <a:latin typeface="標楷體" panose="03000509000000000000" pitchFamily="65" charset="-120"/>
                <a:ea typeface="標楷體" panose="03000509000000000000" pitchFamily="65" charset="-120"/>
              </a:rPr>
              <a:t>利率</a:t>
            </a:r>
            <a:r>
              <a:rPr lang="zh-TW" altLang="en-US" sz="1200" dirty="0">
                <a:solidFill>
                  <a:schemeClr val="dk1"/>
                </a:solidFill>
                <a:latin typeface="標楷體" panose="03000509000000000000" pitchFamily="65" charset="-120"/>
                <a:ea typeface="標楷體" panose="03000509000000000000" pitchFamily="65" charset="-120"/>
              </a:rPr>
              <a:t>情境</a:t>
            </a:r>
            <a:r>
              <a:rPr lang="en-US" altLang="zh-CN" sz="1200" dirty="0" smtClean="0">
                <a:solidFill>
                  <a:schemeClr val="dk1"/>
                </a:solidFill>
                <a:latin typeface="標楷體" panose="03000509000000000000" pitchFamily="65" charset="-120"/>
                <a:ea typeface="標楷體" panose="03000509000000000000" pitchFamily="65" charset="-120"/>
              </a:rPr>
              <a:t>(</a:t>
            </a:r>
            <a:r>
              <a:rPr lang="en-US" altLang="zh-CN" sz="1200" dirty="0">
                <a:solidFill>
                  <a:schemeClr val="dk1"/>
                </a:solidFill>
                <a:latin typeface="標楷體" panose="03000509000000000000" pitchFamily="65" charset="-120"/>
                <a:ea typeface="標楷體" panose="03000509000000000000" pitchFamily="65" charset="-120"/>
              </a:rPr>
              <a:t>Ⅰ)—</a:t>
            </a:r>
            <a:r>
              <a:rPr lang="zh-CN" altLang="en-US" sz="1200" dirty="0">
                <a:solidFill>
                  <a:schemeClr val="dk1"/>
                </a:solidFill>
                <a:latin typeface="標楷體" panose="03000509000000000000" pitchFamily="65" charset="-120"/>
                <a:ea typeface="標楷體" panose="03000509000000000000" pitchFamily="65" charset="-120"/>
              </a:rPr>
              <a:t>平穩</a:t>
            </a:r>
            <a:endParaRPr lang="zh-CN" altLang="zh-CN" sz="1200" dirty="0">
              <a:solidFill>
                <a:schemeClr val="dk1"/>
              </a:solidFill>
              <a:latin typeface="標楷體" panose="03000509000000000000" pitchFamily="65" charset="-120"/>
              <a:ea typeface="標楷體" panose="03000509000000000000" pitchFamily="65" charset="-120"/>
            </a:endParaRPr>
          </a:p>
        </p:txBody>
      </p:sp>
      <p:pic>
        <p:nvPicPr>
          <p:cNvPr id="30" name="圖片 27">
            <a:extLst>
              <a:ext uri="{FF2B5EF4-FFF2-40B4-BE49-F238E27FC236}">
                <a16:creationId xmlns:a16="http://schemas.microsoft.com/office/drawing/2014/main" id="{AD53E399-9212-E5D1-401E-ACF795B8A37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876225" y="3962311"/>
            <a:ext cx="2562076" cy="1800000"/>
          </a:xfrm>
          <a:prstGeom prst="rect">
            <a:avLst/>
          </a:prstGeom>
        </p:spPr>
      </p:pic>
      <p:sp>
        <p:nvSpPr>
          <p:cNvPr id="32" name="文本框 31">
            <a:extLst>
              <a:ext uri="{FF2B5EF4-FFF2-40B4-BE49-F238E27FC236}">
                <a16:creationId xmlns:a16="http://schemas.microsoft.com/office/drawing/2014/main" id="{69D35CF4-9492-B4B4-4D5B-0AE319D35364}"/>
              </a:ext>
            </a:extLst>
          </p:cNvPr>
          <p:cNvSpPr txBox="1"/>
          <p:nvPr/>
        </p:nvSpPr>
        <p:spPr>
          <a:xfrm>
            <a:off x="5320735" y="5796154"/>
            <a:ext cx="1710839" cy="276999"/>
          </a:xfrm>
          <a:prstGeom prst="rect">
            <a:avLst/>
          </a:prstGeom>
          <a:noFill/>
        </p:spPr>
        <p:txBody>
          <a:bodyPr wrap="square">
            <a:spAutoFit/>
          </a:bodyPr>
          <a:lstStyle/>
          <a:p>
            <a:pPr algn="ctr" fontAlgn="ctr"/>
            <a:r>
              <a:rPr lang="zh-CN" altLang="en-US" sz="1200" dirty="0" smtClean="0">
                <a:solidFill>
                  <a:schemeClr val="dk1"/>
                </a:solidFill>
                <a:latin typeface="標楷體" panose="03000509000000000000" pitchFamily="65" charset="-120"/>
                <a:ea typeface="標楷體" panose="03000509000000000000" pitchFamily="65" charset="-120"/>
              </a:rPr>
              <a:t>利率</a:t>
            </a:r>
            <a:r>
              <a:rPr lang="zh-TW" altLang="en-US" sz="1200" dirty="0">
                <a:solidFill>
                  <a:schemeClr val="dk1"/>
                </a:solidFill>
                <a:latin typeface="標楷體" panose="03000509000000000000" pitchFamily="65" charset="-120"/>
                <a:ea typeface="標楷體" panose="03000509000000000000" pitchFamily="65" charset="-120"/>
              </a:rPr>
              <a:t>情境</a:t>
            </a:r>
            <a:r>
              <a:rPr lang="en-US" altLang="zh-CN" sz="1200" dirty="0" smtClean="0">
                <a:solidFill>
                  <a:schemeClr val="dk1"/>
                </a:solidFill>
                <a:latin typeface="標楷體" panose="03000509000000000000" pitchFamily="65" charset="-120"/>
                <a:ea typeface="標楷體" panose="03000509000000000000" pitchFamily="65" charset="-120"/>
              </a:rPr>
              <a:t>(</a:t>
            </a:r>
            <a:r>
              <a:rPr lang="en-US" altLang="zh-CN" sz="1200" dirty="0">
                <a:solidFill>
                  <a:schemeClr val="dk1"/>
                </a:solidFill>
                <a:latin typeface="標楷體" panose="03000509000000000000" pitchFamily="65" charset="-120"/>
                <a:ea typeface="標楷體" panose="03000509000000000000" pitchFamily="65" charset="-120"/>
              </a:rPr>
              <a:t>Ⅱ)—</a:t>
            </a:r>
            <a:r>
              <a:rPr lang="zh-CN" altLang="en-US" sz="1200" dirty="0">
                <a:solidFill>
                  <a:schemeClr val="dk1"/>
                </a:solidFill>
                <a:latin typeface="標楷體" panose="03000509000000000000" pitchFamily="65" charset="-120"/>
                <a:ea typeface="標楷體" panose="03000509000000000000" pitchFamily="65" charset="-120"/>
              </a:rPr>
              <a:t>上升</a:t>
            </a:r>
            <a:endParaRPr lang="zh-CN" altLang="zh-CN" sz="1200" dirty="0">
              <a:solidFill>
                <a:schemeClr val="dk1"/>
              </a:solidFill>
              <a:latin typeface="標楷體" panose="03000509000000000000" pitchFamily="65" charset="-120"/>
              <a:ea typeface="標楷體" panose="03000509000000000000" pitchFamily="65" charset="-120"/>
            </a:endParaRPr>
          </a:p>
        </p:txBody>
      </p:sp>
      <p:pic>
        <p:nvPicPr>
          <p:cNvPr id="33" name="圖片 28">
            <a:extLst>
              <a:ext uri="{FF2B5EF4-FFF2-40B4-BE49-F238E27FC236}">
                <a16:creationId xmlns:a16="http://schemas.microsoft.com/office/drawing/2014/main" id="{C5390A48-F40F-9D86-246B-45018C0D7F64}"/>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53734" y="3949350"/>
            <a:ext cx="2562076" cy="1800000"/>
          </a:xfrm>
          <a:prstGeom prst="rect">
            <a:avLst/>
          </a:prstGeom>
        </p:spPr>
      </p:pic>
      <p:sp>
        <p:nvSpPr>
          <p:cNvPr id="34" name="文本框 33">
            <a:extLst>
              <a:ext uri="{FF2B5EF4-FFF2-40B4-BE49-F238E27FC236}">
                <a16:creationId xmlns:a16="http://schemas.microsoft.com/office/drawing/2014/main" id="{399CE217-4DCD-C197-D4B8-6311D37BF9FC}"/>
              </a:ext>
            </a:extLst>
          </p:cNvPr>
          <p:cNvSpPr txBox="1"/>
          <p:nvPr/>
        </p:nvSpPr>
        <p:spPr>
          <a:xfrm>
            <a:off x="8419637" y="5796154"/>
            <a:ext cx="1600519" cy="276999"/>
          </a:xfrm>
          <a:prstGeom prst="rect">
            <a:avLst/>
          </a:prstGeom>
          <a:noFill/>
        </p:spPr>
        <p:txBody>
          <a:bodyPr wrap="square">
            <a:spAutoFit/>
          </a:bodyPr>
          <a:lstStyle/>
          <a:p>
            <a:pPr algn="ctr" fontAlgn="ctr"/>
            <a:r>
              <a:rPr lang="zh-CN" altLang="en-US" sz="1200" dirty="0" smtClean="0">
                <a:solidFill>
                  <a:schemeClr val="dk1"/>
                </a:solidFill>
                <a:latin typeface="標楷體" panose="03000509000000000000" pitchFamily="65" charset="-120"/>
                <a:ea typeface="標楷體" panose="03000509000000000000" pitchFamily="65" charset="-120"/>
              </a:rPr>
              <a:t>利率</a:t>
            </a:r>
            <a:r>
              <a:rPr lang="zh-TW" altLang="en-US" sz="1200" dirty="0">
                <a:solidFill>
                  <a:schemeClr val="dk1"/>
                </a:solidFill>
                <a:latin typeface="標楷體" panose="03000509000000000000" pitchFamily="65" charset="-120"/>
                <a:ea typeface="標楷體" panose="03000509000000000000" pitchFamily="65" charset="-120"/>
              </a:rPr>
              <a:t>情境</a:t>
            </a:r>
            <a:r>
              <a:rPr lang="en-US" altLang="zh-CN" sz="1200" dirty="0" smtClean="0">
                <a:solidFill>
                  <a:schemeClr val="dk1"/>
                </a:solidFill>
                <a:latin typeface="標楷體" panose="03000509000000000000" pitchFamily="65" charset="-120"/>
                <a:ea typeface="標楷體" panose="03000509000000000000" pitchFamily="65" charset="-120"/>
              </a:rPr>
              <a:t>(</a:t>
            </a:r>
            <a:r>
              <a:rPr lang="en-US" altLang="zh-CN" sz="1200" dirty="0">
                <a:solidFill>
                  <a:schemeClr val="dk1"/>
                </a:solidFill>
                <a:latin typeface="標楷體" panose="03000509000000000000" pitchFamily="65" charset="-120"/>
                <a:ea typeface="標楷體" panose="03000509000000000000" pitchFamily="65" charset="-120"/>
              </a:rPr>
              <a:t>Ⅲ)—</a:t>
            </a:r>
            <a:r>
              <a:rPr lang="zh-CN" altLang="en-US" sz="1200" dirty="0">
                <a:solidFill>
                  <a:schemeClr val="dk1"/>
                </a:solidFill>
                <a:latin typeface="標楷體" panose="03000509000000000000" pitchFamily="65" charset="-120"/>
                <a:ea typeface="標楷體" panose="03000509000000000000" pitchFamily="65" charset="-120"/>
              </a:rPr>
              <a:t>波動</a:t>
            </a:r>
            <a:endParaRPr lang="zh-CN" altLang="zh-CN" sz="1200" dirty="0">
              <a:solidFill>
                <a:schemeClr val="dk1"/>
              </a:solidFill>
              <a:latin typeface="標楷體" panose="03000509000000000000" pitchFamily="65" charset="-120"/>
              <a:ea typeface="標楷體" panose="03000509000000000000" pitchFamily="65" charset="-120"/>
            </a:endParaRPr>
          </a:p>
        </p:txBody>
      </p:sp>
      <p:sp>
        <p:nvSpPr>
          <p:cNvPr id="35" name="文字方塊 6">
            <a:extLst>
              <a:ext uri="{FF2B5EF4-FFF2-40B4-BE49-F238E27FC236}">
                <a16:creationId xmlns:a16="http://schemas.microsoft.com/office/drawing/2014/main" id="{D25E4675-2839-4A4E-8D1C-3226B265F1B3}"/>
              </a:ext>
            </a:extLst>
          </p:cNvPr>
          <p:cNvSpPr txBox="1"/>
          <p:nvPr/>
        </p:nvSpPr>
        <p:spPr>
          <a:xfrm>
            <a:off x="10796022" y="4596620"/>
            <a:ext cx="1082675" cy="505460"/>
          </a:xfrm>
          <a:prstGeom prst="rect">
            <a:avLst/>
          </a:prstGeom>
          <a:solidFill>
            <a:srgbClr val="FFFFFF"/>
          </a:solidFill>
        </p:spPr>
        <p:txBody>
          <a:bodyPr wrap="square" rtlCol="0">
            <a:noAutofit/>
          </a:bodyPr>
          <a:lstStyle/>
          <a:p>
            <a:pPr fontAlgn="base"/>
            <a:r>
              <a:rPr lang="en-US" sz="1200" kern="1200" dirty="0">
                <a:solidFill>
                  <a:srgbClr val="0070C0"/>
                </a:solidFill>
                <a:effectLst/>
                <a:latin typeface="Gill Sans MT" panose="020B0502020104020203" pitchFamily="34" charset="0"/>
                <a:ea typeface="Microsoft JhengHei" panose="020B0604030504040204" pitchFamily="34" charset="-120"/>
                <a:cs typeface="+mn-cs"/>
              </a:rPr>
              <a:t>-o- yield rate</a:t>
            </a:r>
            <a:endParaRPr lang="zh-CN"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p>
            <a:r>
              <a:rPr lang="en-US" sz="1200" kern="1200" dirty="0">
                <a:solidFill>
                  <a:srgbClr val="F6A21D"/>
                </a:solidFill>
                <a:effectLst/>
                <a:latin typeface="Poor Richard" panose="02080502050505020702" pitchFamily="18" charset="0"/>
                <a:ea typeface="Microsoft JhengHei" panose="020B0604030504040204" pitchFamily="34" charset="-120"/>
                <a:cs typeface="+mn-cs"/>
              </a:rPr>
              <a:t>—</a:t>
            </a:r>
            <a:r>
              <a:rPr lang="en-US" sz="1200" kern="1200" dirty="0">
                <a:solidFill>
                  <a:srgbClr val="F6A21D"/>
                </a:solidFill>
                <a:effectLst/>
                <a:latin typeface="Gill Sans MT" panose="020B0502020104020203" pitchFamily="34" charset="0"/>
                <a:ea typeface="Microsoft JhengHei" panose="020B0604030504040204" pitchFamily="34" charset="-120"/>
                <a:cs typeface="+mn-cs"/>
              </a:rPr>
              <a:t> zero rate</a:t>
            </a:r>
            <a:endParaRPr lang="zh-CN"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p:txBody>
      </p:sp>
      <p:graphicFrame>
        <p:nvGraphicFramePr>
          <p:cNvPr id="37" name="表格 36">
            <a:extLst>
              <a:ext uri="{FF2B5EF4-FFF2-40B4-BE49-F238E27FC236}">
                <a16:creationId xmlns:a16="http://schemas.microsoft.com/office/drawing/2014/main" id="{9A414132-D2FA-33F2-AB3B-E703759E96CF}"/>
              </a:ext>
            </a:extLst>
          </p:cNvPr>
          <p:cNvGraphicFramePr>
            <a:graphicFrameLocks noGrp="1"/>
          </p:cNvGraphicFramePr>
          <p:nvPr>
            <p:extLst>
              <p:ext uri="{D42A27DB-BD31-4B8C-83A1-F6EECF244321}">
                <p14:modId xmlns:p14="http://schemas.microsoft.com/office/powerpoint/2010/main" val="2055146311"/>
              </p:ext>
            </p:extLst>
          </p:nvPr>
        </p:nvGraphicFramePr>
        <p:xfrm>
          <a:off x="1332911" y="1348336"/>
          <a:ext cx="4682319" cy="2532930"/>
        </p:xfrm>
        <a:graphic>
          <a:graphicData uri="http://schemas.openxmlformats.org/drawingml/2006/table">
            <a:tbl>
              <a:tblPr>
                <a:tableStyleId>{5C22544A-7EE6-4342-B048-85BDC9FD1C3A}</a:tableStyleId>
              </a:tblPr>
              <a:tblGrid>
                <a:gridCol w="1064700">
                  <a:extLst>
                    <a:ext uri="{9D8B030D-6E8A-4147-A177-3AD203B41FA5}">
                      <a16:colId xmlns:a16="http://schemas.microsoft.com/office/drawing/2014/main" val="3316590439"/>
                    </a:ext>
                  </a:extLst>
                </a:gridCol>
                <a:gridCol w="3617619">
                  <a:extLst>
                    <a:ext uri="{9D8B030D-6E8A-4147-A177-3AD203B41FA5}">
                      <a16:colId xmlns:a16="http://schemas.microsoft.com/office/drawing/2014/main" val="2602151474"/>
                    </a:ext>
                  </a:extLst>
                </a:gridCol>
              </a:tblGrid>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投保年齡</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rPr>
                        <a:t>60</a:t>
                      </a:r>
                    </a:p>
                  </a:txBody>
                  <a:tcPr marL="9525" marR="9525" marT="9525" marB="0" anchor="ctr">
                    <a:solidFill>
                      <a:schemeClr val="bg1">
                        <a:lumMod val="95000"/>
                      </a:schemeClr>
                    </a:solidFill>
                  </a:tcPr>
                </a:tc>
                <a:extLst>
                  <a:ext uri="{0D108BD9-81ED-4DB2-BD59-A6C34878D82A}">
                    <a16:rowId xmlns:a16="http://schemas.microsoft.com/office/drawing/2014/main" val="4205041809"/>
                  </a:ext>
                </a:extLst>
              </a:tr>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投保人年齡</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rPr>
                        <a:t>60~100</a:t>
                      </a:r>
                    </a:p>
                  </a:txBody>
                  <a:tcPr marL="9525" marR="9525" marT="9525" marB="0" anchor="ctr">
                    <a:solidFill>
                      <a:schemeClr val="bg1">
                        <a:lumMod val="95000"/>
                      </a:schemeClr>
                    </a:solidFill>
                  </a:tcPr>
                </a:tc>
                <a:extLst>
                  <a:ext uri="{0D108BD9-81ED-4DB2-BD59-A6C34878D82A}">
                    <a16:rowId xmlns:a16="http://schemas.microsoft.com/office/drawing/2014/main" val="2183961460"/>
                  </a:ext>
                </a:extLst>
              </a:tr>
              <a:tr h="237600">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身心障礙資料</a:t>
                      </a:r>
                    </a:p>
                  </a:txBody>
                  <a:tcPr marL="9525" marR="9525" marT="9525" marB="0" anchor="ctr">
                    <a:solidFill>
                      <a:schemeClr val="bg1">
                        <a:lumMod val="85000"/>
                      </a:schemeClr>
                    </a:solidFill>
                  </a:tcPr>
                </a:tc>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衛生福利部 互動式指標查詢</a:t>
                      </a:r>
                    </a:p>
                  </a:txBody>
                  <a:tcPr marL="9525" marR="9525" marT="9525" marB="0" anchor="ctr">
                    <a:solidFill>
                      <a:schemeClr val="bg1">
                        <a:lumMod val="95000"/>
                      </a:schemeClr>
                    </a:solidFill>
                  </a:tcPr>
                </a:tc>
                <a:extLst>
                  <a:ext uri="{0D108BD9-81ED-4DB2-BD59-A6C34878D82A}">
                    <a16:rowId xmlns:a16="http://schemas.microsoft.com/office/drawing/2014/main" val="277150855"/>
                  </a:ext>
                </a:extLst>
              </a:tr>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總人口資料</a:t>
                      </a:r>
                    </a:p>
                  </a:txBody>
                  <a:tcPr marL="9525" marR="9525" marT="9525" marB="0" anchor="ctr">
                    <a:solidFill>
                      <a:schemeClr val="bg1">
                        <a:lumMod val="85000"/>
                      </a:schemeClr>
                    </a:solidFill>
                  </a:tcPr>
                </a:tc>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中華民國內政部戶政司全球資訊網人口統計資料庫</a:t>
                      </a:r>
                    </a:p>
                  </a:txBody>
                  <a:tcPr marL="9525" marR="9525" marT="9525" marB="0" anchor="ctr">
                    <a:solidFill>
                      <a:schemeClr val="bg1">
                        <a:lumMod val="95000"/>
                      </a:schemeClr>
                    </a:solidFill>
                  </a:tcPr>
                </a:tc>
                <a:extLst>
                  <a:ext uri="{0D108BD9-81ED-4DB2-BD59-A6C34878D82A}">
                    <a16:rowId xmlns:a16="http://schemas.microsoft.com/office/drawing/2014/main" val="1688285402"/>
                  </a:ext>
                </a:extLst>
              </a:tr>
              <a:tr h="237600">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死亡人口資料</a:t>
                      </a:r>
                    </a:p>
                  </a:txBody>
                  <a:tcPr marL="9525" marR="9525" marT="9525" marB="0" anchor="ctr">
                    <a:solidFill>
                      <a:schemeClr val="bg1">
                        <a:lumMod val="85000"/>
                      </a:schemeClr>
                    </a:solidFill>
                  </a:tcPr>
                </a:tc>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中華民國內政部戶政司全球資訊網人口統計資料庫</a:t>
                      </a:r>
                    </a:p>
                  </a:txBody>
                  <a:tcPr marL="9525" marR="9525" marT="9525" marB="0" anchor="ctr">
                    <a:solidFill>
                      <a:schemeClr val="bg1">
                        <a:lumMod val="95000"/>
                      </a:schemeClr>
                    </a:solidFill>
                  </a:tcPr>
                </a:tc>
                <a:extLst>
                  <a:ext uri="{0D108BD9-81ED-4DB2-BD59-A6C34878D82A}">
                    <a16:rowId xmlns:a16="http://schemas.microsoft.com/office/drawing/2014/main" val="2400040434"/>
                  </a:ext>
                </a:extLst>
              </a:tr>
              <a:tr h="714375">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分析主體</a:t>
                      </a:r>
                    </a:p>
                  </a:txBody>
                  <a:tcPr marL="9525" marR="9525" marT="9525" marB="0" anchor="ctr">
                    <a:solidFill>
                      <a:schemeClr val="bg1">
                        <a:lumMod val="85000"/>
                      </a:schemeClr>
                    </a:solidFill>
                  </a:tcPr>
                </a:tc>
                <a:tc>
                  <a:txBody>
                    <a:bodyPr/>
                    <a:lstStyle/>
                    <a:p>
                      <a:pPr marL="0" algn="ctr" defTabSz="914400" rtl="0" eaLnBrk="1" fontAlgn="ctr" latinLnBrk="0" hangingPunct="1"/>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有繼承人不受監管</a:t>
                      </a:r>
                      <a:r>
                        <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RM</a:t>
                      </a:r>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合約</a:t>
                      </a:r>
                      <a:endPar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endParaRPr>
                    </a:p>
                    <a:p>
                      <a:pPr marL="0" algn="ctr" defTabSz="914400" rtl="0" eaLnBrk="1" fontAlgn="ctr" latinLnBrk="0" hangingPunct="1"/>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無繼承人不受監管</a:t>
                      </a:r>
                      <a:r>
                        <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RM</a:t>
                      </a:r>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合約</a:t>
                      </a:r>
                      <a:endPar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endParaRPr>
                    </a:p>
                    <a:p>
                      <a:pPr marL="0" algn="ctr" defTabSz="914400" rtl="0" eaLnBrk="1" fontAlgn="ctr" latinLnBrk="0" hangingPunct="1"/>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有繼承人受到監管</a:t>
                      </a:r>
                      <a:r>
                        <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RM</a:t>
                      </a:r>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合約</a:t>
                      </a:r>
                      <a:endPar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endParaRPr>
                    </a:p>
                    <a:p>
                      <a:pPr marL="0" algn="ctr" defTabSz="914400" rtl="0" eaLnBrk="1" fontAlgn="ctr" latinLnBrk="0" hangingPunct="1"/>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無繼承人受到監管</a:t>
                      </a:r>
                      <a:r>
                        <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RM</a:t>
                      </a:r>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合約</a:t>
                      </a:r>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HR</a:t>
                      </a:r>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不受監管合約</a:t>
                      </a:r>
                      <a:endPar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HR</a:t>
                      </a:r>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受到監管合約</a:t>
                      </a:r>
                    </a:p>
                  </a:txBody>
                  <a:tcPr marL="9525" marR="9525" marT="9525" marB="0" anchor="ctr">
                    <a:solidFill>
                      <a:schemeClr val="bg1">
                        <a:lumMod val="95000"/>
                      </a:schemeClr>
                    </a:solidFill>
                  </a:tcPr>
                </a:tc>
                <a:extLst>
                  <a:ext uri="{0D108BD9-81ED-4DB2-BD59-A6C34878D82A}">
                    <a16:rowId xmlns:a16="http://schemas.microsoft.com/office/drawing/2014/main" val="2091133363"/>
                  </a:ext>
                </a:extLst>
              </a:tr>
              <a:tr h="238125">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利率情境</a:t>
                      </a:r>
                    </a:p>
                  </a:txBody>
                  <a:tcPr marL="9525" marR="9525" marT="9525" marB="0" anchor="ctr">
                    <a:solidFill>
                      <a:schemeClr val="bg1">
                        <a:lumMod val="85000"/>
                      </a:schemeClr>
                    </a:solidFill>
                  </a:tcPr>
                </a:tc>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平穩、上升、波動</a:t>
                      </a:r>
                    </a:p>
                  </a:txBody>
                  <a:tcPr marL="9525" marR="9525" marT="9525" marB="0" anchor="ctr">
                    <a:solidFill>
                      <a:schemeClr val="bg1">
                        <a:lumMod val="95000"/>
                      </a:schemeClr>
                    </a:solidFill>
                  </a:tcPr>
                </a:tc>
                <a:extLst>
                  <a:ext uri="{0D108BD9-81ED-4DB2-BD59-A6C34878D82A}">
                    <a16:rowId xmlns:a16="http://schemas.microsoft.com/office/drawing/2014/main" val="1722481182"/>
                  </a:ext>
                </a:extLst>
              </a:tr>
            </a:tbl>
          </a:graphicData>
        </a:graphic>
      </p:graphicFrame>
      <p:graphicFrame>
        <p:nvGraphicFramePr>
          <p:cNvPr id="49" name="表格 48">
            <a:extLst>
              <a:ext uri="{FF2B5EF4-FFF2-40B4-BE49-F238E27FC236}">
                <a16:creationId xmlns:a16="http://schemas.microsoft.com/office/drawing/2014/main" id="{EF8BBD2B-A975-579C-0D82-C7213BA08685}"/>
              </a:ext>
            </a:extLst>
          </p:cNvPr>
          <p:cNvGraphicFramePr>
            <a:graphicFrameLocks noGrp="1"/>
          </p:cNvGraphicFramePr>
          <p:nvPr>
            <p:extLst>
              <p:ext uri="{D42A27DB-BD31-4B8C-83A1-F6EECF244321}">
                <p14:modId xmlns:p14="http://schemas.microsoft.com/office/powerpoint/2010/main" val="3025704757"/>
              </p:ext>
            </p:extLst>
          </p:nvPr>
        </p:nvGraphicFramePr>
        <p:xfrm>
          <a:off x="6265281" y="1279766"/>
          <a:ext cx="4278089" cy="2613600"/>
        </p:xfrm>
        <a:graphic>
          <a:graphicData uri="http://schemas.openxmlformats.org/drawingml/2006/table">
            <a:tbl>
              <a:tblPr>
                <a:tableStyleId>{5C22544A-7EE6-4342-B048-85BDC9FD1C3A}</a:tableStyleId>
              </a:tblPr>
              <a:tblGrid>
                <a:gridCol w="2273300">
                  <a:extLst>
                    <a:ext uri="{9D8B030D-6E8A-4147-A177-3AD203B41FA5}">
                      <a16:colId xmlns:a16="http://schemas.microsoft.com/office/drawing/2014/main" val="1864458530"/>
                    </a:ext>
                  </a:extLst>
                </a:gridCol>
                <a:gridCol w="2004789">
                  <a:extLst>
                    <a:ext uri="{9D8B030D-6E8A-4147-A177-3AD203B41FA5}">
                      <a16:colId xmlns:a16="http://schemas.microsoft.com/office/drawing/2014/main" val="1771011574"/>
                    </a:ext>
                  </a:extLst>
                </a:gridCol>
              </a:tblGrid>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期初房價</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rPr>
                        <a:t>10,000,000</a:t>
                      </a:r>
                    </a:p>
                  </a:txBody>
                  <a:tcPr marL="9525" marR="9525" marT="9525" marB="0" anchor="ctr">
                    <a:solidFill>
                      <a:schemeClr val="bg1">
                        <a:lumMod val="95000"/>
                      </a:schemeClr>
                    </a:solidFill>
                  </a:tcPr>
                </a:tc>
                <a:extLst>
                  <a:ext uri="{0D108BD9-81ED-4DB2-BD59-A6C34878D82A}">
                    <a16:rowId xmlns:a16="http://schemas.microsoft.com/office/drawing/2014/main" val="2374358060"/>
                  </a:ext>
                </a:extLst>
              </a:tr>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房價波動度 </a:t>
                      </a:r>
                    </a:p>
                  </a:txBody>
                  <a:tcPr marL="9525" marR="9525" marT="9525" marB="0" anchor="ctr">
                    <a:solidFill>
                      <a:schemeClr val="bg1">
                        <a:lumMod val="85000"/>
                      </a:schemeClr>
                    </a:solidFill>
                  </a:tcPr>
                </a:tc>
                <a:tc>
                  <a:txBody>
                    <a:bodyPr/>
                    <a:lstStyle/>
                    <a:p>
                      <a:pPr marL="0" algn="ctr" defTabSz="914400" rtl="0" eaLnBrk="1" fontAlgn="ctr" latinLnBrk="0" hangingPunct="1"/>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根據國家不同</a:t>
                      </a:r>
                      <a:endPar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solidFill>
                      <a:schemeClr val="bg1">
                        <a:lumMod val="95000"/>
                      </a:schemeClr>
                    </a:solidFill>
                  </a:tcPr>
                </a:tc>
                <a:extLst>
                  <a:ext uri="{0D108BD9-81ED-4DB2-BD59-A6C34878D82A}">
                    <a16:rowId xmlns:a16="http://schemas.microsoft.com/office/drawing/2014/main" val="4139762917"/>
                  </a:ext>
                </a:extLst>
              </a:tr>
              <a:tr h="237600">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房價利率相關係數</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rPr>
                        <a:t>0.0252</a:t>
                      </a:r>
                    </a:p>
                  </a:txBody>
                  <a:tcPr marL="9525" marR="9525" marT="9525" marB="0" anchor="ctr">
                    <a:solidFill>
                      <a:schemeClr val="bg1">
                        <a:lumMod val="95000"/>
                      </a:schemeClr>
                    </a:solidFill>
                  </a:tcPr>
                </a:tc>
                <a:extLst>
                  <a:ext uri="{0D108BD9-81ED-4DB2-BD59-A6C34878D82A}">
                    <a16:rowId xmlns:a16="http://schemas.microsoft.com/office/drawing/2014/main" val="247742353"/>
                  </a:ext>
                </a:extLst>
              </a:tr>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房租率</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rPr>
                        <a:t>0.02</a:t>
                      </a:r>
                    </a:p>
                  </a:txBody>
                  <a:tcPr marL="9525" marR="9525" marT="9525" marB="0" anchor="ctr">
                    <a:solidFill>
                      <a:schemeClr val="bg1">
                        <a:lumMod val="95000"/>
                      </a:schemeClr>
                    </a:solidFill>
                  </a:tcPr>
                </a:tc>
                <a:extLst>
                  <a:ext uri="{0D108BD9-81ED-4DB2-BD59-A6C34878D82A}">
                    <a16:rowId xmlns:a16="http://schemas.microsoft.com/office/drawing/2014/main" val="3853523050"/>
                  </a:ext>
                </a:extLst>
              </a:tr>
              <a:tr h="237600">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風險價值模型置信水平 </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rPr>
                        <a:t>95%</a:t>
                      </a:r>
                    </a:p>
                  </a:txBody>
                  <a:tcPr marL="9525" marR="9525" marT="9525" marB="0" anchor="ctr">
                    <a:solidFill>
                      <a:schemeClr val="bg1">
                        <a:lumMod val="95000"/>
                      </a:schemeClr>
                    </a:solidFill>
                  </a:tcPr>
                </a:tc>
                <a:extLst>
                  <a:ext uri="{0D108BD9-81ED-4DB2-BD59-A6C34878D82A}">
                    <a16:rowId xmlns:a16="http://schemas.microsoft.com/office/drawing/2014/main" val="1055356512"/>
                  </a:ext>
                </a:extLst>
              </a:tr>
              <a:tr h="237600">
                <a:tc>
                  <a:txBody>
                    <a:bodyPr/>
                    <a:lstStyle/>
                    <a:p>
                      <a:pPr marL="0" algn="ctr" defTabSz="914400" rtl="0" eaLnBrk="1" fontAlgn="ctr" latinLnBrk="0" hangingPunct="1"/>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累積貸款</a:t>
                      </a:r>
                      <a:r>
                        <a:rPr lang="en-US" altLang="zh-TW" sz="1200" u="none" strike="noStrike" kern="1200" dirty="0">
                          <a:solidFill>
                            <a:schemeClr val="dk1"/>
                          </a:solidFill>
                          <a:effectLst/>
                          <a:latin typeface="標楷體" panose="03000509000000000000" pitchFamily="65" charset="-120"/>
                          <a:ea typeface="標楷體" panose="03000509000000000000" pitchFamily="65" charset="-120"/>
                          <a:cs typeface="+mn-cs"/>
                        </a:rPr>
                        <a:t>/</a:t>
                      </a:r>
                      <a:r>
                        <a:rPr lang="zh-TW"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成本金額代表點</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rPr>
                        <a:t>10</a:t>
                      </a:r>
                    </a:p>
                  </a:txBody>
                  <a:tcPr marL="9525" marR="9525" marT="9525" marB="0" anchor="ctr">
                    <a:solidFill>
                      <a:schemeClr val="bg1">
                        <a:lumMod val="95000"/>
                      </a:schemeClr>
                    </a:solidFill>
                  </a:tcPr>
                </a:tc>
                <a:extLst>
                  <a:ext uri="{0D108BD9-81ED-4DB2-BD59-A6C34878D82A}">
                    <a16:rowId xmlns:a16="http://schemas.microsoft.com/office/drawing/2014/main" val="4129367870"/>
                  </a:ext>
                </a:extLst>
              </a:tr>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期初保費</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sz="1200" u="none" strike="noStrike" kern="1200" dirty="0">
                          <a:solidFill>
                            <a:schemeClr val="dk1"/>
                          </a:solidFill>
                          <a:effectLst/>
                          <a:latin typeface="標楷體" panose="03000509000000000000" pitchFamily="65" charset="-120"/>
                          <a:ea typeface="標楷體" panose="03000509000000000000" pitchFamily="65" charset="-120"/>
                          <a:cs typeface="+mn-cs"/>
                        </a:rPr>
                        <a:t>2%(before:2.5%)</a:t>
                      </a:r>
                    </a:p>
                  </a:txBody>
                  <a:tcPr marL="9525" marR="9525" marT="9525" marB="0" anchor="ctr">
                    <a:solidFill>
                      <a:schemeClr val="bg1">
                        <a:lumMod val="95000"/>
                      </a:schemeClr>
                    </a:solidFill>
                  </a:tcPr>
                </a:tc>
                <a:extLst>
                  <a:ext uri="{0D108BD9-81ED-4DB2-BD59-A6C34878D82A}">
                    <a16:rowId xmlns:a16="http://schemas.microsoft.com/office/drawing/2014/main" val="2646340264"/>
                  </a:ext>
                </a:extLst>
              </a:tr>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保費率</a:t>
                      </a:r>
                    </a:p>
                  </a:txBody>
                  <a:tcPr marL="9525" marR="9525" marT="9525" marB="0" anchor="ctr">
                    <a:solidFill>
                      <a:schemeClr val="bg1">
                        <a:lumMod val="85000"/>
                      </a:schemeClr>
                    </a:solidFill>
                  </a:tcPr>
                </a:tc>
                <a:tc>
                  <a:txBody>
                    <a:bodyPr/>
                    <a:lstStyle/>
                    <a:p>
                      <a:pPr marL="0" algn="ctr" defTabSz="914400" rtl="0" eaLnBrk="1" fontAlgn="ctr" latinLnBrk="0" hangingPunct="1"/>
                      <a:r>
                        <a:rPr lang="en-US" sz="1200" u="none" strike="noStrike" kern="1200" dirty="0">
                          <a:solidFill>
                            <a:schemeClr val="dk1"/>
                          </a:solidFill>
                          <a:effectLst/>
                          <a:latin typeface="標楷體" panose="03000509000000000000" pitchFamily="65" charset="-120"/>
                          <a:ea typeface="標楷體" panose="03000509000000000000" pitchFamily="65" charset="-120"/>
                          <a:cs typeface="+mn-cs"/>
                        </a:rPr>
                        <a:t>0.5%(before:1.25%)</a:t>
                      </a:r>
                    </a:p>
                  </a:txBody>
                  <a:tcPr marL="9525" marR="9525" marT="9525" marB="0" anchor="ctr">
                    <a:solidFill>
                      <a:schemeClr val="bg1">
                        <a:lumMod val="95000"/>
                      </a:schemeClr>
                    </a:solidFill>
                  </a:tcPr>
                </a:tc>
                <a:extLst>
                  <a:ext uri="{0D108BD9-81ED-4DB2-BD59-A6C34878D82A}">
                    <a16:rowId xmlns:a16="http://schemas.microsoft.com/office/drawing/2014/main" val="1529770871"/>
                  </a:ext>
                </a:extLst>
              </a:tr>
              <a:tr h="237600">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支付方式</a:t>
                      </a:r>
                    </a:p>
                  </a:txBody>
                  <a:tcPr marL="9525" marR="9525" marT="9525" marB="0" anchor="ctr">
                    <a:solidFill>
                      <a:schemeClr val="bg1">
                        <a:lumMod val="85000"/>
                      </a:schemeClr>
                    </a:solidFill>
                  </a:tcPr>
                </a:tc>
                <a:tc>
                  <a:txBody>
                    <a:bodyPr/>
                    <a:lstStyle/>
                    <a:p>
                      <a:pPr marL="0" algn="ctr" defTabSz="914400" rtl="0" eaLnBrk="1" fontAlgn="ctr" latinLnBrk="0" hangingPunct="1"/>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一次性</a:t>
                      </a:r>
                      <a:r>
                        <a:rPr lang="en-US" altLang="zh-CN" sz="1200" u="none" strike="noStrike" kern="1200" dirty="0">
                          <a:solidFill>
                            <a:schemeClr val="dk1"/>
                          </a:solidFill>
                          <a:effectLst/>
                          <a:latin typeface="標楷體" panose="03000509000000000000" pitchFamily="65" charset="-120"/>
                          <a:ea typeface="標楷體" panose="03000509000000000000" pitchFamily="65" charset="-120"/>
                          <a:cs typeface="+mn-cs"/>
                        </a:rPr>
                        <a:t>/</a:t>
                      </a:r>
                      <a:r>
                        <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rPr>
                        <a:t>每年</a:t>
                      </a:r>
                    </a:p>
                  </a:txBody>
                  <a:tcPr marL="9525" marR="9525" marT="9525" marB="0" anchor="ctr">
                    <a:solidFill>
                      <a:schemeClr val="bg1">
                        <a:lumMod val="95000"/>
                      </a:schemeClr>
                    </a:solidFill>
                  </a:tcPr>
                </a:tc>
                <a:extLst>
                  <a:ext uri="{0D108BD9-81ED-4DB2-BD59-A6C34878D82A}">
                    <a16:rowId xmlns:a16="http://schemas.microsoft.com/office/drawing/2014/main" val="1628584935"/>
                  </a:ext>
                </a:extLst>
              </a:tr>
              <a:tr h="237600">
                <a:tc>
                  <a:txBody>
                    <a:bodyPr/>
                    <a:lstStyle/>
                    <a:p>
                      <a:pPr marL="0" algn="ctr" defTabSz="914400" rtl="0" eaLnBrk="1" fontAlgn="ctr" latinLnBrk="0" hangingPunct="1"/>
                      <a:r>
                        <a:rPr lang="zh-CN"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利差</a:t>
                      </a:r>
                      <a:endPar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1.5%</a:t>
                      </a:r>
                      <a:endPar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solidFill>
                      <a:schemeClr val="bg1">
                        <a:lumMod val="95000"/>
                      </a:schemeClr>
                    </a:solidFill>
                  </a:tcPr>
                </a:tc>
                <a:extLst>
                  <a:ext uri="{0D108BD9-81ED-4DB2-BD59-A6C34878D82A}">
                    <a16:rowId xmlns:a16="http://schemas.microsoft.com/office/drawing/2014/main" val="1172824820"/>
                  </a:ext>
                </a:extLst>
              </a:tr>
              <a:tr h="237600">
                <a:tc>
                  <a:txBody>
                    <a:bodyPr/>
                    <a:lstStyle/>
                    <a:p>
                      <a:pPr marL="0" algn="ctr" defTabSz="914400" rtl="0" eaLnBrk="1" fontAlgn="ctr" latinLnBrk="0" hangingPunct="1"/>
                      <a:r>
                        <a:rPr lang="zh-TW" altLang="en-US"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合約最終年齡</a:t>
                      </a:r>
                      <a:endPar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n-US" altLang="zh-TW" sz="1200" u="none" strike="noStrike" kern="1200" dirty="0" smtClean="0">
                          <a:solidFill>
                            <a:schemeClr val="dk1"/>
                          </a:solidFill>
                          <a:effectLst/>
                          <a:latin typeface="標楷體" panose="03000509000000000000" pitchFamily="65" charset="-120"/>
                          <a:ea typeface="標楷體" panose="03000509000000000000" pitchFamily="65" charset="-120"/>
                          <a:cs typeface="+mn-cs"/>
                        </a:rPr>
                        <a:t>100</a:t>
                      </a:r>
                      <a:endParaRPr lang="zh-CN" altLang="en-US" sz="12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solidFill>
                      <a:schemeClr val="bg1">
                        <a:lumMod val="95000"/>
                      </a:schemeClr>
                    </a:solidFill>
                  </a:tcPr>
                </a:tc>
                <a:extLst>
                  <a:ext uri="{0D108BD9-81ED-4DB2-BD59-A6C34878D82A}">
                    <a16:rowId xmlns:a16="http://schemas.microsoft.com/office/drawing/2014/main" val="3039984299"/>
                  </a:ext>
                </a:extLst>
              </a:tr>
            </a:tbl>
          </a:graphicData>
        </a:graphic>
      </p:graphicFrame>
      <p:sp>
        <p:nvSpPr>
          <p:cNvPr id="2" name="投影片編號版面配置區 1"/>
          <p:cNvSpPr>
            <a:spLocks noGrp="1"/>
          </p:cNvSpPr>
          <p:nvPr>
            <p:ph type="sldNum" sz="quarter" idx="12"/>
          </p:nvPr>
        </p:nvSpPr>
        <p:spPr/>
        <p:txBody>
          <a:bodyPr/>
          <a:lstStyle/>
          <a:p>
            <a:fld id="{E324FA42-E9BE-499F-A49C-7FF6B381752F}" type="slidenum">
              <a:rPr lang="zh-TW" altLang="en-US" smtClean="0"/>
              <a:t>29</a:t>
            </a:fld>
            <a:endParaRPr lang="zh-TW" altLang="en-US"/>
          </a:p>
        </p:txBody>
      </p:sp>
      <p:sp>
        <p:nvSpPr>
          <p:cNvPr id="68" name="文本框 28">
            <a:extLst>
              <a:ext uri="{FF2B5EF4-FFF2-40B4-BE49-F238E27FC236}">
                <a16:creationId xmlns:a16="http://schemas.microsoft.com/office/drawing/2014/main" id="{ABEE3B9E-D292-EC2F-B41C-183D23A529AA}"/>
              </a:ext>
            </a:extLst>
          </p:cNvPr>
          <p:cNvSpPr txBox="1"/>
          <p:nvPr/>
        </p:nvSpPr>
        <p:spPr>
          <a:xfrm>
            <a:off x="1444426" y="6015481"/>
            <a:ext cx="2782731" cy="830997"/>
          </a:xfrm>
          <a:prstGeom prst="rect">
            <a:avLst/>
          </a:prstGeom>
          <a:noFill/>
        </p:spPr>
        <p:txBody>
          <a:bodyPr wrap="square">
            <a:spAutoFit/>
          </a:bodyPr>
          <a:lstStyle/>
          <a:p>
            <a:pPr algn="ctr" fontAlgn="ctr"/>
            <a:r>
              <a:rPr lang="zh-TW" altLang="en-US" sz="1200" dirty="0">
                <a:solidFill>
                  <a:schemeClr val="dk1"/>
                </a:solidFill>
                <a:latin typeface="標楷體" panose="03000509000000000000" pitchFamily="65" charset="-120"/>
                <a:ea typeface="標楷體" panose="03000509000000000000" pitchFamily="65" charset="-120"/>
              </a:rPr>
              <a:t>利率均值回歸</a:t>
            </a:r>
            <a:r>
              <a:rPr lang="zh-TW" altLang="en-US" sz="1200" dirty="0" smtClean="0">
                <a:solidFill>
                  <a:schemeClr val="dk1"/>
                </a:solidFill>
                <a:latin typeface="標楷體" panose="03000509000000000000" pitchFamily="65" charset="-120"/>
                <a:ea typeface="標楷體" panose="03000509000000000000" pitchFamily="65" charset="-120"/>
              </a:rPr>
              <a:t>率</a:t>
            </a:r>
            <a:r>
              <a:rPr lang="en-US" altLang="zh-TW" sz="1200" dirty="0" smtClean="0">
                <a:solidFill>
                  <a:schemeClr val="dk1"/>
                </a:solidFill>
                <a:latin typeface="標楷體" panose="03000509000000000000" pitchFamily="65" charset="-120"/>
                <a:ea typeface="標楷體" panose="03000509000000000000" pitchFamily="65" charset="-120"/>
              </a:rPr>
              <a:t>=0.037</a:t>
            </a:r>
          </a:p>
          <a:p>
            <a:pPr algn="ctr" fontAlgn="ctr"/>
            <a:r>
              <a:rPr lang="zh-CN" altLang="en-US" sz="1200" dirty="0">
                <a:solidFill>
                  <a:schemeClr val="dk1"/>
                </a:solidFill>
                <a:latin typeface="標楷體" panose="03000509000000000000" pitchFamily="65" charset="-120"/>
                <a:ea typeface="標楷體" panose="03000509000000000000" pitchFamily="65" charset="-120"/>
              </a:rPr>
              <a:t>利率波動</a:t>
            </a:r>
            <a:r>
              <a:rPr lang="zh-CN" altLang="en-US" sz="1200" dirty="0" smtClean="0">
                <a:solidFill>
                  <a:schemeClr val="dk1"/>
                </a:solidFill>
                <a:latin typeface="標楷體" panose="03000509000000000000" pitchFamily="65" charset="-120"/>
                <a:ea typeface="標楷體" panose="03000509000000000000" pitchFamily="65" charset="-120"/>
              </a:rPr>
              <a:t>度</a:t>
            </a:r>
            <a:r>
              <a:rPr lang="en-US" altLang="zh-TW" sz="1200" dirty="0" smtClean="0">
                <a:solidFill>
                  <a:schemeClr val="dk1"/>
                </a:solidFill>
                <a:latin typeface="標楷體" panose="03000509000000000000" pitchFamily="65" charset="-120"/>
                <a:ea typeface="標楷體" panose="03000509000000000000" pitchFamily="65" charset="-120"/>
              </a:rPr>
              <a:t>=</a:t>
            </a:r>
            <a:r>
              <a:rPr lang="en-US" altLang="zh-TW" sz="1200" dirty="0" smtClean="0">
                <a:solidFill>
                  <a:srgbClr val="FF0000"/>
                </a:solidFill>
                <a:latin typeface="標楷體" panose="03000509000000000000" pitchFamily="65" charset="-120"/>
                <a:ea typeface="標楷體" panose="03000509000000000000" pitchFamily="65" charset="-120"/>
              </a:rPr>
              <a:t>0.0001(</a:t>
            </a:r>
            <a:r>
              <a:rPr lang="zh-TW" altLang="en-US" sz="1200" dirty="0" smtClean="0">
                <a:solidFill>
                  <a:srgbClr val="FF0000"/>
                </a:solidFill>
                <a:latin typeface="標楷體" panose="03000509000000000000" pitchFamily="65" charset="-120"/>
                <a:ea typeface="標楷體" panose="03000509000000000000" pitchFamily="65" charset="-120"/>
              </a:rPr>
              <a:t>最低</a:t>
            </a:r>
            <a:r>
              <a:rPr lang="en-US" altLang="zh-TW" sz="1200" dirty="0" smtClean="0">
                <a:solidFill>
                  <a:srgbClr val="FF0000"/>
                </a:solidFill>
                <a:latin typeface="標楷體" panose="03000509000000000000" pitchFamily="65" charset="-120"/>
                <a:ea typeface="標楷體" panose="03000509000000000000" pitchFamily="65" charset="-120"/>
              </a:rPr>
              <a:t>)</a:t>
            </a:r>
          </a:p>
          <a:p>
            <a:pPr algn="ctr" fontAlgn="ctr"/>
            <a:r>
              <a:rPr lang="zh-TW" altLang="en-US" sz="1200" dirty="0">
                <a:solidFill>
                  <a:schemeClr val="dk1"/>
                </a:solidFill>
                <a:latin typeface="標楷體" panose="03000509000000000000" pitchFamily="65" charset="-120"/>
                <a:ea typeface="標楷體" panose="03000509000000000000" pitchFamily="65" charset="-120"/>
              </a:rPr>
              <a:t>資料</a:t>
            </a:r>
            <a:r>
              <a:rPr lang="en-US" altLang="zh-TW" sz="1200" dirty="0">
                <a:solidFill>
                  <a:schemeClr val="dk1"/>
                </a:solidFill>
                <a:latin typeface="標楷體" panose="03000509000000000000" pitchFamily="65" charset="-120"/>
                <a:ea typeface="標楷體" panose="03000509000000000000" pitchFamily="65" charset="-120"/>
              </a:rPr>
              <a:t>: </a:t>
            </a:r>
            <a:r>
              <a:rPr lang="en-US" altLang="zh-TW" sz="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Dai et al(2023) </a:t>
            </a:r>
            <a:r>
              <a:rPr lang="zh-TW" altLang="en-US" sz="1200" dirty="0">
                <a:solidFill>
                  <a:schemeClr val="dk1"/>
                </a:solidFill>
                <a:latin typeface="標楷體" panose="03000509000000000000" pitchFamily="65" charset="-120"/>
                <a:ea typeface="標楷體" panose="03000509000000000000" pitchFamily="65" charset="-120"/>
              </a:rPr>
              <a:t>校正結果</a:t>
            </a:r>
            <a:endParaRPr lang="en-US" altLang="zh-TW" sz="1200" dirty="0">
              <a:solidFill>
                <a:schemeClr val="dk1"/>
              </a:solidFill>
              <a:latin typeface="標楷體" panose="03000509000000000000" pitchFamily="65" charset="-120"/>
              <a:ea typeface="標楷體" panose="03000509000000000000" pitchFamily="65" charset="-120"/>
            </a:endParaRPr>
          </a:p>
          <a:p>
            <a:pPr algn="ctr" fontAlgn="ctr"/>
            <a:endParaRPr lang="zh-CN" altLang="zh-CN" sz="1200" dirty="0">
              <a:solidFill>
                <a:srgbClr val="FF0000"/>
              </a:solidFill>
              <a:latin typeface="標楷體" panose="03000509000000000000" pitchFamily="65" charset="-120"/>
              <a:ea typeface="標楷體" panose="03000509000000000000" pitchFamily="65" charset="-120"/>
            </a:endParaRPr>
          </a:p>
        </p:txBody>
      </p:sp>
      <p:sp>
        <p:nvSpPr>
          <p:cNvPr id="69" name="文本框 28">
            <a:extLst>
              <a:ext uri="{FF2B5EF4-FFF2-40B4-BE49-F238E27FC236}">
                <a16:creationId xmlns:a16="http://schemas.microsoft.com/office/drawing/2014/main" id="{ABEE3B9E-D292-EC2F-B41C-183D23A529AA}"/>
              </a:ext>
            </a:extLst>
          </p:cNvPr>
          <p:cNvSpPr txBox="1"/>
          <p:nvPr/>
        </p:nvSpPr>
        <p:spPr>
          <a:xfrm>
            <a:off x="4890026" y="6027003"/>
            <a:ext cx="2534473" cy="830997"/>
          </a:xfrm>
          <a:prstGeom prst="rect">
            <a:avLst/>
          </a:prstGeom>
          <a:noFill/>
        </p:spPr>
        <p:txBody>
          <a:bodyPr wrap="square">
            <a:spAutoFit/>
          </a:bodyPr>
          <a:lstStyle/>
          <a:p>
            <a:pPr algn="ctr" fontAlgn="ctr"/>
            <a:r>
              <a:rPr lang="zh-TW" altLang="en-US" sz="1200" dirty="0">
                <a:solidFill>
                  <a:schemeClr val="dk1"/>
                </a:solidFill>
                <a:latin typeface="標楷體" panose="03000509000000000000" pitchFamily="65" charset="-120"/>
                <a:ea typeface="標楷體" panose="03000509000000000000" pitchFamily="65" charset="-120"/>
              </a:rPr>
              <a:t>利率均值回歸</a:t>
            </a:r>
            <a:r>
              <a:rPr lang="zh-TW" altLang="en-US" sz="1200" dirty="0" smtClean="0">
                <a:solidFill>
                  <a:schemeClr val="dk1"/>
                </a:solidFill>
                <a:latin typeface="標楷體" panose="03000509000000000000" pitchFamily="65" charset="-120"/>
                <a:ea typeface="標楷體" panose="03000509000000000000" pitchFamily="65" charset="-120"/>
              </a:rPr>
              <a:t>率</a:t>
            </a:r>
            <a:r>
              <a:rPr lang="en-US" altLang="zh-TW" sz="1200" dirty="0" smtClean="0">
                <a:solidFill>
                  <a:schemeClr val="dk1"/>
                </a:solidFill>
                <a:latin typeface="標楷體" panose="03000509000000000000" pitchFamily="65" charset="-120"/>
                <a:ea typeface="標楷體" panose="03000509000000000000" pitchFamily="65" charset="-120"/>
              </a:rPr>
              <a:t>=0.0298</a:t>
            </a:r>
          </a:p>
          <a:p>
            <a:pPr algn="ctr" fontAlgn="ctr"/>
            <a:r>
              <a:rPr lang="zh-CN" altLang="en-US" sz="1200" dirty="0">
                <a:solidFill>
                  <a:schemeClr val="dk1"/>
                </a:solidFill>
                <a:latin typeface="標楷體" panose="03000509000000000000" pitchFamily="65" charset="-120"/>
                <a:ea typeface="標楷體" panose="03000509000000000000" pitchFamily="65" charset="-120"/>
              </a:rPr>
              <a:t>利率波動</a:t>
            </a:r>
            <a:r>
              <a:rPr lang="zh-CN" altLang="en-US" sz="1200" dirty="0" smtClean="0">
                <a:solidFill>
                  <a:schemeClr val="dk1"/>
                </a:solidFill>
                <a:latin typeface="標楷體" panose="03000509000000000000" pitchFamily="65" charset="-120"/>
                <a:ea typeface="標楷體" panose="03000509000000000000" pitchFamily="65" charset="-120"/>
              </a:rPr>
              <a:t>度</a:t>
            </a:r>
            <a:r>
              <a:rPr lang="en-US" altLang="zh-TW" sz="1200" dirty="0" smtClean="0">
                <a:solidFill>
                  <a:schemeClr val="dk1"/>
                </a:solidFill>
                <a:latin typeface="標楷體" panose="03000509000000000000" pitchFamily="65" charset="-120"/>
                <a:ea typeface="標楷體" panose="03000509000000000000" pitchFamily="65" charset="-120"/>
              </a:rPr>
              <a:t>=</a:t>
            </a:r>
            <a:r>
              <a:rPr lang="en-US" altLang="zh-TW" sz="1200" dirty="0" smtClean="0">
                <a:solidFill>
                  <a:srgbClr val="FF0000"/>
                </a:solidFill>
                <a:latin typeface="標楷體" panose="03000509000000000000" pitchFamily="65" charset="-120"/>
                <a:ea typeface="標楷體" panose="03000509000000000000" pitchFamily="65" charset="-120"/>
              </a:rPr>
              <a:t>0.0254</a:t>
            </a:r>
            <a:r>
              <a:rPr lang="en-US" altLang="zh-TW" sz="1200" dirty="0">
                <a:solidFill>
                  <a:srgbClr val="FF0000"/>
                </a:solidFill>
                <a:latin typeface="標楷體" panose="03000509000000000000" pitchFamily="65" charset="-120"/>
                <a:ea typeface="標楷體" panose="03000509000000000000" pitchFamily="65" charset="-120"/>
              </a:rPr>
              <a:t>(</a:t>
            </a:r>
            <a:r>
              <a:rPr lang="zh-TW" altLang="en-US" sz="1200" dirty="0" smtClean="0">
                <a:solidFill>
                  <a:srgbClr val="FF0000"/>
                </a:solidFill>
                <a:latin typeface="標楷體" panose="03000509000000000000" pitchFamily="65" charset="-120"/>
                <a:ea typeface="標楷體" panose="03000509000000000000" pitchFamily="65" charset="-120"/>
              </a:rPr>
              <a:t>最高</a:t>
            </a:r>
            <a:r>
              <a:rPr lang="en-US" altLang="zh-TW" sz="1200" dirty="0" smtClean="0">
                <a:solidFill>
                  <a:srgbClr val="FF0000"/>
                </a:solidFill>
                <a:latin typeface="標楷體" panose="03000509000000000000" pitchFamily="65" charset="-120"/>
                <a:ea typeface="標楷體" panose="03000509000000000000" pitchFamily="65" charset="-120"/>
              </a:rPr>
              <a:t>)</a:t>
            </a:r>
          </a:p>
          <a:p>
            <a:pPr algn="ctr" fontAlgn="ctr"/>
            <a:r>
              <a:rPr lang="zh-TW" altLang="en-US" sz="1200" dirty="0">
                <a:solidFill>
                  <a:schemeClr val="dk1"/>
                </a:solidFill>
                <a:latin typeface="標楷體" panose="03000509000000000000" pitchFamily="65" charset="-120"/>
                <a:ea typeface="標楷體" panose="03000509000000000000" pitchFamily="65" charset="-120"/>
              </a:rPr>
              <a:t>資料</a:t>
            </a:r>
            <a:r>
              <a:rPr lang="en-US" altLang="zh-TW" sz="1200" dirty="0">
                <a:solidFill>
                  <a:schemeClr val="dk1"/>
                </a:solidFill>
                <a:latin typeface="標楷體" panose="03000509000000000000" pitchFamily="65" charset="-120"/>
                <a:ea typeface="標楷體" panose="03000509000000000000" pitchFamily="65" charset="-120"/>
              </a:rPr>
              <a:t>: </a:t>
            </a:r>
            <a:r>
              <a:rPr lang="zh-TW" altLang="en-US" sz="1200" dirty="0" smtClean="0">
                <a:solidFill>
                  <a:schemeClr val="dk1"/>
                </a:solidFill>
                <a:latin typeface="標楷體" panose="03000509000000000000" pitchFamily="65" charset="-120"/>
                <a:ea typeface="標楷體" panose="03000509000000000000" pitchFamily="65" charset="-120"/>
              </a:rPr>
              <a:t>2017/03/14</a:t>
            </a:r>
            <a:r>
              <a:rPr lang="zh-TW" altLang="en-US" sz="1200" dirty="0">
                <a:solidFill>
                  <a:schemeClr val="dk1"/>
                </a:solidFill>
                <a:latin typeface="標楷體" panose="03000509000000000000" pitchFamily="65" charset="-120"/>
                <a:ea typeface="標楷體" panose="03000509000000000000" pitchFamily="65" charset="-120"/>
              </a:rPr>
              <a:t>美國國債殖利率</a:t>
            </a:r>
          </a:p>
          <a:p>
            <a:pPr algn="ctr" fontAlgn="ctr"/>
            <a:endParaRPr lang="zh-CN" altLang="zh-CN" sz="1200" dirty="0">
              <a:solidFill>
                <a:srgbClr val="FF0000"/>
              </a:solidFill>
              <a:latin typeface="標楷體" panose="03000509000000000000" pitchFamily="65" charset="-120"/>
              <a:ea typeface="標楷體" panose="03000509000000000000" pitchFamily="65" charset="-120"/>
            </a:endParaRPr>
          </a:p>
        </p:txBody>
      </p:sp>
      <p:sp>
        <p:nvSpPr>
          <p:cNvPr id="70" name="文本框 28">
            <a:extLst>
              <a:ext uri="{FF2B5EF4-FFF2-40B4-BE49-F238E27FC236}">
                <a16:creationId xmlns:a16="http://schemas.microsoft.com/office/drawing/2014/main" id="{ABEE3B9E-D292-EC2F-B41C-183D23A529AA}"/>
              </a:ext>
            </a:extLst>
          </p:cNvPr>
          <p:cNvSpPr txBox="1"/>
          <p:nvPr/>
        </p:nvSpPr>
        <p:spPr>
          <a:xfrm>
            <a:off x="7915731" y="6015481"/>
            <a:ext cx="2438082" cy="646331"/>
          </a:xfrm>
          <a:prstGeom prst="rect">
            <a:avLst/>
          </a:prstGeom>
          <a:noFill/>
        </p:spPr>
        <p:txBody>
          <a:bodyPr wrap="square">
            <a:spAutoFit/>
          </a:bodyPr>
          <a:lstStyle/>
          <a:p>
            <a:pPr algn="ctr" fontAlgn="ctr"/>
            <a:r>
              <a:rPr lang="zh-TW" altLang="en-US" sz="1200" dirty="0">
                <a:solidFill>
                  <a:schemeClr val="dk1"/>
                </a:solidFill>
                <a:latin typeface="標楷體" panose="03000509000000000000" pitchFamily="65" charset="-120"/>
                <a:ea typeface="標楷體" panose="03000509000000000000" pitchFamily="65" charset="-120"/>
              </a:rPr>
              <a:t>利率均值回歸</a:t>
            </a:r>
            <a:r>
              <a:rPr lang="zh-TW" altLang="en-US" sz="1200" dirty="0" smtClean="0">
                <a:solidFill>
                  <a:schemeClr val="dk1"/>
                </a:solidFill>
                <a:latin typeface="標楷體" panose="03000509000000000000" pitchFamily="65" charset="-120"/>
                <a:ea typeface="標楷體" panose="03000509000000000000" pitchFamily="65" charset="-120"/>
              </a:rPr>
              <a:t>率</a:t>
            </a:r>
            <a:r>
              <a:rPr lang="en-US" altLang="zh-TW" sz="1200" dirty="0" smtClean="0">
                <a:solidFill>
                  <a:schemeClr val="dk1"/>
                </a:solidFill>
                <a:latin typeface="標楷體" panose="03000509000000000000" pitchFamily="65" charset="-120"/>
                <a:ea typeface="標楷體" panose="03000509000000000000" pitchFamily="65" charset="-120"/>
              </a:rPr>
              <a:t>=0.0785</a:t>
            </a:r>
          </a:p>
          <a:p>
            <a:pPr algn="ctr" fontAlgn="ctr"/>
            <a:r>
              <a:rPr lang="zh-CN" altLang="en-US" sz="1200" dirty="0">
                <a:solidFill>
                  <a:schemeClr val="dk1"/>
                </a:solidFill>
                <a:latin typeface="標楷體" panose="03000509000000000000" pitchFamily="65" charset="-120"/>
                <a:ea typeface="標楷體" panose="03000509000000000000" pitchFamily="65" charset="-120"/>
              </a:rPr>
              <a:t>利率波動</a:t>
            </a:r>
            <a:r>
              <a:rPr lang="zh-CN" altLang="en-US" sz="1200" dirty="0" smtClean="0">
                <a:solidFill>
                  <a:schemeClr val="dk1"/>
                </a:solidFill>
                <a:latin typeface="標楷體" panose="03000509000000000000" pitchFamily="65" charset="-120"/>
                <a:ea typeface="標楷體" panose="03000509000000000000" pitchFamily="65" charset="-120"/>
              </a:rPr>
              <a:t>度</a:t>
            </a:r>
            <a:r>
              <a:rPr lang="en-US" altLang="zh-TW" sz="1200" dirty="0" smtClean="0">
                <a:solidFill>
                  <a:schemeClr val="dk1"/>
                </a:solidFill>
                <a:latin typeface="標楷體" panose="03000509000000000000" pitchFamily="65" charset="-120"/>
                <a:ea typeface="標楷體" panose="03000509000000000000" pitchFamily="65" charset="-120"/>
              </a:rPr>
              <a:t>=</a:t>
            </a:r>
            <a:r>
              <a:rPr lang="en-US" altLang="zh-TW" sz="1200" dirty="0" smtClean="0">
                <a:solidFill>
                  <a:srgbClr val="FF0000"/>
                </a:solidFill>
                <a:latin typeface="標楷體" panose="03000509000000000000" pitchFamily="65" charset="-120"/>
                <a:ea typeface="標楷體" panose="03000509000000000000" pitchFamily="65" charset="-120"/>
              </a:rPr>
              <a:t>0.0148</a:t>
            </a:r>
          </a:p>
          <a:p>
            <a:pPr algn="ctr" fontAlgn="ctr"/>
            <a:r>
              <a:rPr lang="zh-TW" altLang="en-US" sz="1200" dirty="0" smtClean="0">
                <a:solidFill>
                  <a:schemeClr val="dk1"/>
                </a:solidFill>
                <a:latin typeface="標楷體" panose="03000509000000000000" pitchFamily="65" charset="-120"/>
                <a:ea typeface="標楷體" panose="03000509000000000000" pitchFamily="65" charset="-120"/>
              </a:rPr>
              <a:t>資料</a:t>
            </a:r>
            <a:r>
              <a:rPr lang="en-US" altLang="zh-TW" sz="1200" dirty="0" smtClean="0">
                <a:solidFill>
                  <a:schemeClr val="dk1"/>
                </a:solidFill>
                <a:latin typeface="標楷體" panose="03000509000000000000" pitchFamily="65" charset="-120"/>
                <a:ea typeface="標楷體" panose="03000509000000000000" pitchFamily="65" charset="-120"/>
              </a:rPr>
              <a:t>:2023/05/31</a:t>
            </a:r>
            <a:r>
              <a:rPr lang="zh-TW" altLang="en-US" sz="1200" dirty="0" smtClean="0">
                <a:solidFill>
                  <a:schemeClr val="dk1"/>
                </a:solidFill>
                <a:latin typeface="標楷體" panose="03000509000000000000" pitchFamily="65" charset="-120"/>
                <a:ea typeface="標楷體" panose="03000509000000000000" pitchFamily="65" charset="-120"/>
              </a:rPr>
              <a:t>美國</a:t>
            </a:r>
            <a:r>
              <a:rPr lang="zh-TW" altLang="en-US" sz="1200" dirty="0">
                <a:solidFill>
                  <a:schemeClr val="dk1"/>
                </a:solidFill>
                <a:latin typeface="標楷體" panose="03000509000000000000" pitchFamily="65" charset="-120"/>
                <a:ea typeface="標楷體" panose="03000509000000000000" pitchFamily="65" charset="-120"/>
              </a:rPr>
              <a:t>國債殖利率</a:t>
            </a:r>
            <a:endParaRPr lang="zh-CN" altLang="zh-CN" sz="1200" dirty="0">
              <a:solidFill>
                <a:schemeClr val="dk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27244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7090-20D3-7875-535B-7336F4DC5233}"/>
            </a:ext>
          </a:extLst>
        </p:cNvPr>
        <p:cNvGrpSpPr/>
        <p:nvPr/>
      </p:nvGrpSpPr>
      <p:grpSpPr>
        <a:xfrm>
          <a:off x="0" y="0"/>
          <a:ext cx="0" cy="0"/>
          <a:chOff x="0" y="0"/>
          <a:chExt cx="0" cy="0"/>
        </a:xfrm>
      </p:grpSpPr>
      <p:sp>
        <p:nvSpPr>
          <p:cNvPr id="4" name="TextBox 23">
            <a:extLst>
              <a:ext uri="{FF2B5EF4-FFF2-40B4-BE49-F238E27FC236}">
                <a16:creationId xmlns:a16="http://schemas.microsoft.com/office/drawing/2014/main" id="{ED2483AF-7E34-4F2A-8EC7-D0643B821766}"/>
              </a:ext>
            </a:extLst>
          </p:cNvPr>
          <p:cNvSpPr txBox="1"/>
          <p:nvPr/>
        </p:nvSpPr>
        <p:spPr>
          <a:xfrm>
            <a:off x="4227502" y="4895432"/>
            <a:ext cx="1452960" cy="377024"/>
          </a:xfrm>
          <a:prstGeom prst="rect">
            <a:avLst/>
          </a:prstGeom>
          <a:noFill/>
        </p:spPr>
        <p:txBody>
          <a:bodyPr wrap="none" lIns="68579" tIns="34289" rIns="68579" bIns="34289" rtlCol="0">
            <a:spAutoFit/>
          </a:bodyPr>
          <a:lstStyle/>
          <a:p>
            <a:pPr marL="285750" indent="-285750">
              <a:buFont typeface="Wingdings" panose="05000000000000000000" pitchFamily="2" charset="2"/>
              <a:buChar char="ü"/>
            </a:pPr>
            <a:r>
              <a:rPr lang="zh-CN" altLang="en-US" sz="2000" dirty="0">
                <a:solidFill>
                  <a:srgbClr val="1F3762"/>
                </a:solidFill>
                <a:latin typeface="標楷體" panose="03000509000000000000" pitchFamily="65" charset="-120"/>
                <a:ea typeface="標楷體" panose="03000509000000000000" pitchFamily="65" charset="-120"/>
                <a:cs typeface="+mn-ea"/>
                <a:sym typeface="Calibri"/>
              </a:rPr>
              <a:t>研究背景</a:t>
            </a:r>
          </a:p>
        </p:txBody>
      </p:sp>
      <p:sp>
        <p:nvSpPr>
          <p:cNvPr id="6" name="TextBox 25">
            <a:extLst>
              <a:ext uri="{FF2B5EF4-FFF2-40B4-BE49-F238E27FC236}">
                <a16:creationId xmlns:a16="http://schemas.microsoft.com/office/drawing/2014/main" id="{94C9954F-2D7C-435D-B84E-BDE7FFC2B4C7}"/>
              </a:ext>
            </a:extLst>
          </p:cNvPr>
          <p:cNvSpPr txBox="1"/>
          <p:nvPr/>
        </p:nvSpPr>
        <p:spPr>
          <a:xfrm>
            <a:off x="6029120" y="4895432"/>
            <a:ext cx="1452960" cy="377024"/>
          </a:xfrm>
          <a:prstGeom prst="rect">
            <a:avLst/>
          </a:prstGeom>
          <a:noFill/>
        </p:spPr>
        <p:txBody>
          <a:bodyPr wrap="none" lIns="68579" tIns="34289" rIns="68579" bIns="34289" rtlCol="0">
            <a:spAutoFit/>
          </a:bodyPr>
          <a:lstStyle/>
          <a:p>
            <a:pPr marL="285750" indent="-285750">
              <a:buFont typeface="Wingdings" panose="05000000000000000000" pitchFamily="2" charset="2"/>
              <a:buChar char="ü"/>
            </a:pPr>
            <a:r>
              <a:rPr lang="zh-TW" altLang="en-US" sz="2000" dirty="0">
                <a:solidFill>
                  <a:srgbClr val="1F3762"/>
                </a:solidFill>
                <a:latin typeface="標楷體" panose="03000509000000000000" pitchFamily="65" charset="-120"/>
                <a:ea typeface="標楷體" panose="03000509000000000000" pitchFamily="65" charset="-120"/>
                <a:cs typeface="+mn-ea"/>
                <a:sym typeface="Calibri"/>
              </a:rPr>
              <a:t>市場現況</a:t>
            </a:r>
            <a:endParaRPr lang="zh-CN" altLang="en-US" sz="2000" dirty="0">
              <a:solidFill>
                <a:srgbClr val="1F3762"/>
              </a:solidFill>
              <a:latin typeface="標楷體" panose="03000509000000000000" pitchFamily="65" charset="-120"/>
              <a:ea typeface="標楷體" panose="03000509000000000000" pitchFamily="65" charset="-120"/>
              <a:cs typeface="+mn-ea"/>
              <a:sym typeface="Calibri"/>
            </a:endParaRPr>
          </a:p>
        </p:txBody>
      </p:sp>
      <p:grpSp>
        <p:nvGrpSpPr>
          <p:cNvPr id="23" name="组合 22">
            <a:extLst>
              <a:ext uri="{FF2B5EF4-FFF2-40B4-BE49-F238E27FC236}">
                <a16:creationId xmlns:a16="http://schemas.microsoft.com/office/drawing/2014/main" id="{F309E24E-B1B4-4996-BFF7-C69DA31C888A}"/>
              </a:ext>
            </a:extLst>
          </p:cNvPr>
          <p:cNvGrpSpPr/>
          <p:nvPr/>
        </p:nvGrpSpPr>
        <p:grpSpPr>
          <a:xfrm>
            <a:off x="4" y="969100"/>
            <a:ext cx="12191996" cy="1794132"/>
            <a:chOff x="4" y="977295"/>
            <a:chExt cx="12191996" cy="1794132"/>
          </a:xfrm>
        </p:grpSpPr>
        <p:sp>
          <p:nvSpPr>
            <p:cNvPr id="24" name="弧形 23">
              <a:extLst>
                <a:ext uri="{FF2B5EF4-FFF2-40B4-BE49-F238E27FC236}">
                  <a16:creationId xmlns:a16="http://schemas.microsoft.com/office/drawing/2014/main" id="{711D79EB-3A41-4110-B003-68C382A49273}"/>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25" name="组合 24">
              <a:extLst>
                <a:ext uri="{FF2B5EF4-FFF2-40B4-BE49-F238E27FC236}">
                  <a16:creationId xmlns:a16="http://schemas.microsoft.com/office/drawing/2014/main" id="{9D984771-4894-4C44-BA70-E3BAB5C8D90F}"/>
                </a:ext>
              </a:extLst>
            </p:cNvPr>
            <p:cNvGrpSpPr/>
            <p:nvPr/>
          </p:nvGrpSpPr>
          <p:grpSpPr>
            <a:xfrm>
              <a:off x="4" y="2268060"/>
              <a:ext cx="12191996" cy="5240"/>
              <a:chOff x="4" y="2268060"/>
              <a:chExt cx="12191996" cy="5240"/>
            </a:xfrm>
          </p:grpSpPr>
          <p:cxnSp>
            <p:nvCxnSpPr>
              <p:cNvPr id="26" name="直接连接符 25">
                <a:extLst>
                  <a:ext uri="{FF2B5EF4-FFF2-40B4-BE49-F238E27FC236}">
                    <a16:creationId xmlns:a16="http://schemas.microsoft.com/office/drawing/2014/main" id="{E034ABA3-23CD-4611-8A3B-13DB2F2C6826}"/>
                  </a:ext>
                </a:extLst>
              </p:cNvPr>
              <p:cNvCxnSpPr>
                <a:cxnSpLocks/>
              </p:cNvCxnSpPr>
              <p:nvPr/>
            </p:nvCxnSpPr>
            <p:spPr>
              <a:xfrm flipH="1">
                <a:off x="4" y="2273300"/>
                <a:ext cx="5295896"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4DB806A-79BC-4111-A44B-4C0F260FE1E2}"/>
                  </a:ext>
                </a:extLst>
              </p:cNvPr>
              <p:cNvCxnSpPr>
                <a:cxnSpLocks/>
              </p:cNvCxnSpPr>
              <p:nvPr/>
            </p:nvCxnSpPr>
            <p:spPr>
              <a:xfrm>
                <a:off x="6888480" y="2268060"/>
                <a:ext cx="5303520"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sp>
        <p:nvSpPr>
          <p:cNvPr id="35" name="矩形 1">
            <a:extLst>
              <a:ext uri="{FF2B5EF4-FFF2-40B4-BE49-F238E27FC236}">
                <a16:creationId xmlns:a16="http://schemas.microsoft.com/office/drawing/2014/main" id="{A7BC8380-89A4-4701-906A-A4B40989166E}"/>
              </a:ext>
            </a:extLst>
          </p:cNvPr>
          <p:cNvSpPr>
            <a:spLocks noChangeArrowheads="1"/>
          </p:cNvSpPr>
          <p:nvPr/>
        </p:nvSpPr>
        <p:spPr bwMode="auto">
          <a:xfrm>
            <a:off x="3774000" y="3367800"/>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6600" b="1" dirty="0">
                <a:solidFill>
                  <a:srgbClr val="1F3762"/>
                </a:solidFill>
                <a:latin typeface="標楷體" panose="03000509000000000000" pitchFamily="65" charset="-120"/>
                <a:ea typeface="標楷體" panose="03000509000000000000" pitchFamily="65" charset="-120"/>
                <a:cs typeface="+mn-ea"/>
                <a:sym typeface="Calibri"/>
              </a:rPr>
              <a:t>論文綜</a:t>
            </a:r>
            <a:r>
              <a:rPr lang="zh-TW" altLang="en-US" sz="6600" b="1" dirty="0">
                <a:solidFill>
                  <a:srgbClr val="1F3762"/>
                </a:solidFill>
                <a:latin typeface="標楷體" panose="03000509000000000000" pitchFamily="65" charset="-120"/>
                <a:ea typeface="標楷體" panose="03000509000000000000" pitchFamily="65" charset="-120"/>
                <a:cs typeface="+mn-ea"/>
                <a:sym typeface="Calibri"/>
              </a:rPr>
              <a:t>述</a:t>
            </a:r>
            <a:endParaRPr lang="zh-CN" altLang="en-US" sz="6600" b="1" dirty="0">
              <a:solidFill>
                <a:srgbClr val="1F3762"/>
              </a:solidFill>
              <a:latin typeface="標楷體" panose="03000509000000000000" pitchFamily="65" charset="-120"/>
              <a:ea typeface="標楷體" panose="03000509000000000000" pitchFamily="65" charset="-120"/>
              <a:cs typeface="+mn-ea"/>
              <a:sym typeface="Calibri"/>
            </a:endParaRPr>
          </a:p>
        </p:txBody>
      </p:sp>
      <p:grpSp>
        <p:nvGrpSpPr>
          <p:cNvPr id="17" name="组合 16">
            <a:extLst>
              <a:ext uri="{FF2B5EF4-FFF2-40B4-BE49-F238E27FC236}">
                <a16:creationId xmlns:a16="http://schemas.microsoft.com/office/drawing/2014/main" id="{BF62D7BE-2449-19AB-6C27-577345459C5C}"/>
              </a:ext>
            </a:extLst>
          </p:cNvPr>
          <p:cNvGrpSpPr/>
          <p:nvPr/>
        </p:nvGrpSpPr>
        <p:grpSpPr>
          <a:xfrm>
            <a:off x="5232713" y="1001744"/>
            <a:ext cx="1726574" cy="1726572"/>
            <a:chOff x="5232713" y="1001744"/>
            <a:chExt cx="1726574" cy="1726572"/>
          </a:xfrm>
        </p:grpSpPr>
        <p:grpSp>
          <p:nvGrpSpPr>
            <p:cNvPr id="13" name="组合 12">
              <a:extLst>
                <a:ext uri="{FF2B5EF4-FFF2-40B4-BE49-F238E27FC236}">
                  <a16:creationId xmlns:a16="http://schemas.microsoft.com/office/drawing/2014/main" id="{15E75B87-DD70-68A2-EB78-B6E4623C197C}"/>
                </a:ext>
              </a:extLst>
            </p:cNvPr>
            <p:cNvGrpSpPr/>
            <p:nvPr/>
          </p:nvGrpSpPr>
          <p:grpSpPr>
            <a:xfrm>
              <a:off x="5232713" y="1001744"/>
              <a:ext cx="1726574" cy="1726572"/>
              <a:chOff x="5232713" y="1001744"/>
              <a:chExt cx="1726574" cy="1726572"/>
            </a:xfrm>
          </p:grpSpPr>
          <p:sp>
            <p:nvSpPr>
              <p:cNvPr id="15" name="椭圆 14">
                <a:extLst>
                  <a:ext uri="{FF2B5EF4-FFF2-40B4-BE49-F238E27FC236}">
                    <a16:creationId xmlns:a16="http://schemas.microsoft.com/office/drawing/2014/main" id="{6B07AF23-C7DA-DD77-6861-3B226B0105FD}"/>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6" name="椭圆 15">
                <a:extLst>
                  <a:ext uri="{FF2B5EF4-FFF2-40B4-BE49-F238E27FC236}">
                    <a16:creationId xmlns:a16="http://schemas.microsoft.com/office/drawing/2014/main" id="{10806F05-FDF5-9840-A7DF-F13E7DE41327}"/>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4" name="Picture 4">
              <a:extLst>
                <a:ext uri="{FF2B5EF4-FFF2-40B4-BE49-F238E27FC236}">
                  <a16:creationId xmlns:a16="http://schemas.microsoft.com/office/drawing/2014/main" id="{0C75A259-56CA-960F-BC9E-563C671E9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投影片編號版面配置區 4"/>
          <p:cNvSpPr>
            <a:spLocks noGrp="1"/>
          </p:cNvSpPr>
          <p:nvPr>
            <p:ph type="sldNum" sz="quarter" idx="12"/>
          </p:nvPr>
        </p:nvSpPr>
        <p:spPr/>
        <p:txBody>
          <a:bodyPr/>
          <a:lstStyle/>
          <a:p>
            <a:fld id="{B76D0385-4779-4FB0-A36D-649251C88A08}" type="slidenum">
              <a:rPr lang="zh-CN" altLang="en-US" smtClean="0"/>
              <a:t>3</a:t>
            </a:fld>
            <a:endParaRPr lang="zh-CN" altLang="en-US"/>
          </a:p>
        </p:txBody>
      </p:sp>
    </p:spTree>
    <p:extLst>
      <p:ext uri="{BB962C8B-B14F-4D97-AF65-F5344CB8AC3E}">
        <p14:creationId xmlns:p14="http://schemas.microsoft.com/office/powerpoint/2010/main" val="2600849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1815238"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美國結果</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48954" t="39519" r="18683" b="43263"/>
          <a:stretch/>
        </p:blipFill>
        <p:spPr>
          <a:xfrm>
            <a:off x="214061" y="2951214"/>
            <a:ext cx="4080983" cy="1221288"/>
          </a:xfrm>
          <a:prstGeom prst="rect">
            <a:avLst/>
          </a:prstGeom>
        </p:spPr>
      </p:pic>
      <p:sp>
        <p:nvSpPr>
          <p:cNvPr id="7" name="矩形 6"/>
          <p:cNvSpPr/>
          <p:nvPr/>
        </p:nvSpPr>
        <p:spPr>
          <a:xfrm>
            <a:off x="149762" y="4265748"/>
            <a:ext cx="3193503"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美國在不同情境下R</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M為有繼承人</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的支付</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比例</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圓角矩形 7"/>
          <p:cNvSpPr/>
          <p:nvPr/>
        </p:nvSpPr>
        <p:spPr>
          <a:xfrm>
            <a:off x="240702" y="2957872"/>
            <a:ext cx="4054342"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2" name="圓角矩形 21"/>
          <p:cNvSpPr/>
          <p:nvPr/>
        </p:nvSpPr>
        <p:spPr>
          <a:xfrm>
            <a:off x="2631621" y="2954498"/>
            <a:ext cx="834082" cy="12087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56" name="圓角矩形 55"/>
          <p:cNvSpPr/>
          <p:nvPr/>
        </p:nvSpPr>
        <p:spPr>
          <a:xfrm>
            <a:off x="4450699" y="1147442"/>
            <a:ext cx="1506577" cy="17983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美國</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商品為</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模型支付</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比例會採用不受監管的</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合約</a:t>
            </a:r>
            <a:r>
              <a:rPr lang="zh-TW" altLang="en-US" dirty="0" smtClean="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57" name="圓角矩形 56"/>
          <p:cNvSpPr/>
          <p:nvPr/>
        </p:nvSpPr>
        <p:spPr>
          <a:xfrm>
            <a:off x="4450698" y="3876227"/>
            <a:ext cx="1506577" cy="205181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有繼承人</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下</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的支付比例，明顯低於情境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的支付比例</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4" name="圖片 23"/>
          <p:cNvPicPr>
            <a:picLocks noChangeAspect="1"/>
          </p:cNvPicPr>
          <p:nvPr/>
        </p:nvPicPr>
        <p:blipFill rotWithShape="1">
          <a:blip r:embed="rId5">
            <a:extLst>
              <a:ext uri="{28A0092B-C50C-407E-A947-70E740481C1C}">
                <a14:useLocalDpi xmlns:a14="http://schemas.microsoft.com/office/drawing/2010/main" val="0"/>
              </a:ext>
            </a:extLst>
          </a:blip>
          <a:srcRect l="49004" t="38762" r="18716" b="44211"/>
          <a:stretch/>
        </p:blipFill>
        <p:spPr>
          <a:xfrm>
            <a:off x="6193112" y="2922373"/>
            <a:ext cx="4123213" cy="1223320"/>
          </a:xfrm>
          <a:prstGeom prst="rect">
            <a:avLst/>
          </a:prstGeom>
        </p:spPr>
      </p:pic>
      <p:sp>
        <p:nvSpPr>
          <p:cNvPr id="58" name="矩形 57"/>
          <p:cNvSpPr/>
          <p:nvPr/>
        </p:nvSpPr>
        <p:spPr>
          <a:xfrm>
            <a:off x="6112929" y="4203681"/>
            <a:ext cx="3193503"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美國在不同情境下R</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M</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為</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無繼承人</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的支付</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比例</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9" name="圓角矩形 58"/>
          <p:cNvSpPr/>
          <p:nvPr/>
        </p:nvSpPr>
        <p:spPr>
          <a:xfrm>
            <a:off x="6193112" y="2961643"/>
            <a:ext cx="4123213" cy="11593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60" name="圓角矩形 59"/>
          <p:cNvSpPr/>
          <p:nvPr/>
        </p:nvSpPr>
        <p:spPr>
          <a:xfrm>
            <a:off x="8669915" y="2961643"/>
            <a:ext cx="785630" cy="12087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61" name="圓角矩形 60"/>
          <p:cNvSpPr/>
          <p:nvPr/>
        </p:nvSpPr>
        <p:spPr>
          <a:xfrm>
            <a:off x="10386887" y="1434485"/>
            <a:ext cx="1740762" cy="2340564"/>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無繼承人下情境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的支付比例，明顯與情境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的支付比例相近</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圓角矩形 24"/>
          <p:cNvSpPr/>
          <p:nvPr/>
        </p:nvSpPr>
        <p:spPr>
          <a:xfrm>
            <a:off x="10386887" y="3842951"/>
            <a:ext cx="1740762" cy="25641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有</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繼承人</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的不受監管</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合約</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對於利率</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波動</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度敏感性</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非常大。將合約轉為無繼承人則是</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可以</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降低</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合約的利率情境風險</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29" name="圖片 28"/>
          <p:cNvPicPr>
            <a:picLocks noChangeAspect="1"/>
          </p:cNvPicPr>
          <p:nvPr/>
        </p:nvPicPr>
        <p:blipFill rotWithShape="1">
          <a:blip r:embed="rId5">
            <a:extLst>
              <a:ext uri="{28A0092B-C50C-407E-A947-70E740481C1C}">
                <a14:useLocalDpi xmlns:a14="http://schemas.microsoft.com/office/drawing/2010/main" val="0"/>
              </a:ext>
            </a:extLst>
          </a:blip>
          <a:srcRect l="49004" t="18324" r="18716" b="77118"/>
          <a:stretch/>
        </p:blipFill>
        <p:spPr>
          <a:xfrm>
            <a:off x="6193112" y="2634189"/>
            <a:ext cx="4123213" cy="327454"/>
          </a:xfrm>
          <a:prstGeom prst="rect">
            <a:avLst/>
          </a:prstGeom>
        </p:spPr>
      </p:pic>
      <p:pic>
        <p:nvPicPr>
          <p:cNvPr id="30" name="圖片 29"/>
          <p:cNvPicPr>
            <a:picLocks noChangeAspect="1"/>
          </p:cNvPicPr>
          <p:nvPr/>
        </p:nvPicPr>
        <p:blipFill rotWithShape="1">
          <a:blip r:embed="rId4">
            <a:extLst>
              <a:ext uri="{28A0092B-C50C-407E-A947-70E740481C1C}">
                <a14:useLocalDpi xmlns:a14="http://schemas.microsoft.com/office/drawing/2010/main" val="0"/>
              </a:ext>
            </a:extLst>
          </a:blip>
          <a:srcRect l="48954" t="18686" r="18683" b="76750"/>
          <a:stretch/>
        </p:blipFill>
        <p:spPr>
          <a:xfrm>
            <a:off x="227381" y="2634189"/>
            <a:ext cx="4080983" cy="323683"/>
          </a:xfrm>
          <a:prstGeom prst="rect">
            <a:avLst/>
          </a:prstGeom>
        </p:spPr>
      </p:pic>
      <p:sp>
        <p:nvSpPr>
          <p:cNvPr id="2" name="投影片編號版面配置區 1"/>
          <p:cNvSpPr>
            <a:spLocks noGrp="1"/>
          </p:cNvSpPr>
          <p:nvPr>
            <p:ph type="sldNum" sz="quarter" idx="12"/>
          </p:nvPr>
        </p:nvSpPr>
        <p:spPr/>
        <p:txBody>
          <a:bodyPr/>
          <a:lstStyle/>
          <a:p>
            <a:fld id="{E324FA42-E9BE-499F-A49C-7FF6B381752F}" type="slidenum">
              <a:rPr lang="zh-TW" altLang="en-US" smtClean="0"/>
              <a:t>30</a:t>
            </a:fld>
            <a:endParaRPr lang="zh-TW" altLang="en-US"/>
          </a:p>
        </p:txBody>
      </p:sp>
    </p:spTree>
    <p:extLst>
      <p:ext uri="{BB962C8B-B14F-4D97-AF65-F5344CB8AC3E}">
        <p14:creationId xmlns:p14="http://schemas.microsoft.com/office/powerpoint/2010/main" val="15209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1000"/>
                                        <p:tgtEl>
                                          <p:spTgt spid="61"/>
                                        </p:tgtEl>
                                      </p:cBhvr>
                                    </p:animEffect>
                                    <p:anim calcmode="lin" valueType="num">
                                      <p:cBhvr>
                                        <p:cTn id="42" dur="1000" fill="hold"/>
                                        <p:tgtEl>
                                          <p:spTgt spid="61"/>
                                        </p:tgtEl>
                                        <p:attrNameLst>
                                          <p:attrName>ppt_x</p:attrName>
                                        </p:attrNameLst>
                                      </p:cBhvr>
                                      <p:tavLst>
                                        <p:tav tm="0">
                                          <p:val>
                                            <p:strVal val="#ppt_x"/>
                                          </p:val>
                                        </p:tav>
                                        <p:tav tm="100000">
                                          <p:val>
                                            <p:strVal val="#ppt_x"/>
                                          </p:val>
                                        </p:tav>
                                      </p:tavLst>
                                    </p:anim>
                                    <p:anim calcmode="lin" valueType="num">
                                      <p:cBhvr>
                                        <p:cTn id="4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56" grpId="0" animBg="1"/>
      <p:bldP spid="57" grpId="0" animBg="1"/>
      <p:bldP spid="59" grpId="0" animBg="1"/>
      <p:bldP spid="60" grpId="0" animBg="1"/>
      <p:bldP spid="61"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48953" t="16937" r="18665" b="61908"/>
          <a:stretch/>
        </p:blipFill>
        <p:spPr>
          <a:xfrm>
            <a:off x="6097610" y="2619304"/>
            <a:ext cx="4154379" cy="1521882"/>
          </a:xfrm>
          <a:prstGeom prst="rect">
            <a:avLst/>
          </a:prstGeom>
        </p:spPr>
      </p:pic>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1815238"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澳洲結果</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sp>
        <p:nvSpPr>
          <p:cNvPr id="7" name="矩形 6"/>
          <p:cNvSpPr/>
          <p:nvPr/>
        </p:nvSpPr>
        <p:spPr>
          <a:xfrm>
            <a:off x="182288" y="4218200"/>
            <a:ext cx="3193503"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澳洲</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不同情境下R</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M為有繼承人</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的支付</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比例</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6" name="圓角矩形 55"/>
          <p:cNvSpPr/>
          <p:nvPr/>
        </p:nvSpPr>
        <p:spPr>
          <a:xfrm>
            <a:off x="4450698" y="1216699"/>
            <a:ext cx="1506577" cy="17983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澳洲</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商品</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為監管</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比例會受</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監管的</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合約</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7" name="圓角矩形 56"/>
          <p:cNvSpPr/>
          <p:nvPr/>
        </p:nvSpPr>
        <p:spPr>
          <a:xfrm>
            <a:off x="4450697" y="3871366"/>
            <a:ext cx="1506577" cy="205181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有繼承人</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下</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的支付比例，明顯低於情境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的支付比例</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8" name="矩形 57"/>
          <p:cNvSpPr/>
          <p:nvPr/>
        </p:nvSpPr>
        <p:spPr>
          <a:xfrm>
            <a:off x="6097610" y="4218201"/>
            <a:ext cx="3193503"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澳洲</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不同情境下R</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M為無繼承人</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的支付</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比例</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9" name="圓角矩形 58"/>
          <p:cNvSpPr/>
          <p:nvPr/>
        </p:nvSpPr>
        <p:spPr>
          <a:xfrm>
            <a:off x="6110694" y="2932843"/>
            <a:ext cx="4123213" cy="11826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60" name="圓角矩形 59"/>
          <p:cNvSpPr/>
          <p:nvPr/>
        </p:nvSpPr>
        <p:spPr>
          <a:xfrm>
            <a:off x="8597467" y="2932843"/>
            <a:ext cx="775660" cy="118263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61" name="圓角矩形 60"/>
          <p:cNvSpPr/>
          <p:nvPr/>
        </p:nvSpPr>
        <p:spPr>
          <a:xfrm>
            <a:off x="10397035" y="1379889"/>
            <a:ext cx="1730614" cy="1950904"/>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無繼承人下情境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的支付比例，明顯與情境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與情境</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(III)</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的支付比例相近</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p:cNvPicPr>
            <a:picLocks noChangeAspect="1"/>
          </p:cNvPicPr>
          <p:nvPr/>
        </p:nvPicPr>
        <p:blipFill rotWithShape="1">
          <a:blip r:embed="rId5">
            <a:extLst>
              <a:ext uri="{28A0092B-C50C-407E-A947-70E740481C1C}">
                <a14:useLocalDpi xmlns:a14="http://schemas.microsoft.com/office/drawing/2010/main" val="0"/>
              </a:ext>
            </a:extLst>
          </a:blip>
          <a:srcRect l="49054" t="20540" r="18666" b="58161"/>
          <a:stretch/>
        </p:blipFill>
        <p:spPr>
          <a:xfrm>
            <a:off x="208070" y="2618639"/>
            <a:ext cx="4102291" cy="1522547"/>
          </a:xfrm>
          <a:prstGeom prst="rect">
            <a:avLst/>
          </a:prstGeom>
        </p:spPr>
      </p:pic>
      <p:sp>
        <p:nvSpPr>
          <p:cNvPr id="8" name="圓角矩形 7"/>
          <p:cNvSpPr/>
          <p:nvPr/>
        </p:nvSpPr>
        <p:spPr>
          <a:xfrm>
            <a:off x="209978" y="2921672"/>
            <a:ext cx="4059197"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2" name="圓角矩形 21"/>
          <p:cNvSpPr/>
          <p:nvPr/>
        </p:nvSpPr>
        <p:spPr>
          <a:xfrm>
            <a:off x="2674169" y="2915320"/>
            <a:ext cx="803127" cy="116833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8" name="圓角矩形 27"/>
          <p:cNvSpPr/>
          <p:nvPr/>
        </p:nvSpPr>
        <p:spPr>
          <a:xfrm>
            <a:off x="10397036" y="3615210"/>
            <a:ext cx="1730614" cy="25641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有</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繼承人</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的監管</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合約</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對於利率</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波動</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度敏感性</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非常</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大將</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合約轉為無</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繼承人可以</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降低</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合約的利率情境風險</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E324FA42-E9BE-499F-A49C-7FF6B381752F}" type="slidenum">
              <a:rPr lang="zh-TW" altLang="en-US" smtClean="0"/>
              <a:t>31</a:t>
            </a:fld>
            <a:endParaRPr lang="zh-TW" altLang="en-US"/>
          </a:p>
        </p:txBody>
      </p:sp>
    </p:spTree>
    <p:extLst>
      <p:ext uri="{BB962C8B-B14F-4D97-AF65-F5344CB8AC3E}">
        <p14:creationId xmlns:p14="http://schemas.microsoft.com/office/powerpoint/2010/main" val="39994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1000"/>
                                        <p:tgtEl>
                                          <p:spTgt spid="61"/>
                                        </p:tgtEl>
                                      </p:cBhvr>
                                    </p:animEffect>
                                    <p:anim calcmode="lin" valueType="num">
                                      <p:cBhvr>
                                        <p:cTn id="42" dur="1000" fill="hold"/>
                                        <p:tgtEl>
                                          <p:spTgt spid="61"/>
                                        </p:tgtEl>
                                        <p:attrNameLst>
                                          <p:attrName>ppt_x</p:attrName>
                                        </p:attrNameLst>
                                      </p:cBhvr>
                                      <p:tavLst>
                                        <p:tav tm="0">
                                          <p:val>
                                            <p:strVal val="#ppt_x"/>
                                          </p:val>
                                        </p:tav>
                                        <p:tav tm="100000">
                                          <p:val>
                                            <p:strVal val="#ppt_x"/>
                                          </p:val>
                                        </p:tav>
                                      </p:tavLst>
                                    </p:anim>
                                    <p:anim calcmode="lin" valueType="num">
                                      <p:cBhvr>
                                        <p:cTn id="4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9" grpId="0" animBg="1"/>
      <p:bldP spid="60" grpId="0" animBg="1"/>
      <p:bldP spid="61" grpId="0" animBg="1"/>
      <p:bldP spid="8" grpId="0" animBg="1"/>
      <p:bldP spid="22"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pic>
        <p:nvPicPr>
          <p:cNvPr id="29" name="圖片 28"/>
          <p:cNvPicPr>
            <a:picLocks noChangeAspect="1"/>
          </p:cNvPicPr>
          <p:nvPr/>
        </p:nvPicPr>
        <p:blipFill rotWithShape="1">
          <a:blip r:embed="rId2">
            <a:extLst>
              <a:ext uri="{28A0092B-C50C-407E-A947-70E740481C1C}">
                <a14:useLocalDpi xmlns:a14="http://schemas.microsoft.com/office/drawing/2010/main" val="0"/>
              </a:ext>
            </a:extLst>
          </a:blip>
          <a:srcRect l="49004" t="77769" r="11722" b="4751"/>
          <a:stretch/>
        </p:blipFill>
        <p:spPr>
          <a:xfrm>
            <a:off x="6470133" y="3752300"/>
            <a:ext cx="4562096" cy="1149179"/>
          </a:xfrm>
          <a:prstGeom prst="rect">
            <a:avLst/>
          </a:prstGeom>
        </p:spPr>
      </p:pic>
      <p:pic>
        <p:nvPicPr>
          <p:cNvPr id="25" name="圖片 24"/>
          <p:cNvPicPr>
            <a:picLocks noChangeAspect="1"/>
          </p:cNvPicPr>
          <p:nvPr/>
        </p:nvPicPr>
        <p:blipFill rotWithShape="1">
          <a:blip r:embed="rId3">
            <a:extLst>
              <a:ext uri="{28A0092B-C50C-407E-A947-70E740481C1C}">
                <a14:useLocalDpi xmlns:a14="http://schemas.microsoft.com/office/drawing/2010/main" val="0"/>
              </a:ext>
            </a:extLst>
          </a:blip>
          <a:srcRect l="48582" t="74333" r="18699" b="8851"/>
          <a:stretch/>
        </p:blipFill>
        <p:spPr>
          <a:xfrm>
            <a:off x="203448" y="3682749"/>
            <a:ext cx="4158013" cy="1202180"/>
          </a:xfrm>
          <a:prstGeom prst="rect">
            <a:avLst/>
          </a:prstGeom>
        </p:spPr>
      </p:pic>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49004" t="20000" r="11722" b="54614"/>
          <a:stretch/>
        </p:blipFill>
        <p:spPr>
          <a:xfrm>
            <a:off x="6470133" y="2108083"/>
            <a:ext cx="4562096" cy="1668877"/>
          </a:xfrm>
          <a:prstGeom prst="rect">
            <a:avLst/>
          </a:prstGeom>
        </p:spPr>
      </p:pic>
      <p:pic>
        <p:nvPicPr>
          <p:cNvPr id="32" name="圖片 31"/>
          <p:cNvPicPr>
            <a:picLocks noChangeAspect="1"/>
          </p:cNvPicPr>
          <p:nvPr/>
        </p:nvPicPr>
        <p:blipFill rotWithShape="1">
          <a:blip r:embed="rId3">
            <a:extLst>
              <a:ext uri="{28A0092B-C50C-407E-A947-70E740481C1C}">
                <a14:useLocalDpi xmlns:a14="http://schemas.microsoft.com/office/drawing/2010/main" val="0"/>
              </a:ext>
            </a:extLst>
          </a:blip>
          <a:srcRect l="49054" t="20540" r="18666" b="58249"/>
          <a:stretch/>
        </p:blipFill>
        <p:spPr>
          <a:xfrm>
            <a:off x="269937" y="2187387"/>
            <a:ext cx="4102291" cy="1516284"/>
          </a:xfrm>
          <a:prstGeom prst="rect">
            <a:avLst/>
          </a:prstGeom>
        </p:spPr>
      </p:pic>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1815238"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澳洲結果</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sp>
        <p:nvSpPr>
          <p:cNvPr id="7" name="矩形 6"/>
          <p:cNvSpPr/>
          <p:nvPr/>
        </p:nvSpPr>
        <p:spPr>
          <a:xfrm>
            <a:off x="269937" y="4884929"/>
            <a:ext cx="3560590"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澳洲</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不同情境</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下</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RM為有</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繼承人與H</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R的支付</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比例</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圓角矩形 7"/>
          <p:cNvSpPr/>
          <p:nvPr/>
        </p:nvSpPr>
        <p:spPr>
          <a:xfrm>
            <a:off x="280703" y="2516733"/>
            <a:ext cx="4080758"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6" name="圓角矩形 25"/>
          <p:cNvSpPr/>
          <p:nvPr/>
        </p:nvSpPr>
        <p:spPr>
          <a:xfrm>
            <a:off x="284994" y="3703671"/>
            <a:ext cx="4071770"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8" name="圓角矩形 27"/>
          <p:cNvSpPr/>
          <p:nvPr/>
        </p:nvSpPr>
        <p:spPr>
          <a:xfrm>
            <a:off x="4541768" y="2476074"/>
            <a:ext cx="1758825" cy="22522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endPar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p:txBody>
      </p:sp>
      <p:sp>
        <p:nvSpPr>
          <p:cNvPr id="3" name="矩形 2"/>
          <p:cNvSpPr/>
          <p:nvPr/>
        </p:nvSpPr>
        <p:spPr>
          <a:xfrm>
            <a:off x="6453483" y="4852388"/>
            <a:ext cx="3671774"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澳洲</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不同情境</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下RM為有繼承人與HR的CVaR比較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6" name="圓角矩形 35"/>
          <p:cNvSpPr/>
          <p:nvPr/>
        </p:nvSpPr>
        <p:spPr>
          <a:xfrm>
            <a:off x="6480121" y="2658013"/>
            <a:ext cx="454211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7" name="圓角矩形 36"/>
          <p:cNvSpPr/>
          <p:nvPr/>
        </p:nvSpPr>
        <p:spPr>
          <a:xfrm>
            <a:off x="6473462" y="3783469"/>
            <a:ext cx="454877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5" name="文字方塊 4"/>
          <p:cNvSpPr txBox="1"/>
          <p:nvPr/>
        </p:nvSpPr>
        <p:spPr>
          <a:xfrm>
            <a:off x="280703" y="6211014"/>
            <a:ext cx="11555693" cy="338554"/>
          </a:xfrm>
          <a:prstGeom prst="rect">
            <a:avLst/>
          </a:prstGeom>
          <a:noFill/>
        </p:spPr>
        <p:txBody>
          <a:bodyPr wrap="square" rtlCol="0">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英國</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及法國與澳洲結果相似。因此後續不再贅述</a:t>
            </a:r>
          </a:p>
        </p:txBody>
      </p:sp>
      <p:sp>
        <p:nvSpPr>
          <p:cNvPr id="2" name="投影片編號版面配置區 1"/>
          <p:cNvSpPr>
            <a:spLocks noGrp="1"/>
          </p:cNvSpPr>
          <p:nvPr>
            <p:ph type="sldNum" sz="quarter" idx="12"/>
          </p:nvPr>
        </p:nvSpPr>
        <p:spPr/>
        <p:txBody>
          <a:bodyPr/>
          <a:lstStyle/>
          <a:p>
            <a:fld id="{E324FA42-E9BE-499F-A49C-7FF6B381752F}" type="slidenum">
              <a:rPr lang="zh-TW" altLang="en-US" smtClean="0"/>
              <a:t>32</a:t>
            </a:fld>
            <a:endParaRPr lang="zh-TW" altLang="en-US"/>
          </a:p>
        </p:txBody>
      </p:sp>
    </p:spTree>
    <p:extLst>
      <p:ext uri="{BB962C8B-B14F-4D97-AF65-F5344CB8AC3E}">
        <p14:creationId xmlns:p14="http://schemas.microsoft.com/office/powerpoint/2010/main" val="181187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8" grpId="0" animBg="1"/>
      <p:bldP spid="36" grpId="0"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4527519"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各國</a:t>
            </a:r>
            <a:r>
              <a:rPr lang="en-US" altLang="zh-TW"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合約支付比例比較</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l="32939" t="41011" r="33919" b="26206"/>
          <a:stretch/>
        </p:blipFill>
        <p:spPr>
          <a:xfrm>
            <a:off x="892678" y="1750906"/>
            <a:ext cx="7021697" cy="3907040"/>
          </a:xfrm>
          <a:prstGeom prst="rect">
            <a:avLst/>
          </a:prstGeom>
        </p:spPr>
      </p:pic>
      <p:sp>
        <p:nvSpPr>
          <p:cNvPr id="5" name="圓角矩形 4"/>
          <p:cNvSpPr/>
          <p:nvPr/>
        </p:nvSpPr>
        <p:spPr>
          <a:xfrm>
            <a:off x="8346987" y="2578342"/>
            <a:ext cx="2255109" cy="22521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美國採用的</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支付比例</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為不受監管</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支付比例。澳洲、英國及法國</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則是採用監管</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支付比例</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p:cNvSpPr txBox="1"/>
          <p:nvPr/>
        </p:nvSpPr>
        <p:spPr>
          <a:xfrm>
            <a:off x="892679" y="5890929"/>
            <a:ext cx="10778278" cy="707886"/>
          </a:xfrm>
          <a:prstGeom prst="rect">
            <a:avLst/>
          </a:prstGeom>
          <a:noFill/>
        </p:spPr>
        <p:txBody>
          <a:bodyPr wrap="square" rtlCol="0">
            <a:spAutoFit/>
          </a:bodyPr>
          <a:lstStyle/>
          <a:p>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在任一情境、支付方式及</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性別</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下。</a:t>
            </a:r>
            <a:r>
              <a:rPr lang="zh-TW" altLang="en-US" sz="20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美國支付比例皆高於其他三國支付比例</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。此結論</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與</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Lee et al. (2018)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Alai et al. (2014)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及實證資料皆</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吻合。</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E324FA42-E9BE-499F-A49C-7FF6B381752F}" type="slidenum">
              <a:rPr lang="zh-TW" altLang="en-US" smtClean="0"/>
              <a:t>33</a:t>
            </a:fld>
            <a:endParaRPr lang="zh-TW" altLang="en-US"/>
          </a:p>
        </p:txBody>
      </p:sp>
    </p:spTree>
    <p:extLst>
      <p:ext uri="{BB962C8B-B14F-4D97-AF65-F5344CB8AC3E}">
        <p14:creationId xmlns:p14="http://schemas.microsoft.com/office/powerpoint/2010/main" val="2216117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3947489"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a:solidFill>
                  <a:srgbClr val="1F3762"/>
                </a:solidFill>
                <a:latin typeface="標楷體" panose="03000509000000000000" pitchFamily="65" charset="-120"/>
                <a:ea typeface="標楷體" panose="03000509000000000000" pitchFamily="65" charset="-120"/>
                <a:cs typeface="+mn-ea"/>
                <a:sym typeface="+mn-lt"/>
              </a:rPr>
              <a:t>各國</a:t>
            </a:r>
            <a:r>
              <a:rPr lang="en-US" altLang="zh-TW"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合約</a:t>
            </a:r>
            <a:r>
              <a:rPr lang="en-US" altLang="zh-TW" sz="2800" dirty="0" err="1"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CVaR</a:t>
            </a:r>
            <a:r>
              <a:rPr lang="zh-TW" altLang="en-US"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比較</a:t>
            </a:r>
            <a:endPar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5" name="圓角矩形 4"/>
          <p:cNvSpPr/>
          <p:nvPr/>
        </p:nvSpPr>
        <p:spPr>
          <a:xfrm>
            <a:off x="7326419" y="1288272"/>
            <a:ext cx="3986856" cy="36968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各國</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比較</a:t>
            </a:r>
            <a:r>
              <a:rPr lang="en-US"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給定任一情境、支付方式及性別，美國的風險都大於其他三國的</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風險。</a:t>
            </a:r>
            <a:endPar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支付方式</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比較</a:t>
            </a:r>
            <a:r>
              <a:rPr lang="en-US"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在情境</a:t>
            </a:r>
            <a:r>
              <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時，一次性支付風險皆高於年金支付風險。而在情境</a:t>
            </a:r>
            <a:r>
              <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與情境</a:t>
            </a:r>
            <a:r>
              <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(III)</a:t>
            </a:r>
            <a:r>
              <a:rPr lang="zh-TW" altLang="en-US"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時，則是年金支付風險會高於一次性支付風險。</a:t>
            </a:r>
            <a:endPar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50676" t="27838" r="15827" b="17748"/>
          <a:stretch/>
        </p:blipFill>
        <p:spPr>
          <a:xfrm>
            <a:off x="1582467" y="1062127"/>
            <a:ext cx="5217776" cy="4676644"/>
          </a:xfrm>
          <a:prstGeom prst="rect">
            <a:avLst/>
          </a:prstGeom>
        </p:spPr>
      </p:pic>
      <p:sp>
        <p:nvSpPr>
          <p:cNvPr id="20" name="文字方塊 19"/>
          <p:cNvSpPr txBox="1"/>
          <p:nvPr/>
        </p:nvSpPr>
        <p:spPr>
          <a:xfrm>
            <a:off x="686870" y="5695522"/>
            <a:ext cx="11200330" cy="1015663"/>
          </a:xfrm>
          <a:prstGeom prst="rect">
            <a:avLst/>
          </a:prstGeom>
          <a:noFill/>
        </p:spPr>
        <p:txBody>
          <a:bodyPr wrap="square" rtlCol="0">
            <a:spAutoFit/>
          </a:bodyPr>
          <a:lstStyle/>
          <a:p>
            <a:pPr algn="just"/>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在利率情境幾乎為水平的國家，供應商發行年金支付的</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會有比一次性支付的</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合約較小的風險。而在有利率波動的國家中，</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供應商</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發行一次性支付的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會有</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比年金支付</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合約較小的</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風險。因此</a:t>
            </a:r>
            <a:r>
              <a:rPr lang="zh-TW" altLang="en-US" sz="20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一次性支付會是較年金支付更熱門的支付方式</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此結論與</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Lee et al.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及實證資料皆吻合。</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E324FA42-E9BE-499F-A49C-7FF6B381752F}" type="slidenum">
              <a:rPr lang="zh-TW" altLang="en-US" smtClean="0"/>
              <a:t>34</a:t>
            </a:fld>
            <a:endParaRPr lang="zh-TW" altLang="en-US"/>
          </a:p>
        </p:txBody>
      </p:sp>
    </p:spTree>
    <p:extLst>
      <p:ext uri="{BB962C8B-B14F-4D97-AF65-F5344CB8AC3E}">
        <p14:creationId xmlns:p14="http://schemas.microsoft.com/office/powerpoint/2010/main" val="4096040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6178"/>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3809374"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監管</a:t>
            </a:r>
            <a:r>
              <a:rPr lang="en-US" altLang="zh-TW"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合約獲利方式</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pic>
        <p:nvPicPr>
          <p:cNvPr id="2" name="圖片 1"/>
          <p:cNvPicPr>
            <a:picLocks noChangeAspect="1"/>
          </p:cNvPicPr>
          <p:nvPr/>
        </p:nvPicPr>
        <p:blipFill rotWithShape="1">
          <a:blip r:embed="rId4">
            <a:extLst>
              <a:ext uri="{28A0092B-C50C-407E-A947-70E740481C1C}">
                <a14:useLocalDpi xmlns:a14="http://schemas.microsoft.com/office/drawing/2010/main" val="0"/>
              </a:ext>
            </a:extLst>
          </a:blip>
          <a:srcRect l="49004" t="25406" r="13040" b="17206"/>
          <a:stretch/>
        </p:blipFill>
        <p:spPr>
          <a:xfrm>
            <a:off x="424212" y="1766770"/>
            <a:ext cx="4992129" cy="4245643"/>
          </a:xfrm>
          <a:prstGeom prst="rect">
            <a:avLst/>
          </a:prstGeom>
        </p:spPr>
      </p:pic>
      <p:sp>
        <p:nvSpPr>
          <p:cNvPr id="3" name="向右箭號 2"/>
          <p:cNvSpPr/>
          <p:nvPr/>
        </p:nvSpPr>
        <p:spPr>
          <a:xfrm>
            <a:off x="5725862" y="2737171"/>
            <a:ext cx="2312208" cy="1130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公平費用減去實際支付比例。</a:t>
            </a:r>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55743" t="21982" r="20744" b="23694"/>
          <a:stretch/>
        </p:blipFill>
        <p:spPr>
          <a:xfrm>
            <a:off x="8372728" y="1766770"/>
            <a:ext cx="3266964" cy="4245644"/>
          </a:xfrm>
          <a:prstGeom prst="rect">
            <a:avLst/>
          </a:prstGeom>
        </p:spPr>
      </p:pic>
      <p:sp>
        <p:nvSpPr>
          <p:cNvPr id="7" name="矩形 6"/>
          <p:cNvSpPr/>
          <p:nvPr/>
        </p:nvSpPr>
        <p:spPr>
          <a:xfrm>
            <a:off x="554586" y="1411498"/>
            <a:ext cx="3786614"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公平費用為採用監管</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latin typeface="標楷體" panose="03000509000000000000" pitchFamily="65" charset="-120"/>
                <a:ea typeface="標楷體" panose="03000509000000000000" pitchFamily="65" charset="-120"/>
              </a:rPr>
              <a:t>期望值為</a:t>
            </a:r>
            <a:r>
              <a:rPr lang="en-US" altLang="zh-TW" sz="1400" dirty="0">
                <a:latin typeface="標楷體" panose="03000509000000000000" pitchFamily="65" charset="-120"/>
                <a:ea typeface="標楷體" panose="03000509000000000000" pitchFamily="65" charset="-120"/>
              </a:rPr>
              <a:t>0</a:t>
            </a:r>
            <a:r>
              <a:rPr lang="zh-TW" altLang="en-US" sz="1400" dirty="0">
                <a:latin typeface="標楷體" panose="03000509000000000000" pitchFamily="65" charset="-120"/>
                <a:ea typeface="標楷體" panose="03000509000000000000" pitchFamily="65" charset="-120"/>
              </a:rPr>
              <a:t>的支付</a:t>
            </a:r>
            <a:r>
              <a:rPr lang="zh-TW" altLang="en-US" sz="1400" dirty="0" smtClean="0">
                <a:latin typeface="標楷體" panose="03000509000000000000" pitchFamily="65" charset="-120"/>
                <a:ea typeface="標楷體" panose="03000509000000000000" pitchFamily="65" charset="-120"/>
              </a:rPr>
              <a:t>比例</a:t>
            </a:r>
            <a:endParaRPr lang="en-US" altLang="zh-TW" sz="1400" dirty="0">
              <a:latin typeface="標楷體" panose="03000509000000000000" pitchFamily="65" charset="-120"/>
              <a:ea typeface="標楷體" panose="03000509000000000000" pitchFamily="65" charset="-120"/>
            </a:endParaRPr>
          </a:p>
        </p:txBody>
      </p:sp>
      <p:sp>
        <p:nvSpPr>
          <p:cNvPr id="24" name="圓角矩形 23"/>
          <p:cNvSpPr/>
          <p:nvPr/>
        </p:nvSpPr>
        <p:spPr>
          <a:xfrm>
            <a:off x="5649379" y="4027044"/>
            <a:ext cx="2465173" cy="19048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不論</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情境、支付方式及性別法國的差值大多情況下都為最小，唯獨在情境 </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 </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的年金支付方式有稍微高過澳洲</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E324FA42-E9BE-499F-A49C-7FF6B381752F}" type="slidenum">
              <a:rPr lang="zh-TW" altLang="en-US" smtClean="0"/>
              <a:t>35</a:t>
            </a:fld>
            <a:endParaRPr lang="zh-TW" altLang="en-US"/>
          </a:p>
        </p:txBody>
      </p:sp>
    </p:spTree>
    <p:extLst>
      <p:ext uri="{BB962C8B-B14F-4D97-AF65-F5344CB8AC3E}">
        <p14:creationId xmlns:p14="http://schemas.microsoft.com/office/powerpoint/2010/main" val="32081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6178"/>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1097093"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總結</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grpSp>
        <p:nvGrpSpPr>
          <p:cNvPr id="22" name="Google Shape;1530;p45"/>
          <p:cNvGrpSpPr/>
          <p:nvPr/>
        </p:nvGrpSpPr>
        <p:grpSpPr>
          <a:xfrm>
            <a:off x="869728" y="1796962"/>
            <a:ext cx="10235100" cy="844109"/>
            <a:chOff x="833013" y="1403719"/>
            <a:chExt cx="7676326" cy="633082"/>
          </a:xfrm>
        </p:grpSpPr>
        <p:sp>
          <p:nvSpPr>
            <p:cNvPr id="23" name="Google Shape;1531;p45"/>
            <p:cNvSpPr/>
            <p:nvPr/>
          </p:nvSpPr>
          <p:spPr>
            <a:xfrm>
              <a:off x="3662733" y="1403719"/>
              <a:ext cx="4846606" cy="633082"/>
            </a:xfrm>
            <a:custGeom>
              <a:avLst/>
              <a:gdLst/>
              <a:ahLst/>
              <a:cxnLst/>
              <a:rect l="l" t="t" r="r" b="b"/>
              <a:pathLst>
                <a:path w="72153" h="17384" extrusionOk="0">
                  <a:moveTo>
                    <a:pt x="1" y="1"/>
                  </a:moveTo>
                  <a:lnTo>
                    <a:pt x="1" y="17384"/>
                  </a:lnTo>
                  <a:lnTo>
                    <a:pt x="72153" y="17384"/>
                  </a:lnTo>
                  <a:lnTo>
                    <a:pt x="72153" y="1"/>
                  </a:lnTo>
                  <a:close/>
                </a:path>
              </a:pathLst>
            </a:custGeom>
            <a:solidFill>
              <a:schemeClr val="lt2"/>
            </a:solidFill>
            <a:ln>
              <a:noFill/>
            </a:ln>
          </p:spPr>
          <p:txBody>
            <a:bodyPr spcFirstLastPara="1" wrap="square" lIns="243833" tIns="121900" rIns="243833" bIns="121900" anchor="ctr" anchorCtr="0">
              <a:noAutofit/>
            </a:bodyPr>
            <a:lstStyle/>
            <a:p>
              <a:pPr>
                <a:buClr>
                  <a:schemeClr val="dk1"/>
                </a:buClr>
                <a:buSzPts val="1100"/>
              </a:pP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不受監管</a:t>
              </a:r>
              <a:r>
                <a:rPr lang="en-US" altLang="zh-TW"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HR</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 </a:t>
              </a:r>
              <a:r>
                <a:rPr lang="en-US" altLang="zh-TW"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&gt;</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 不受監管</a:t>
              </a:r>
              <a:r>
                <a:rPr lang="en-US" altLang="zh-TW"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RM</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 </a:t>
              </a:r>
              <a:r>
                <a:rPr lang="en-US" altLang="zh-TW"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&gt;</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 受監管</a:t>
              </a:r>
              <a:r>
                <a:rPr lang="en-US" altLang="zh-TW"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RM</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，受監管</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HR</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支付</a:t>
              </a:r>
              <a:r>
                <a:rPr lang="zh-TW" altLang="en-US"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比例則是在受</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監管</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RM</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支付</a:t>
              </a:r>
              <a:r>
                <a:rPr lang="zh-TW" altLang="en-US"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比例周圍</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徘徊。</a:t>
              </a:r>
              <a:endParaRPr sz="24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Google Shape;1532;p45"/>
            <p:cNvSpPr/>
            <p:nvPr/>
          </p:nvSpPr>
          <p:spPr>
            <a:xfrm>
              <a:off x="833013" y="1511673"/>
              <a:ext cx="545349" cy="423935"/>
            </a:xfrm>
            <a:custGeom>
              <a:avLst/>
              <a:gdLst/>
              <a:ahLst/>
              <a:cxnLst/>
              <a:rect l="l" t="t" r="r" b="b"/>
              <a:pathLst>
                <a:path w="28885" h="17419" extrusionOk="0">
                  <a:moveTo>
                    <a:pt x="0" y="0"/>
                  </a:moveTo>
                  <a:lnTo>
                    <a:pt x="0" y="17419"/>
                  </a:lnTo>
                  <a:lnTo>
                    <a:pt x="28885" y="17419"/>
                  </a:lnTo>
                  <a:lnTo>
                    <a:pt x="28885" y="0"/>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2933" dirty="0">
                  <a:solidFill>
                    <a:schemeClr val="accent1"/>
                  </a:solidFill>
                  <a:latin typeface="Times New Roman" panose="02020603050405020304" pitchFamily="18" charset="0"/>
                  <a:ea typeface="Fira Sans Extra Condensed Medium"/>
                  <a:cs typeface="Times New Roman" panose="02020603050405020304" pitchFamily="18" charset="0"/>
                  <a:sym typeface="Fira Sans Extra Condensed Medium"/>
                </a:rPr>
                <a:t>01</a:t>
              </a:r>
              <a:endParaRPr sz="1600" dirty="0">
                <a:solidFill>
                  <a:schemeClr val="accent1"/>
                </a:solidFill>
                <a:latin typeface="Times New Roman" panose="02020603050405020304" pitchFamily="18" charset="0"/>
                <a:cs typeface="Times New Roman" panose="02020603050405020304" pitchFamily="18" charset="0"/>
              </a:endParaRPr>
            </a:p>
          </p:txBody>
        </p:sp>
        <p:sp>
          <p:nvSpPr>
            <p:cNvPr id="28" name="Google Shape;1534;p45"/>
            <p:cNvSpPr/>
            <p:nvPr/>
          </p:nvSpPr>
          <p:spPr>
            <a:xfrm>
              <a:off x="1378363" y="1511673"/>
              <a:ext cx="1911624" cy="423935"/>
            </a:xfrm>
            <a:custGeom>
              <a:avLst/>
              <a:gdLst/>
              <a:ahLst/>
              <a:cxnLst/>
              <a:rect l="l" t="t" r="r" b="b"/>
              <a:pathLst>
                <a:path w="28885" h="17419" extrusionOk="0">
                  <a:moveTo>
                    <a:pt x="0" y="0"/>
                  </a:moveTo>
                  <a:lnTo>
                    <a:pt x="0" y="17419"/>
                  </a:lnTo>
                  <a:lnTo>
                    <a:pt x="28885" y="17419"/>
                  </a:lnTo>
                  <a:lnTo>
                    <a:pt x="28885"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243833" tIns="121900" rIns="121900" bIns="121900" anchor="ctr" anchorCtr="0">
              <a:noAutofit/>
            </a:bodyPr>
            <a:lstStyle/>
            <a:p>
              <a:pPr>
                <a:buClr>
                  <a:schemeClr val="dk1"/>
                </a:buClr>
                <a:buSzPts val="1100"/>
              </a:pPr>
              <a:r>
                <a:rPr lang="zh-TW" altLang="en-US" sz="2267" dirty="0" smtClean="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Fira Sans Extra Condensed Medium"/>
                </a:rPr>
                <a:t>支付比例</a:t>
              </a:r>
              <a:endParaRPr sz="16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29" name="Google Shape;1535;p45"/>
          <p:cNvGrpSpPr/>
          <p:nvPr/>
        </p:nvGrpSpPr>
        <p:grpSpPr>
          <a:xfrm>
            <a:off x="869729" y="2816340"/>
            <a:ext cx="10235099" cy="844109"/>
            <a:chOff x="833013" y="2168253"/>
            <a:chExt cx="7676324" cy="633082"/>
          </a:xfrm>
        </p:grpSpPr>
        <mc:AlternateContent xmlns:mc="http://schemas.openxmlformats.org/markup-compatibility/2006" xmlns:a14="http://schemas.microsoft.com/office/drawing/2010/main">
          <mc:Choice Requires="a14">
            <p:sp>
              <p:nvSpPr>
                <p:cNvPr id="30" name="Google Shape;1536;p45"/>
                <p:cNvSpPr/>
                <p:nvPr/>
              </p:nvSpPr>
              <p:spPr>
                <a:xfrm>
                  <a:off x="3662732" y="2168253"/>
                  <a:ext cx="4846605" cy="633082"/>
                </a:xfrm>
                <a:custGeom>
                  <a:avLst/>
                  <a:gdLst/>
                  <a:ahLst/>
                  <a:cxnLst/>
                  <a:rect l="l" t="t" r="r" b="b"/>
                  <a:pathLst>
                    <a:path w="72153" h="17384" extrusionOk="0">
                      <a:moveTo>
                        <a:pt x="1" y="1"/>
                      </a:moveTo>
                      <a:lnTo>
                        <a:pt x="1" y="17384"/>
                      </a:lnTo>
                      <a:lnTo>
                        <a:pt x="72153" y="17384"/>
                      </a:lnTo>
                      <a:lnTo>
                        <a:pt x="72153" y="1"/>
                      </a:lnTo>
                      <a:close/>
                    </a:path>
                  </a:pathLst>
                </a:custGeom>
                <a:solidFill>
                  <a:schemeClr val="lt2"/>
                </a:solidFill>
                <a:ln>
                  <a:noFill/>
                </a:ln>
              </p:spPr>
              <p:txBody>
                <a:bodyPr spcFirstLastPara="1" wrap="square" lIns="243833" tIns="121900" rIns="243833" bIns="121900" anchor="ctr" anchorCtr="0">
                  <a:noAutofit/>
                </a:bodyPr>
                <a:lstStyle/>
                <a:p>
                  <a:pPr>
                    <a:buClr>
                      <a:schemeClr val="dk1"/>
                    </a:buClr>
                    <a:buSzPts val="1100"/>
                  </a:pPr>
                  <a14:m>
                    <m:oMathPara xmlns:m="http://schemas.openxmlformats.org/officeDocument/2006/math">
                      <m:oMathParaPr>
                        <m:jc m:val="centerGroup"/>
                      </m:oMathParaPr>
                      <m:oMath xmlns:m="http://schemas.openxmlformats.org/officeDocument/2006/math">
                        <m:r>
                          <m:rPr>
                            <m:nor/>
                          </m:rP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m:rPr>
                            <m:nor/>
                          </m:rPr>
                          <a:rPr lang="en-US" altLang="zh-TW"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HR</m:t>
                        </m:r>
                        <m:r>
                          <m:rPr>
                            <m:nor/>
                          </m:rP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 </m:t>
                        </m:r>
                        <m:r>
                          <m:rPr>
                            <m:nor/>
                          </m:rPr>
                          <a:rPr lang="en-US" altLang="zh-TW"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&gt;</m:t>
                        </m:r>
                        <m:r>
                          <m:rPr>
                            <m:nor/>
                          </m:rP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 </m:t>
                        </m:r>
                        <m:r>
                          <m:rPr>
                            <m:nor/>
                          </m:rP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不受監管</m:t>
                        </m:r>
                        <m:r>
                          <m:rPr>
                            <m:nor/>
                          </m:rPr>
                          <a:rPr lang="en-US" altLang="zh-TW"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RM</m:t>
                        </m:r>
                        <m:r>
                          <a:rPr lang="zh-TW" altLang="en-US" sz="1600" b="1" i="1" dirty="0">
                            <a:solidFill>
                              <a:schemeClr val="dk1"/>
                            </a:solidFill>
                            <a:latin typeface="Cambria Math" panose="02040503050406030204" pitchFamily="18" charset="0"/>
                            <a:ea typeface="標楷體" panose="03000509000000000000" pitchFamily="65" charset="-120"/>
                            <a:cs typeface="Times New Roman" panose="02020603050405020304" pitchFamily="18" charset="0"/>
                            <a:sym typeface="Roboto"/>
                          </a:rPr>
                          <m:t> </m:t>
                        </m:r>
                        <m:r>
                          <m:rPr>
                            <m:nor/>
                          </m:rPr>
                          <a:rPr lang="en-US" altLang="zh-TW"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&gt;</m:t>
                        </m:r>
                        <m:r>
                          <m:rPr>
                            <m:nor/>
                          </m:rP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 </m:t>
                        </m:r>
                        <m:r>
                          <m:rPr>
                            <m:nor/>
                          </m:rP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受監管</m:t>
                        </m:r>
                        <m:r>
                          <a:rPr lang="en-US" altLang="zh-TW" sz="1600" b="1" i="1" dirty="0">
                            <a:solidFill>
                              <a:schemeClr val="dk1"/>
                            </a:solidFill>
                            <a:latin typeface="Cambria Math" panose="02040503050406030204" pitchFamily="18" charset="0"/>
                            <a:ea typeface="標楷體" panose="03000509000000000000" pitchFamily="65" charset="-120"/>
                            <a:cs typeface="Times New Roman" panose="02020603050405020304" pitchFamily="18" charset="0"/>
                            <a:sym typeface="Roboto"/>
                          </a:rPr>
                          <m:t>𝐇𝐑</m:t>
                        </m:r>
                        <m:r>
                          <a:rPr lang="zh-TW" altLang="en-US" sz="1600" b="1" i="1" dirty="0">
                            <a:solidFill>
                              <a:schemeClr val="dk1"/>
                            </a:solidFill>
                            <a:latin typeface="Cambria Math" panose="02040503050406030204" pitchFamily="18" charset="0"/>
                            <a:ea typeface="標楷體" panose="03000509000000000000" pitchFamily="65" charset="-120"/>
                            <a:cs typeface="Times New Roman" panose="02020603050405020304" pitchFamily="18" charset="0"/>
                            <a:sym typeface="Roboto"/>
                          </a:rPr>
                          <m:t> </m:t>
                        </m:r>
                        <m:r>
                          <m:rPr>
                            <m:nor/>
                          </m:rPr>
                          <a:rPr lang="en-US" altLang="zh-TW"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&gt;</m:t>
                        </m:r>
                        <m:r>
                          <m:rPr>
                            <m:nor/>
                          </m:rP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 </m:t>
                        </m:r>
                        <m:r>
                          <m:rPr>
                            <m:nor/>
                          </m:rP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受監管</m:t>
                        </m:r>
                        <m:r>
                          <m:rPr>
                            <m:nor/>
                          </m:rPr>
                          <a:rPr lang="en-US" altLang="zh-TW"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m:t>RM</m:t>
                        </m:r>
                      </m:oMath>
                    </m:oMathPara>
                  </a14:m>
                  <a:endPar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0" name="Google Shape;1536;p45"/>
                <p:cNvSpPr>
                  <a:spLocks noRot="1" noChangeAspect="1" noMove="1" noResize="1" noEditPoints="1" noAdjustHandles="1" noChangeArrowheads="1" noChangeShapeType="1" noTextEdit="1"/>
                </p:cNvSpPr>
                <p:nvPr/>
              </p:nvSpPr>
              <p:spPr>
                <a:xfrm>
                  <a:off x="3662732" y="2168253"/>
                  <a:ext cx="4846605" cy="633082"/>
                </a:xfrm>
                <a:custGeom>
                  <a:avLst/>
                  <a:gdLst/>
                  <a:ahLst/>
                  <a:cxnLst/>
                  <a:rect l="l" t="t" r="r" b="b"/>
                  <a:pathLst>
                    <a:path w="72153" h="17384" extrusionOk="0">
                      <a:moveTo>
                        <a:pt x="1" y="1"/>
                      </a:moveTo>
                      <a:lnTo>
                        <a:pt x="1" y="17384"/>
                      </a:lnTo>
                      <a:lnTo>
                        <a:pt x="72153" y="17384"/>
                      </a:lnTo>
                      <a:lnTo>
                        <a:pt x="72153" y="1"/>
                      </a:lnTo>
                      <a:close/>
                    </a:path>
                  </a:pathLst>
                </a:custGeom>
                <a:blipFill>
                  <a:blip r:embed="rId4"/>
                  <a:stretch>
                    <a:fillRect/>
                  </a:stretch>
                </a:blipFill>
                <a:ln>
                  <a:noFill/>
                </a:ln>
              </p:spPr>
              <p:txBody>
                <a:bodyPr/>
                <a:lstStyle/>
                <a:p>
                  <a:r>
                    <a:rPr lang="zh-TW" altLang="en-US">
                      <a:noFill/>
                    </a:rPr>
                    <a:t> </a:t>
                  </a:r>
                </a:p>
              </p:txBody>
            </p:sp>
          </mc:Fallback>
        </mc:AlternateContent>
        <p:sp>
          <p:nvSpPr>
            <p:cNvPr id="31" name="Google Shape;1537;p45"/>
            <p:cNvSpPr/>
            <p:nvPr/>
          </p:nvSpPr>
          <p:spPr>
            <a:xfrm>
              <a:off x="833013" y="2272827"/>
              <a:ext cx="545349" cy="423935"/>
            </a:xfrm>
            <a:custGeom>
              <a:avLst/>
              <a:gdLst/>
              <a:ahLst/>
              <a:cxnLst/>
              <a:rect l="l" t="t" r="r" b="b"/>
              <a:pathLst>
                <a:path w="28885" h="17419" extrusionOk="0">
                  <a:moveTo>
                    <a:pt x="0" y="0"/>
                  </a:moveTo>
                  <a:lnTo>
                    <a:pt x="0" y="17419"/>
                  </a:lnTo>
                  <a:lnTo>
                    <a:pt x="28885" y="17419"/>
                  </a:lnTo>
                  <a:lnTo>
                    <a:pt x="28885" y="0"/>
                  </a:ln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2933" dirty="0">
                  <a:solidFill>
                    <a:schemeClr val="accent2"/>
                  </a:solidFill>
                  <a:latin typeface="Times New Roman" panose="02020603050405020304" pitchFamily="18" charset="0"/>
                  <a:ea typeface="Fira Sans Extra Condensed Medium"/>
                  <a:cs typeface="Times New Roman" panose="02020603050405020304" pitchFamily="18" charset="0"/>
                  <a:sym typeface="Fira Sans Extra Condensed Medium"/>
                </a:rPr>
                <a:t>02</a:t>
              </a:r>
              <a:endParaRPr sz="1600" dirty="0">
                <a:solidFill>
                  <a:schemeClr val="accent2"/>
                </a:solidFill>
                <a:latin typeface="Times New Roman" panose="02020603050405020304" pitchFamily="18" charset="0"/>
                <a:cs typeface="Times New Roman" panose="02020603050405020304" pitchFamily="18" charset="0"/>
              </a:endParaRPr>
            </a:p>
          </p:txBody>
        </p:sp>
        <p:sp>
          <p:nvSpPr>
            <p:cNvPr id="33" name="Google Shape;1539;p45"/>
            <p:cNvSpPr/>
            <p:nvPr/>
          </p:nvSpPr>
          <p:spPr>
            <a:xfrm>
              <a:off x="1378363" y="2272827"/>
              <a:ext cx="1911623" cy="423935"/>
            </a:xfrm>
            <a:custGeom>
              <a:avLst/>
              <a:gdLst/>
              <a:ahLst/>
              <a:cxnLst/>
              <a:rect l="l" t="t" r="r" b="b"/>
              <a:pathLst>
                <a:path w="28885" h="17419" extrusionOk="0">
                  <a:moveTo>
                    <a:pt x="0" y="0"/>
                  </a:moveTo>
                  <a:lnTo>
                    <a:pt x="0" y="17419"/>
                  </a:lnTo>
                  <a:lnTo>
                    <a:pt x="28885" y="17419"/>
                  </a:lnTo>
                  <a:lnTo>
                    <a:pt x="28885"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243833" tIns="121900" rIns="121900" bIns="121900" anchor="ctr" anchorCtr="0">
              <a:noAutofit/>
            </a:bodyPr>
            <a:lstStyle/>
            <a:p>
              <a:pPr>
                <a:buClr>
                  <a:schemeClr val="dk1"/>
                </a:buClr>
                <a:buSzPts val="1100"/>
              </a:pPr>
              <a:r>
                <a:rPr lang="zh-TW" altLang="en-US" sz="2267"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Fira Sans Extra Condensed Medium"/>
                </a:rPr>
                <a:t>風險比較</a:t>
              </a:r>
              <a:endParaRPr sz="2267"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34" name="Google Shape;1540;p45"/>
          <p:cNvGrpSpPr/>
          <p:nvPr/>
        </p:nvGrpSpPr>
        <p:grpSpPr>
          <a:xfrm>
            <a:off x="869729" y="3825934"/>
            <a:ext cx="10235100" cy="844109"/>
            <a:chOff x="833013" y="2925450"/>
            <a:chExt cx="7676325" cy="633082"/>
          </a:xfrm>
        </p:grpSpPr>
        <p:sp>
          <p:nvSpPr>
            <p:cNvPr id="35" name="Google Shape;1541;p45"/>
            <p:cNvSpPr/>
            <p:nvPr/>
          </p:nvSpPr>
          <p:spPr>
            <a:xfrm>
              <a:off x="3662732" y="2925450"/>
              <a:ext cx="4846606" cy="633082"/>
            </a:xfrm>
            <a:custGeom>
              <a:avLst/>
              <a:gdLst/>
              <a:ahLst/>
              <a:cxnLst/>
              <a:rect l="l" t="t" r="r" b="b"/>
              <a:pathLst>
                <a:path w="72153" h="17384" extrusionOk="0">
                  <a:moveTo>
                    <a:pt x="1" y="1"/>
                  </a:moveTo>
                  <a:lnTo>
                    <a:pt x="1" y="17384"/>
                  </a:lnTo>
                  <a:lnTo>
                    <a:pt x="72153" y="17384"/>
                  </a:lnTo>
                  <a:lnTo>
                    <a:pt x="72153" y="1"/>
                  </a:lnTo>
                  <a:close/>
                </a:path>
              </a:pathLst>
            </a:custGeom>
            <a:solidFill>
              <a:schemeClr val="lt2"/>
            </a:solidFill>
            <a:ln>
              <a:noFill/>
            </a:ln>
          </p:spPr>
          <p:txBody>
            <a:bodyPr spcFirstLastPara="1" wrap="square" lIns="243833" tIns="121900" rIns="243833" bIns="121900" anchor="ctr" anchorCtr="0">
              <a:noAutofit/>
            </a:bodyPr>
            <a:lstStyle/>
            <a:p>
              <a:pPr>
                <a:buClr>
                  <a:schemeClr val="dk1"/>
                </a:buClr>
                <a:buSzPts val="1100"/>
              </a:pPr>
              <a:r>
                <a:rPr lang="zh-TW" altLang="en-US"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情境</a:t>
              </a:r>
              <a:r>
                <a:rPr lang="en-US" altLang="zh-TW"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a:t>
              </a:r>
              <a: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一次性支付風險高於年金支付</a:t>
              </a:r>
              <a:r>
                <a:rPr lang="en-US" altLang="zh-TW"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a:t>
              </a:r>
              <a:r>
                <a:rPr lang="zh-TW" altLang="en-US"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情境</a:t>
              </a:r>
              <a:r>
                <a:rPr lang="en-US" altLang="zh-TW"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(II)</a:t>
              </a:r>
              <a:r>
                <a:rPr lang="zh-TW" altLang="en-US"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與</a:t>
              </a:r>
              <a:r>
                <a:rPr lang="en-US" altLang="zh-TW"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(III):</a:t>
              </a:r>
              <a:r>
                <a:rPr lang="zh-TW" altLang="en-US" sz="1600"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一次性支付風險小於年金</a:t>
              </a:r>
              <a:r>
                <a:rPr lang="zh-TW" altLang="en-US" sz="16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支付</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a:t>
              </a:r>
              <a:endParaRPr lang="zh-TW" altLang="en-US" sz="24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6" name="Google Shape;1542;p45"/>
            <p:cNvSpPr/>
            <p:nvPr/>
          </p:nvSpPr>
          <p:spPr>
            <a:xfrm>
              <a:off x="833013" y="3033981"/>
              <a:ext cx="545349" cy="423935"/>
            </a:xfrm>
            <a:custGeom>
              <a:avLst/>
              <a:gdLst/>
              <a:ahLst/>
              <a:cxnLst/>
              <a:rect l="l" t="t" r="r" b="b"/>
              <a:pathLst>
                <a:path w="28885" h="17419" extrusionOk="0">
                  <a:moveTo>
                    <a:pt x="0" y="0"/>
                  </a:moveTo>
                  <a:lnTo>
                    <a:pt x="0" y="17419"/>
                  </a:lnTo>
                  <a:lnTo>
                    <a:pt x="28885" y="17419"/>
                  </a:lnTo>
                  <a:lnTo>
                    <a:pt x="28885" y="0"/>
                  </a:lnTo>
                  <a:close/>
                </a:path>
              </a:pathLst>
            </a:custGeom>
            <a:solidFill>
              <a:srgbClr val="FFFFFF"/>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altLang="zh-TW" sz="2933" dirty="0" smtClean="0">
                  <a:solidFill>
                    <a:srgbClr val="A5A5A5"/>
                  </a:solidFill>
                  <a:latin typeface="Times New Roman" panose="02020603050405020304" pitchFamily="18" charset="0"/>
                  <a:ea typeface="Fira Sans Extra Condensed Medium"/>
                  <a:cs typeface="Times New Roman" panose="02020603050405020304" pitchFamily="18" charset="0"/>
                  <a:sym typeface="Fira Sans Extra Condensed Medium"/>
                </a:rPr>
                <a:t>0</a:t>
              </a:r>
              <a:r>
                <a:rPr lang="en-US" altLang="zh-TW" sz="2933" dirty="0" smtClean="0">
                  <a:solidFill>
                    <a:srgbClr val="A5A5A5"/>
                  </a:solidFill>
                  <a:latin typeface="Times New Roman" panose="02020603050405020304" pitchFamily="18" charset="0"/>
                  <a:ea typeface="Fira Sans Extra Condensed Medium"/>
                  <a:cs typeface="Times New Roman" panose="02020603050405020304" pitchFamily="18" charset="0"/>
                  <a:sym typeface="Fira Sans Extra Condensed Medium"/>
                </a:rPr>
                <a:t>3</a:t>
              </a:r>
              <a:endParaRPr lang="en" altLang="zh-TW" sz="1600" dirty="0">
                <a:solidFill>
                  <a:srgbClr val="A5A5A5"/>
                </a:solidFill>
                <a:latin typeface="Times New Roman" panose="02020603050405020304" pitchFamily="18" charset="0"/>
                <a:cs typeface="Times New Roman" panose="02020603050405020304" pitchFamily="18" charset="0"/>
              </a:endParaRPr>
            </a:p>
          </p:txBody>
        </p:sp>
        <p:sp>
          <p:nvSpPr>
            <p:cNvPr id="38" name="Google Shape;1544;p45"/>
            <p:cNvSpPr/>
            <p:nvPr/>
          </p:nvSpPr>
          <p:spPr>
            <a:xfrm>
              <a:off x="1378363" y="3033981"/>
              <a:ext cx="1911623" cy="423935"/>
            </a:xfrm>
            <a:custGeom>
              <a:avLst/>
              <a:gdLst/>
              <a:ahLst/>
              <a:cxnLst/>
              <a:rect l="l" t="t" r="r" b="b"/>
              <a:pathLst>
                <a:path w="28885" h="17419" extrusionOk="0">
                  <a:moveTo>
                    <a:pt x="0" y="0"/>
                  </a:moveTo>
                  <a:lnTo>
                    <a:pt x="0" y="17419"/>
                  </a:lnTo>
                  <a:lnTo>
                    <a:pt x="28885" y="17419"/>
                  </a:lnTo>
                  <a:lnTo>
                    <a:pt x="28885"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243833" tIns="121900" rIns="121900" bIns="121900" anchor="ctr" anchorCtr="0">
              <a:noAutofit/>
            </a:bodyPr>
            <a:lstStyle/>
            <a:p>
              <a:pPr>
                <a:buClr>
                  <a:schemeClr val="dk1"/>
                </a:buClr>
                <a:buSzPts val="1100"/>
              </a:pPr>
              <a:r>
                <a:rPr lang="en-US" altLang="zh-TW" sz="2267"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Fira Sans Extra Condensed Medium"/>
                </a:rPr>
                <a:t>RM</a:t>
              </a:r>
              <a:r>
                <a:rPr lang="zh-TW" altLang="en-US" sz="2267" dirty="0" smtClean="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Fira Sans Extra Condensed Medium"/>
                </a:rPr>
                <a:t>支付</a:t>
              </a:r>
              <a:r>
                <a:rPr lang="zh-TW" altLang="en-US" sz="2267"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Fira Sans Extra Condensed Medium"/>
                </a:rPr>
                <a:t>方式比較</a:t>
              </a:r>
              <a:endParaRPr sz="2267"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83" name="Google Shape;1540;p45"/>
          <p:cNvGrpSpPr/>
          <p:nvPr/>
        </p:nvGrpSpPr>
        <p:grpSpPr>
          <a:xfrm>
            <a:off x="869728" y="4845312"/>
            <a:ext cx="10235100" cy="844109"/>
            <a:chOff x="833013" y="2929054"/>
            <a:chExt cx="7676325" cy="633082"/>
          </a:xfrm>
        </p:grpSpPr>
        <mc:AlternateContent xmlns:mc="http://schemas.openxmlformats.org/markup-compatibility/2006" xmlns:a14="http://schemas.microsoft.com/office/drawing/2010/main">
          <mc:Choice Requires="a14">
            <p:sp>
              <p:nvSpPr>
                <p:cNvPr id="84" name="Google Shape;1541;p45"/>
                <p:cNvSpPr/>
                <p:nvPr/>
              </p:nvSpPr>
              <p:spPr>
                <a:xfrm>
                  <a:off x="3662732" y="2929054"/>
                  <a:ext cx="4846606" cy="633082"/>
                </a:xfrm>
                <a:custGeom>
                  <a:avLst/>
                  <a:gdLst/>
                  <a:ahLst/>
                  <a:cxnLst/>
                  <a:rect l="l" t="t" r="r" b="b"/>
                  <a:pathLst>
                    <a:path w="72153" h="17384" extrusionOk="0">
                      <a:moveTo>
                        <a:pt x="1" y="1"/>
                      </a:moveTo>
                      <a:lnTo>
                        <a:pt x="1" y="17384"/>
                      </a:lnTo>
                      <a:lnTo>
                        <a:pt x="72153" y="17384"/>
                      </a:lnTo>
                      <a:lnTo>
                        <a:pt x="72153" y="1"/>
                      </a:lnTo>
                      <a:close/>
                    </a:path>
                  </a:pathLst>
                </a:custGeom>
                <a:solidFill>
                  <a:schemeClr val="lt2"/>
                </a:solidFill>
                <a:ln>
                  <a:noFill/>
                </a:ln>
              </p:spPr>
              <p:txBody>
                <a:bodyPr spcFirstLastPara="1" wrap="square" lIns="243833" tIns="121900" rIns="243833" bIns="121900" anchor="ctr" anchorCtr="0">
                  <a:noAutofit/>
                </a:bodyPr>
                <a:lstStyle/>
                <a:p>
                  <a:pPr>
                    <a:buClr>
                      <a:schemeClr val="dk1"/>
                    </a:buClr>
                    <a:buSzPts val="1100"/>
                  </a:pPr>
                  <a14:m>
                    <m:oMath xmlns:m="http://schemas.openxmlformats.org/officeDocument/2006/math">
                      <m:r>
                        <a:rPr lang="zh-TW" altLang="en-US" sz="1600" b="1" dirty="0" smtClean="0">
                          <a:solidFill>
                            <a:schemeClr val="dk1"/>
                          </a:solidFill>
                          <a:latin typeface="Cambria Math" panose="02040503050406030204" pitchFamily="18" charset="0"/>
                          <a:ea typeface="標楷體" panose="03000509000000000000" pitchFamily="65" charset="-120"/>
                          <a:cs typeface="Times New Roman" panose="02020603050405020304" pitchFamily="18" charset="0"/>
                          <a:sym typeface="Roboto"/>
                        </a:rPr>
                        <m:t>無繼承人</m:t>
                      </m:r>
                      <m:r>
                        <a:rPr lang="en-US" altLang="zh-TW" sz="1600" b="1" dirty="0">
                          <a:solidFill>
                            <a:schemeClr val="dk1"/>
                          </a:solidFill>
                          <a:latin typeface="Cambria Math" panose="02040503050406030204" pitchFamily="18" charset="0"/>
                          <a:ea typeface="標楷體" panose="03000509000000000000" pitchFamily="65" charset="-120"/>
                          <a:cs typeface="Times New Roman" panose="02020603050405020304" pitchFamily="18" charset="0"/>
                          <a:sym typeface="Roboto"/>
                        </a:rPr>
                        <m:t>𝐑𝐌</m:t>
                      </m:r>
                      <m:r>
                        <a:rPr lang="en-US" altLang="zh-TW" sz="1600" b="1" dirty="0">
                          <a:solidFill>
                            <a:schemeClr val="dk1"/>
                          </a:solidFill>
                          <a:latin typeface="Cambria Math" panose="02040503050406030204" pitchFamily="18" charset="0"/>
                          <a:ea typeface="標楷體" panose="03000509000000000000" pitchFamily="65" charset="-120"/>
                          <a:cs typeface="Times New Roman" panose="02020603050405020304" pitchFamily="18" charset="0"/>
                          <a:sym typeface="Roboto"/>
                        </a:rPr>
                        <m:t>&gt;</m:t>
                      </m:r>
                      <m:r>
                        <a:rPr lang="zh-TW" altLang="en-US" sz="1600" b="1" dirty="0">
                          <a:solidFill>
                            <a:schemeClr val="dk1"/>
                          </a:solidFill>
                          <a:latin typeface="Cambria Math" panose="02040503050406030204" pitchFamily="18" charset="0"/>
                          <a:ea typeface="標楷體" panose="03000509000000000000" pitchFamily="65" charset="-120"/>
                          <a:cs typeface="Times New Roman" panose="02020603050405020304" pitchFamily="18" charset="0"/>
                          <a:sym typeface="Roboto"/>
                        </a:rPr>
                        <m:t>有繼承人</m:t>
                      </m:r>
                      <m:r>
                        <a:rPr lang="en-US" altLang="zh-TW" sz="1600" b="1" dirty="0">
                          <a:solidFill>
                            <a:schemeClr val="dk1"/>
                          </a:solidFill>
                          <a:latin typeface="Cambria Math" panose="02040503050406030204" pitchFamily="18" charset="0"/>
                          <a:ea typeface="標楷體" panose="03000509000000000000" pitchFamily="65" charset="-120"/>
                          <a:cs typeface="Times New Roman" panose="02020603050405020304" pitchFamily="18" charset="0"/>
                          <a:sym typeface="Roboto"/>
                        </a:rPr>
                        <m:t>𝐑𝐌</m:t>
                      </m:r>
                    </m:oMath>
                  </a14:m>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，無繼承人</a:t>
                  </a:r>
                  <a:r>
                    <a:rPr lang="en-US" altLang="zh-TW"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RM</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合約對於房價波動度及利率波動度上升時，支付比例較有繼承人</a:t>
                  </a:r>
                  <a:r>
                    <a:rPr lang="en-US" altLang="zh-TW" sz="16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RM</a:t>
                  </a:r>
                  <a:r>
                    <a:rPr lang="zh-TW" altLang="en-US" sz="16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sym typeface="Roboto"/>
                    </a:rPr>
                    <a:t>合約穩定。</a:t>
                  </a:r>
                  <a:endParaRPr lang="zh-TW" altLang="en-US" sz="24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84" name="Google Shape;1541;p45"/>
                <p:cNvSpPr>
                  <a:spLocks noRot="1" noChangeAspect="1" noMove="1" noResize="1" noEditPoints="1" noAdjustHandles="1" noChangeArrowheads="1" noChangeShapeType="1" noTextEdit="1"/>
                </p:cNvSpPr>
                <p:nvPr/>
              </p:nvSpPr>
              <p:spPr>
                <a:xfrm>
                  <a:off x="3662732" y="2929054"/>
                  <a:ext cx="4846606" cy="633082"/>
                </a:xfrm>
                <a:custGeom>
                  <a:avLst/>
                  <a:gdLst/>
                  <a:ahLst/>
                  <a:cxnLst/>
                  <a:rect l="l" t="t" r="r" b="b"/>
                  <a:pathLst>
                    <a:path w="72153" h="17384" extrusionOk="0">
                      <a:moveTo>
                        <a:pt x="1" y="1"/>
                      </a:moveTo>
                      <a:lnTo>
                        <a:pt x="1" y="17384"/>
                      </a:lnTo>
                      <a:lnTo>
                        <a:pt x="72153" y="17384"/>
                      </a:lnTo>
                      <a:lnTo>
                        <a:pt x="72153" y="1"/>
                      </a:lnTo>
                      <a:close/>
                    </a:path>
                  </a:pathLst>
                </a:custGeom>
                <a:blipFill>
                  <a:blip r:embed="rId5"/>
                  <a:stretch>
                    <a:fillRect/>
                  </a:stretch>
                </a:blipFill>
                <a:ln>
                  <a:noFill/>
                </a:ln>
              </p:spPr>
              <p:txBody>
                <a:bodyPr/>
                <a:lstStyle/>
                <a:p>
                  <a:r>
                    <a:rPr lang="zh-TW" altLang="en-US">
                      <a:noFill/>
                    </a:rPr>
                    <a:t> </a:t>
                  </a:r>
                </a:p>
              </p:txBody>
            </p:sp>
          </mc:Fallback>
        </mc:AlternateContent>
        <p:sp>
          <p:nvSpPr>
            <p:cNvPr id="85" name="Google Shape;1542;p45"/>
            <p:cNvSpPr/>
            <p:nvPr/>
          </p:nvSpPr>
          <p:spPr>
            <a:xfrm>
              <a:off x="833013" y="3033981"/>
              <a:ext cx="545349" cy="423935"/>
            </a:xfrm>
            <a:custGeom>
              <a:avLst/>
              <a:gdLst/>
              <a:ahLst/>
              <a:cxnLst/>
              <a:rect l="l" t="t" r="r" b="b"/>
              <a:pathLst>
                <a:path w="28885" h="17419" extrusionOk="0">
                  <a:moveTo>
                    <a:pt x="0" y="0"/>
                  </a:moveTo>
                  <a:lnTo>
                    <a:pt x="0" y="17419"/>
                  </a:lnTo>
                  <a:lnTo>
                    <a:pt x="28885" y="17419"/>
                  </a:lnTo>
                  <a:lnTo>
                    <a:pt x="28885" y="0"/>
                  </a:lnTo>
                  <a:close/>
                </a:path>
              </a:pathLst>
            </a:custGeom>
            <a:solidFill>
              <a:srgbClr val="FFFFFF"/>
            </a:solidFill>
            <a:ln w="9525" cap="flat" cmpd="sng">
              <a:solidFill>
                <a:srgbClr val="70AD47"/>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altLang="zh-TW" sz="2933" dirty="0" smtClean="0">
                  <a:solidFill>
                    <a:srgbClr val="70AD47"/>
                  </a:solidFill>
                  <a:latin typeface="Times New Roman" panose="02020603050405020304" pitchFamily="18" charset="0"/>
                  <a:ea typeface="Fira Sans Extra Condensed Medium"/>
                  <a:cs typeface="Times New Roman" panose="02020603050405020304" pitchFamily="18" charset="0"/>
                  <a:sym typeface="Fira Sans Extra Condensed Medium"/>
                </a:rPr>
                <a:t>0</a:t>
              </a:r>
              <a:r>
                <a:rPr lang="en-US" altLang="zh-TW" sz="2933" dirty="0" smtClean="0">
                  <a:solidFill>
                    <a:srgbClr val="70AD47"/>
                  </a:solidFill>
                  <a:latin typeface="Times New Roman" panose="02020603050405020304" pitchFamily="18" charset="0"/>
                  <a:ea typeface="Fira Sans Extra Condensed Medium"/>
                  <a:cs typeface="Times New Roman" panose="02020603050405020304" pitchFamily="18" charset="0"/>
                  <a:sym typeface="Fira Sans Extra Condensed Medium"/>
                </a:rPr>
                <a:t>4</a:t>
              </a:r>
              <a:endParaRPr lang="en" altLang="zh-TW" sz="1600" dirty="0">
                <a:solidFill>
                  <a:srgbClr val="70AD47"/>
                </a:solidFill>
                <a:latin typeface="Times New Roman" panose="02020603050405020304" pitchFamily="18" charset="0"/>
                <a:cs typeface="Times New Roman" panose="02020603050405020304" pitchFamily="18" charset="0"/>
              </a:endParaRPr>
            </a:p>
          </p:txBody>
        </p:sp>
      </p:grpSp>
      <p:sp>
        <p:nvSpPr>
          <p:cNvPr id="88" name="Google Shape;1549;p45"/>
          <p:cNvSpPr/>
          <p:nvPr/>
        </p:nvSpPr>
        <p:spPr>
          <a:xfrm>
            <a:off x="1596860" y="4985214"/>
            <a:ext cx="2548833" cy="565247"/>
          </a:xfrm>
          <a:custGeom>
            <a:avLst/>
            <a:gdLst/>
            <a:ahLst/>
            <a:cxnLst/>
            <a:rect l="l" t="t" r="r" b="b"/>
            <a:pathLst>
              <a:path w="28885" h="17419" extrusionOk="0">
                <a:moveTo>
                  <a:pt x="0" y="0"/>
                </a:moveTo>
                <a:lnTo>
                  <a:pt x="0" y="17419"/>
                </a:lnTo>
                <a:lnTo>
                  <a:pt x="28885" y="17419"/>
                </a:lnTo>
                <a:lnTo>
                  <a:pt x="2888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243833" tIns="121900" rIns="121900" bIns="121900" anchor="ctr" anchorCtr="0">
            <a:noAutofit/>
          </a:bodyPr>
          <a:lstStyle/>
          <a:p>
            <a:pPr>
              <a:buClr>
                <a:schemeClr val="dk1"/>
              </a:buClr>
              <a:buSzPts val="1100"/>
            </a:pPr>
            <a:r>
              <a:rPr lang="zh-TW" altLang="en-US" sz="2267"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Fira Sans Extra Condensed Medium"/>
              </a:rPr>
              <a:t>有無</a:t>
            </a:r>
            <a:r>
              <a:rPr lang="zh-TW" altLang="en-US" sz="2267" dirty="0" smtClean="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Fira Sans Extra Condensed Medium"/>
              </a:rPr>
              <a:t>繼承人比較</a:t>
            </a:r>
            <a:endParaRPr sz="2267"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E324FA42-E9BE-499F-A49C-7FF6B381752F}" type="slidenum">
              <a:rPr lang="zh-TW" altLang="en-US" smtClean="0"/>
              <a:t>36</a:t>
            </a:fld>
            <a:endParaRPr lang="zh-TW" altLang="en-US"/>
          </a:p>
        </p:txBody>
      </p:sp>
    </p:spTree>
    <p:extLst>
      <p:ext uri="{BB962C8B-B14F-4D97-AF65-F5344CB8AC3E}">
        <p14:creationId xmlns:p14="http://schemas.microsoft.com/office/powerpoint/2010/main" val="216603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6178"/>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1097093"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總結</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grpSp>
        <p:nvGrpSpPr>
          <p:cNvPr id="32" name="组合 20">
            <a:extLst>
              <a:ext uri="{FF2B5EF4-FFF2-40B4-BE49-F238E27FC236}">
                <a16:creationId xmlns:a16="http://schemas.microsoft.com/office/drawing/2014/main" id="{85B5CCA9-70A3-7820-E73D-CA70007174ED}"/>
              </a:ext>
            </a:extLst>
          </p:cNvPr>
          <p:cNvGrpSpPr/>
          <p:nvPr/>
        </p:nvGrpSpPr>
        <p:grpSpPr>
          <a:xfrm>
            <a:off x="2038960" y="1049486"/>
            <a:ext cx="9730625" cy="2920707"/>
            <a:chOff x="2729828" y="1444064"/>
            <a:chExt cx="9444605" cy="2920707"/>
          </a:xfrm>
        </p:grpSpPr>
        <p:sp>
          <p:nvSpPr>
            <p:cNvPr id="37" name="矩形 3">
              <a:extLst>
                <a:ext uri="{FF2B5EF4-FFF2-40B4-BE49-F238E27FC236}">
                  <a16:creationId xmlns:a16="http://schemas.microsoft.com/office/drawing/2014/main" id="{7BBE38E8-91E0-C614-55BA-62CD8EFBD701}"/>
                </a:ext>
              </a:extLst>
            </p:cNvPr>
            <p:cNvSpPr/>
            <p:nvPr/>
          </p:nvSpPr>
          <p:spPr>
            <a:xfrm>
              <a:off x="3433982" y="2034926"/>
              <a:ext cx="8740451" cy="2145350"/>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85000"/>
              </a:schemeClr>
            </a:solidFill>
            <a:ln w="25400" cap="flat" cmpd="sng" algn="ctr">
              <a:noFill/>
              <a:prstDash val="solid"/>
            </a:ln>
            <a:effectLst/>
          </p:spPr>
          <p:txBody>
            <a:bodyPr lIns="1620000" tIns="46800" rIns="72000" bIns="46800" anchor="ctr"/>
            <a:lstStyle/>
            <a:p>
              <a:pPr>
                <a:lnSpc>
                  <a:spcPct val="140000"/>
                </a:lnSpc>
                <a:defRPr/>
              </a:pPr>
              <a:endParaRPr lang="zh-CN" altLang="en-US" sz="1200" kern="0" dirty="0">
                <a:solidFill>
                  <a:schemeClr val="accent1">
                    <a:lumMod val="75000"/>
                  </a:schemeClr>
                </a:solidFill>
                <a:latin typeface="阿里巴巴普惠体" panose="00020600040101010101" pitchFamily="18" charset="-122"/>
                <a:ea typeface="阿里巴巴普惠体" panose="00020600040101010101" pitchFamily="18" charset="-122"/>
              </a:endParaRPr>
            </a:p>
          </p:txBody>
        </p:sp>
        <p:sp>
          <p:nvSpPr>
            <p:cNvPr id="39" name="直角三角形 2">
              <a:extLst>
                <a:ext uri="{FF2B5EF4-FFF2-40B4-BE49-F238E27FC236}">
                  <a16:creationId xmlns:a16="http://schemas.microsoft.com/office/drawing/2014/main" id="{452C6079-E5E8-D919-70F1-E195108D855A}"/>
                </a:ext>
              </a:extLst>
            </p:cNvPr>
            <p:cNvSpPr/>
            <p:nvPr/>
          </p:nvSpPr>
          <p:spPr>
            <a:xfrm rot="17117050" flipH="1">
              <a:off x="3373300" y="2781070"/>
              <a:ext cx="1739107" cy="1428296"/>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chemeClr val="tx1">
                <a:lumMod val="50000"/>
                <a:lumOff val="50000"/>
              </a:schemeClr>
            </a:solidFill>
            <a:ln w="25400" cap="flat" cmpd="sng" algn="ctr">
              <a:noFill/>
              <a:prstDash val="solid"/>
            </a:ln>
            <a:effectLst/>
          </p:spPr>
          <p:txBody>
            <a:bodyPr anchor="ctr"/>
            <a:lstStyle/>
            <a:p>
              <a:pPr algn="ctr">
                <a:defRPr/>
              </a:pPr>
              <a:endParaRPr lang="zh-CN" altLang="en-US" sz="1000" kern="0" dirty="0">
                <a:solidFill>
                  <a:sysClr val="window" lastClr="FFFFFF"/>
                </a:solidFill>
                <a:latin typeface="阿里巴巴普惠体" panose="00020600040101010101" pitchFamily="18" charset="-122"/>
                <a:ea typeface="阿里巴巴普惠体" panose="00020600040101010101" pitchFamily="18" charset="-122"/>
              </a:endParaRPr>
            </a:p>
          </p:txBody>
        </p:sp>
        <p:sp>
          <p:nvSpPr>
            <p:cNvPr id="40" name="任意多边形 20">
              <a:extLst>
                <a:ext uri="{FF2B5EF4-FFF2-40B4-BE49-F238E27FC236}">
                  <a16:creationId xmlns:a16="http://schemas.microsoft.com/office/drawing/2014/main" id="{D99F3A47-C3D4-76C9-45E5-561AB2677713}"/>
                </a:ext>
              </a:extLst>
            </p:cNvPr>
            <p:cNvSpPr/>
            <p:nvPr/>
          </p:nvSpPr>
          <p:spPr>
            <a:xfrm>
              <a:off x="2729828" y="1444064"/>
              <a:ext cx="2424977" cy="1401767"/>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1F3762"/>
            </a:solidFill>
            <a:ln w="25400" cap="flat" cmpd="sng" algn="ctr">
              <a:noFill/>
              <a:prstDash val="solid"/>
            </a:ln>
            <a:effectLst/>
          </p:spPr>
          <p:txBody>
            <a:bodyPr lIns="0" tIns="0" rIns="0" bIns="0" anchor="ctr"/>
            <a:lstStyle/>
            <a:p>
              <a:pPr algn="ctr">
                <a:defRPr/>
              </a:pPr>
              <a:endParaRPr lang="zh-CN" altLang="en-US" sz="1500" kern="0" dirty="0">
                <a:solidFill>
                  <a:srgbClr val="FFFFFF"/>
                </a:solidFill>
                <a:latin typeface="阿里巴巴普惠体" panose="00020600040101010101" pitchFamily="18" charset="-122"/>
                <a:ea typeface="阿里巴巴普惠体" panose="00020600040101010101" pitchFamily="18" charset="-122"/>
              </a:endParaRPr>
            </a:p>
          </p:txBody>
        </p:sp>
        <p:sp>
          <p:nvSpPr>
            <p:cNvPr id="41" name="TextBox 8">
              <a:extLst>
                <a:ext uri="{FF2B5EF4-FFF2-40B4-BE49-F238E27FC236}">
                  <a16:creationId xmlns:a16="http://schemas.microsoft.com/office/drawing/2014/main" id="{9A970BB5-82D5-F87F-2BC5-81C1C2C499DE}"/>
                </a:ext>
              </a:extLst>
            </p:cNvPr>
            <p:cNvSpPr txBox="1"/>
            <p:nvPr/>
          </p:nvSpPr>
          <p:spPr>
            <a:xfrm>
              <a:off x="2888345" y="1808779"/>
              <a:ext cx="1957072" cy="954107"/>
            </a:xfrm>
            <a:prstGeom prst="rect">
              <a:avLst/>
            </a:prstGeom>
            <a:noFill/>
          </p:spPr>
          <p:txBody>
            <a:bodyPr wrap="square" rtlCol="0">
              <a:spAutoFit/>
            </a:bodyPr>
            <a:lstStyle>
              <a:defPPr>
                <a:defRPr lang="zh-CN"/>
              </a:defPPr>
              <a:lvl1pPr algn="ctr">
                <a:defRPr b="1">
                  <a:solidFill>
                    <a:schemeClr val="tx2"/>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TW" altLang="en-US"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一次性支</a:t>
              </a:r>
              <a:endParaRPr lang="en-US" altLang="zh-TW"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r>
                <a:rPr lang="zh-TW" altLang="en-US"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付為主流</a:t>
              </a:r>
              <a:endParaRPr lang="zh-CN" altLang="en-US"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3" name="Text Box 13">
              <a:extLst>
                <a:ext uri="{FF2B5EF4-FFF2-40B4-BE49-F238E27FC236}">
                  <a16:creationId xmlns:a16="http://schemas.microsoft.com/office/drawing/2014/main" id="{0E0FFF03-B0F3-FBE0-DD00-E49102EF3E10}"/>
                </a:ext>
              </a:extLst>
            </p:cNvPr>
            <p:cNvSpPr txBox="1">
              <a:spLocks noChangeArrowheads="1"/>
            </p:cNvSpPr>
            <p:nvPr/>
          </p:nvSpPr>
          <p:spPr bwMode="gray">
            <a:xfrm>
              <a:off x="5313323" y="2292205"/>
              <a:ext cx="67871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0650" indent="-1206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indent="0" algn="just">
                <a:lnSpc>
                  <a:spcPct val="150000"/>
                </a:lnSpc>
              </a:pPr>
              <a:r>
                <a:rPr lang="zh-TW" altLang="en-US" sz="1400" b="1" dirty="0" smtClean="0">
                  <a:solidFill>
                    <a:schemeClr val="tx1">
                      <a:lumMod val="85000"/>
                      <a:lumOff val="15000"/>
                    </a:schemeClr>
                  </a:solidFill>
                  <a:latin typeface="標楷體" panose="03000509000000000000" pitchFamily="65" charset="-120"/>
                  <a:ea typeface="標楷體" panose="03000509000000000000" pitchFamily="65" charset="-120"/>
                </a:rPr>
                <a:t>原因</a:t>
              </a:r>
              <a:r>
                <a:rPr lang="en-US" altLang="zh-TW" sz="1400" b="1" dirty="0" smtClean="0">
                  <a:solidFill>
                    <a:schemeClr val="tx1">
                      <a:lumMod val="85000"/>
                      <a:lumOff val="15000"/>
                    </a:schemeClr>
                  </a:solidFill>
                  <a:latin typeface="標楷體" panose="03000509000000000000" pitchFamily="65" charset="-120"/>
                  <a:ea typeface="標楷體" panose="03000509000000000000" pitchFamily="65" charset="-120"/>
                </a:rPr>
                <a:t>:</a:t>
              </a:r>
            </a:p>
            <a:p>
              <a:pPr marL="0" indent="0" algn="just">
                <a:lnSpc>
                  <a:spcPct val="150000"/>
                </a:lnSpc>
              </a:pP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在目前觀察的四個國家美國、澳洲、英國及法國的利率情境更偏向情境</a:t>
              </a:r>
              <a:r>
                <a:rPr lang="en-US" altLang="zh-TW" sz="1400" dirty="0" smtClean="0">
                  <a:solidFill>
                    <a:schemeClr val="tx1">
                      <a:lumMod val="85000"/>
                      <a:lumOff val="15000"/>
                    </a:schemeClr>
                  </a:solidFill>
                  <a:latin typeface="標楷體" panose="03000509000000000000" pitchFamily="65" charset="-120"/>
                  <a:ea typeface="標楷體" panose="03000509000000000000" pitchFamily="65" charset="-120"/>
                </a:rPr>
                <a:t>(II)</a:t>
              </a: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與</a:t>
              </a:r>
              <a:r>
                <a:rPr lang="en-US" altLang="zh-TW" sz="1400" dirty="0" smtClean="0">
                  <a:solidFill>
                    <a:schemeClr val="tx1">
                      <a:lumMod val="85000"/>
                      <a:lumOff val="15000"/>
                    </a:schemeClr>
                  </a:solidFill>
                  <a:latin typeface="標楷體" panose="03000509000000000000" pitchFamily="65" charset="-120"/>
                  <a:ea typeface="標楷體" panose="03000509000000000000" pitchFamily="65" charset="-120"/>
                </a:rPr>
                <a:t>(III)</a:t>
              </a: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，不會是如情境</a:t>
              </a:r>
              <a:r>
                <a:rPr lang="en-US" altLang="zh-TW" sz="1400" dirty="0" smtClean="0">
                  <a:solidFill>
                    <a:schemeClr val="tx1">
                      <a:lumMod val="85000"/>
                      <a:lumOff val="15000"/>
                    </a:schemeClr>
                  </a:solidFill>
                  <a:latin typeface="標楷體" panose="03000509000000000000" pitchFamily="65" charset="-120"/>
                  <a:ea typeface="標楷體" panose="03000509000000000000" pitchFamily="65" charset="-120"/>
                </a:rPr>
                <a:t>(I)</a:t>
              </a: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水平的方式。因此在發行</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不論監管與否</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採用一次性支付可以降低供應商的</a:t>
              </a:r>
              <a:r>
                <a:rPr lang="zh-TW" altLang="en-US" sz="1400" smtClean="0">
                  <a:solidFill>
                    <a:schemeClr val="tx1">
                      <a:lumMod val="85000"/>
                      <a:lumOff val="15000"/>
                    </a:schemeClr>
                  </a:solidFill>
                  <a:latin typeface="標楷體" panose="03000509000000000000" pitchFamily="65" charset="-120"/>
                  <a:ea typeface="標楷體" panose="03000509000000000000" pitchFamily="65" charset="-120"/>
                </a:rPr>
                <a:t>風險。</a:t>
              </a:r>
              <a:endParaRPr lang="zh-TW" altLang="en-US" sz="1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44" name="组合 20">
            <a:extLst>
              <a:ext uri="{FF2B5EF4-FFF2-40B4-BE49-F238E27FC236}">
                <a16:creationId xmlns:a16="http://schemas.microsoft.com/office/drawing/2014/main" id="{85B5CCA9-70A3-7820-E73D-CA70007174ED}"/>
              </a:ext>
            </a:extLst>
          </p:cNvPr>
          <p:cNvGrpSpPr/>
          <p:nvPr/>
        </p:nvGrpSpPr>
        <p:grpSpPr>
          <a:xfrm>
            <a:off x="333746" y="3782173"/>
            <a:ext cx="9730625" cy="2920707"/>
            <a:chOff x="2729828" y="1444064"/>
            <a:chExt cx="9444605" cy="2920707"/>
          </a:xfrm>
        </p:grpSpPr>
        <p:sp>
          <p:nvSpPr>
            <p:cNvPr id="45" name="矩形 3">
              <a:extLst>
                <a:ext uri="{FF2B5EF4-FFF2-40B4-BE49-F238E27FC236}">
                  <a16:creationId xmlns:a16="http://schemas.microsoft.com/office/drawing/2014/main" id="{7BBE38E8-91E0-C614-55BA-62CD8EFBD701}"/>
                </a:ext>
              </a:extLst>
            </p:cNvPr>
            <p:cNvSpPr/>
            <p:nvPr/>
          </p:nvSpPr>
          <p:spPr>
            <a:xfrm>
              <a:off x="3433982" y="2034926"/>
              <a:ext cx="8740451" cy="2145350"/>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85000"/>
              </a:schemeClr>
            </a:solidFill>
            <a:ln w="25400" cap="flat" cmpd="sng" algn="ctr">
              <a:noFill/>
              <a:prstDash val="solid"/>
            </a:ln>
            <a:effectLst/>
          </p:spPr>
          <p:txBody>
            <a:bodyPr lIns="1620000" tIns="46800" rIns="72000" bIns="46800" anchor="ctr"/>
            <a:lstStyle/>
            <a:p>
              <a:pPr>
                <a:lnSpc>
                  <a:spcPct val="140000"/>
                </a:lnSpc>
                <a:defRPr/>
              </a:pPr>
              <a:endParaRPr lang="zh-CN" altLang="en-US" sz="1200" kern="0" dirty="0">
                <a:solidFill>
                  <a:schemeClr val="accent1">
                    <a:lumMod val="75000"/>
                  </a:schemeClr>
                </a:solidFill>
                <a:latin typeface="阿里巴巴普惠体" panose="00020600040101010101" pitchFamily="18" charset="-122"/>
                <a:ea typeface="阿里巴巴普惠体" panose="00020600040101010101" pitchFamily="18" charset="-122"/>
              </a:endParaRPr>
            </a:p>
          </p:txBody>
        </p:sp>
        <p:sp>
          <p:nvSpPr>
            <p:cNvPr id="46" name="直角三角形 2">
              <a:extLst>
                <a:ext uri="{FF2B5EF4-FFF2-40B4-BE49-F238E27FC236}">
                  <a16:creationId xmlns:a16="http://schemas.microsoft.com/office/drawing/2014/main" id="{452C6079-E5E8-D919-70F1-E195108D855A}"/>
                </a:ext>
              </a:extLst>
            </p:cNvPr>
            <p:cNvSpPr/>
            <p:nvPr/>
          </p:nvSpPr>
          <p:spPr>
            <a:xfrm rot="17117050" flipH="1">
              <a:off x="3373300" y="2781070"/>
              <a:ext cx="1739107" cy="1428296"/>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chemeClr val="tx1">
                <a:lumMod val="50000"/>
                <a:lumOff val="50000"/>
              </a:schemeClr>
            </a:solidFill>
            <a:ln w="25400" cap="flat" cmpd="sng" algn="ctr">
              <a:noFill/>
              <a:prstDash val="solid"/>
            </a:ln>
            <a:effectLst/>
          </p:spPr>
          <p:txBody>
            <a:bodyPr anchor="ctr"/>
            <a:lstStyle/>
            <a:p>
              <a:pPr algn="ctr">
                <a:defRPr/>
              </a:pPr>
              <a:endParaRPr lang="zh-CN" altLang="en-US" sz="1000" kern="0" dirty="0">
                <a:solidFill>
                  <a:sysClr val="window" lastClr="FFFFFF"/>
                </a:solidFill>
                <a:latin typeface="阿里巴巴普惠体" panose="00020600040101010101" pitchFamily="18" charset="-122"/>
                <a:ea typeface="阿里巴巴普惠体" panose="00020600040101010101" pitchFamily="18" charset="-122"/>
              </a:endParaRPr>
            </a:p>
          </p:txBody>
        </p:sp>
        <p:sp>
          <p:nvSpPr>
            <p:cNvPr id="47" name="任意多边形 20">
              <a:extLst>
                <a:ext uri="{FF2B5EF4-FFF2-40B4-BE49-F238E27FC236}">
                  <a16:creationId xmlns:a16="http://schemas.microsoft.com/office/drawing/2014/main" id="{D99F3A47-C3D4-76C9-45E5-561AB2677713}"/>
                </a:ext>
              </a:extLst>
            </p:cNvPr>
            <p:cNvSpPr/>
            <p:nvPr/>
          </p:nvSpPr>
          <p:spPr>
            <a:xfrm>
              <a:off x="2729828" y="1444064"/>
              <a:ext cx="2424977" cy="1401767"/>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1F3762"/>
            </a:solidFill>
            <a:ln w="25400" cap="flat" cmpd="sng" algn="ctr">
              <a:noFill/>
              <a:prstDash val="solid"/>
            </a:ln>
            <a:effectLst/>
          </p:spPr>
          <p:txBody>
            <a:bodyPr lIns="0" tIns="0" rIns="0" bIns="0" anchor="ctr"/>
            <a:lstStyle/>
            <a:p>
              <a:pPr algn="ctr">
                <a:defRPr/>
              </a:pPr>
              <a:endParaRPr lang="zh-CN" altLang="en-US" sz="1500" kern="0" dirty="0">
                <a:solidFill>
                  <a:srgbClr val="FFFFFF"/>
                </a:solidFill>
                <a:latin typeface="阿里巴巴普惠体" panose="00020600040101010101" pitchFamily="18" charset="-122"/>
                <a:ea typeface="阿里巴巴普惠体" panose="00020600040101010101" pitchFamily="18" charset="-122"/>
              </a:endParaRPr>
            </a:p>
          </p:txBody>
        </p:sp>
        <p:sp>
          <p:nvSpPr>
            <p:cNvPr id="49" name="TextBox 8">
              <a:extLst>
                <a:ext uri="{FF2B5EF4-FFF2-40B4-BE49-F238E27FC236}">
                  <a16:creationId xmlns:a16="http://schemas.microsoft.com/office/drawing/2014/main" id="{9A970BB5-82D5-F87F-2BC5-81C1C2C499DE}"/>
                </a:ext>
              </a:extLst>
            </p:cNvPr>
            <p:cNvSpPr txBox="1"/>
            <p:nvPr/>
          </p:nvSpPr>
          <p:spPr>
            <a:xfrm>
              <a:off x="2834139" y="1998186"/>
              <a:ext cx="2098227" cy="523220"/>
            </a:xfrm>
            <a:prstGeom prst="rect">
              <a:avLst/>
            </a:prstGeom>
            <a:noFill/>
          </p:spPr>
          <p:txBody>
            <a:bodyPr wrap="square" rtlCol="0">
              <a:spAutoFit/>
            </a:bodyPr>
            <a:lstStyle>
              <a:defPPr>
                <a:defRPr lang="zh-CN"/>
              </a:defPPr>
              <a:lvl1pPr algn="ctr">
                <a:defRPr b="1">
                  <a:solidFill>
                    <a:schemeClr val="tx2"/>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en-US" altLang="zh-TW" sz="2800" dirty="0" smtClean="0">
                  <a:solidFill>
                    <a:schemeClr val="bg1"/>
                  </a:solidFill>
                  <a:latin typeface="Times New Roman" panose="02020603050405020304" pitchFamily="18" charset="0"/>
                  <a:ea typeface="阿里巴巴普惠体" panose="00020600040101010101" pitchFamily="18" charset="-122"/>
                  <a:cs typeface="Times New Roman" panose="02020603050405020304" pitchFamily="18" charset="0"/>
                </a:rPr>
                <a:t>RM</a:t>
              </a:r>
              <a:r>
                <a:rPr lang="zh-TW" altLang="en-US"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為主流</a:t>
              </a:r>
              <a:endParaRPr lang="zh-CN" altLang="en-US"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0" name="Text Box 13">
              <a:extLst>
                <a:ext uri="{FF2B5EF4-FFF2-40B4-BE49-F238E27FC236}">
                  <a16:creationId xmlns:a16="http://schemas.microsoft.com/office/drawing/2014/main" id="{0E0FFF03-B0F3-FBE0-DD00-E49102EF3E10}"/>
                </a:ext>
              </a:extLst>
            </p:cNvPr>
            <p:cNvSpPr txBox="1">
              <a:spLocks noChangeArrowheads="1"/>
            </p:cNvSpPr>
            <p:nvPr/>
          </p:nvSpPr>
          <p:spPr bwMode="gray">
            <a:xfrm>
              <a:off x="5270771" y="2180786"/>
              <a:ext cx="678711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0650" indent="-1206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indent="0" algn="just">
                <a:lnSpc>
                  <a:spcPct val="150000"/>
                </a:lnSpc>
              </a:pPr>
              <a:r>
                <a:rPr lang="zh-TW" altLang="en-US" sz="1400" b="1" dirty="0" smtClean="0">
                  <a:solidFill>
                    <a:schemeClr val="tx1">
                      <a:lumMod val="85000"/>
                      <a:lumOff val="15000"/>
                    </a:schemeClr>
                  </a:solidFill>
                  <a:latin typeface="標楷體" panose="03000509000000000000" pitchFamily="65" charset="-120"/>
                  <a:ea typeface="標楷體" panose="03000509000000000000" pitchFamily="65" charset="-120"/>
                </a:rPr>
                <a:t>原因</a:t>
              </a:r>
              <a:r>
                <a:rPr lang="en-US" altLang="zh-TW" sz="1400" b="1" dirty="0" smtClean="0">
                  <a:solidFill>
                    <a:schemeClr val="tx1">
                      <a:lumMod val="85000"/>
                      <a:lumOff val="15000"/>
                    </a:schemeClr>
                  </a:solidFill>
                  <a:latin typeface="標楷體" panose="03000509000000000000" pitchFamily="65" charset="-120"/>
                  <a:ea typeface="標楷體" panose="03000509000000000000" pitchFamily="65" charset="-120"/>
                </a:rPr>
                <a:t>:</a:t>
              </a:r>
            </a:p>
            <a:p>
              <a:pPr marL="0" indent="0" algn="just">
                <a:lnSpc>
                  <a:spcPct val="150000"/>
                </a:lnSpc>
              </a:pP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支付比例與合約風險都會</a:t>
              </a: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高於不論監管與否的</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a:t>
              </a:r>
              <a:r>
                <a:rPr lang="zh-TW" alt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供應商的角度在發行</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需要支付更多的支付比例並且承擔更高的風險，因此會更傾向於發行</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a:t>
              </a:r>
              <a:endPar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pP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由監管</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的支付比例與監管</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的支付比例相似的情況，卻有更高的風險。應證了</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合約高於</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合約風險的敘述。</a:t>
              </a:r>
              <a:endParaRPr lang="zh-TW" altLang="en-US" sz="1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4" name="投影片編號版面配置區 3"/>
          <p:cNvSpPr>
            <a:spLocks noGrp="1"/>
          </p:cNvSpPr>
          <p:nvPr>
            <p:ph type="sldNum" sz="quarter" idx="12"/>
          </p:nvPr>
        </p:nvSpPr>
        <p:spPr/>
        <p:txBody>
          <a:bodyPr/>
          <a:lstStyle/>
          <a:p>
            <a:fld id="{E324FA42-E9BE-499F-A49C-7FF6B381752F}" type="slidenum">
              <a:rPr lang="zh-TW" altLang="en-US" smtClean="0"/>
              <a:t>37</a:t>
            </a:fld>
            <a:endParaRPr lang="zh-TW" altLang="en-US"/>
          </a:p>
        </p:txBody>
      </p:sp>
    </p:spTree>
    <p:extLst>
      <p:ext uri="{BB962C8B-B14F-4D97-AF65-F5344CB8AC3E}">
        <p14:creationId xmlns:p14="http://schemas.microsoft.com/office/powerpoint/2010/main" val="28977621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6178"/>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1097093"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總結</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grpSp>
        <p:nvGrpSpPr>
          <p:cNvPr id="32" name="组合 20">
            <a:extLst>
              <a:ext uri="{FF2B5EF4-FFF2-40B4-BE49-F238E27FC236}">
                <a16:creationId xmlns:a16="http://schemas.microsoft.com/office/drawing/2014/main" id="{85B5CCA9-70A3-7820-E73D-CA70007174ED}"/>
              </a:ext>
            </a:extLst>
          </p:cNvPr>
          <p:cNvGrpSpPr/>
          <p:nvPr/>
        </p:nvGrpSpPr>
        <p:grpSpPr>
          <a:xfrm>
            <a:off x="2038960" y="1049486"/>
            <a:ext cx="9730625" cy="2920707"/>
            <a:chOff x="2729828" y="1444064"/>
            <a:chExt cx="9444605" cy="2920707"/>
          </a:xfrm>
        </p:grpSpPr>
        <p:sp>
          <p:nvSpPr>
            <p:cNvPr id="37" name="矩形 3">
              <a:extLst>
                <a:ext uri="{FF2B5EF4-FFF2-40B4-BE49-F238E27FC236}">
                  <a16:creationId xmlns:a16="http://schemas.microsoft.com/office/drawing/2014/main" id="{7BBE38E8-91E0-C614-55BA-62CD8EFBD701}"/>
                </a:ext>
              </a:extLst>
            </p:cNvPr>
            <p:cNvSpPr/>
            <p:nvPr/>
          </p:nvSpPr>
          <p:spPr>
            <a:xfrm>
              <a:off x="3433982" y="2034926"/>
              <a:ext cx="8740451" cy="2145350"/>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85000"/>
              </a:schemeClr>
            </a:solidFill>
            <a:ln w="25400" cap="flat" cmpd="sng" algn="ctr">
              <a:noFill/>
              <a:prstDash val="solid"/>
            </a:ln>
            <a:effectLst/>
          </p:spPr>
          <p:txBody>
            <a:bodyPr lIns="1620000" tIns="46800" rIns="72000" bIns="46800" anchor="ctr"/>
            <a:lstStyle/>
            <a:p>
              <a:pPr>
                <a:lnSpc>
                  <a:spcPct val="140000"/>
                </a:lnSpc>
                <a:defRPr/>
              </a:pPr>
              <a:endParaRPr lang="zh-CN" altLang="en-US" sz="1200" kern="0" dirty="0">
                <a:solidFill>
                  <a:schemeClr val="accent1">
                    <a:lumMod val="75000"/>
                  </a:schemeClr>
                </a:solidFill>
                <a:latin typeface="阿里巴巴普惠体" panose="00020600040101010101" pitchFamily="18" charset="-122"/>
                <a:ea typeface="阿里巴巴普惠体" panose="00020600040101010101" pitchFamily="18" charset="-122"/>
              </a:endParaRPr>
            </a:p>
          </p:txBody>
        </p:sp>
        <p:sp>
          <p:nvSpPr>
            <p:cNvPr id="39" name="直角三角形 2">
              <a:extLst>
                <a:ext uri="{FF2B5EF4-FFF2-40B4-BE49-F238E27FC236}">
                  <a16:creationId xmlns:a16="http://schemas.microsoft.com/office/drawing/2014/main" id="{452C6079-E5E8-D919-70F1-E195108D855A}"/>
                </a:ext>
              </a:extLst>
            </p:cNvPr>
            <p:cNvSpPr/>
            <p:nvPr/>
          </p:nvSpPr>
          <p:spPr>
            <a:xfrm rot="17117050" flipH="1">
              <a:off x="3373300" y="2781070"/>
              <a:ext cx="1739107" cy="1428296"/>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chemeClr val="tx1">
                <a:lumMod val="50000"/>
                <a:lumOff val="50000"/>
              </a:schemeClr>
            </a:solidFill>
            <a:ln w="25400" cap="flat" cmpd="sng" algn="ctr">
              <a:noFill/>
              <a:prstDash val="solid"/>
            </a:ln>
            <a:effectLst/>
          </p:spPr>
          <p:txBody>
            <a:bodyPr anchor="ctr"/>
            <a:lstStyle/>
            <a:p>
              <a:pPr algn="ctr">
                <a:defRPr/>
              </a:pPr>
              <a:endParaRPr lang="zh-CN" altLang="en-US" sz="1000" kern="0" dirty="0">
                <a:solidFill>
                  <a:sysClr val="window" lastClr="FFFFFF"/>
                </a:solidFill>
                <a:latin typeface="阿里巴巴普惠体" panose="00020600040101010101" pitchFamily="18" charset="-122"/>
                <a:ea typeface="阿里巴巴普惠体" panose="00020600040101010101" pitchFamily="18" charset="-122"/>
              </a:endParaRPr>
            </a:p>
          </p:txBody>
        </p:sp>
        <p:sp>
          <p:nvSpPr>
            <p:cNvPr id="40" name="任意多边形 20">
              <a:extLst>
                <a:ext uri="{FF2B5EF4-FFF2-40B4-BE49-F238E27FC236}">
                  <a16:creationId xmlns:a16="http://schemas.microsoft.com/office/drawing/2014/main" id="{D99F3A47-C3D4-76C9-45E5-561AB2677713}"/>
                </a:ext>
              </a:extLst>
            </p:cNvPr>
            <p:cNvSpPr/>
            <p:nvPr/>
          </p:nvSpPr>
          <p:spPr>
            <a:xfrm>
              <a:off x="2729828" y="1444064"/>
              <a:ext cx="2424977" cy="1401767"/>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1F3762"/>
            </a:solidFill>
            <a:ln w="25400" cap="flat" cmpd="sng" algn="ctr">
              <a:noFill/>
              <a:prstDash val="solid"/>
            </a:ln>
            <a:effectLst/>
          </p:spPr>
          <p:txBody>
            <a:bodyPr lIns="0" tIns="0" rIns="0" bIns="0" anchor="ctr"/>
            <a:lstStyle/>
            <a:p>
              <a:pPr algn="ctr">
                <a:defRPr/>
              </a:pPr>
              <a:endParaRPr lang="zh-CN" altLang="en-US" sz="1500" kern="0" dirty="0">
                <a:solidFill>
                  <a:srgbClr val="FFFFFF"/>
                </a:solidFill>
                <a:latin typeface="阿里巴巴普惠体" panose="00020600040101010101" pitchFamily="18" charset="-122"/>
                <a:ea typeface="阿里巴巴普惠体" panose="00020600040101010101" pitchFamily="18" charset="-122"/>
              </a:endParaRPr>
            </a:p>
          </p:txBody>
        </p:sp>
        <p:sp>
          <p:nvSpPr>
            <p:cNvPr id="41" name="TextBox 8">
              <a:extLst>
                <a:ext uri="{FF2B5EF4-FFF2-40B4-BE49-F238E27FC236}">
                  <a16:creationId xmlns:a16="http://schemas.microsoft.com/office/drawing/2014/main" id="{9A970BB5-82D5-F87F-2BC5-81C1C2C499DE}"/>
                </a:ext>
              </a:extLst>
            </p:cNvPr>
            <p:cNvSpPr txBox="1"/>
            <p:nvPr/>
          </p:nvSpPr>
          <p:spPr>
            <a:xfrm>
              <a:off x="2805486" y="1961213"/>
              <a:ext cx="2162141" cy="523220"/>
            </a:xfrm>
            <a:prstGeom prst="rect">
              <a:avLst/>
            </a:prstGeom>
            <a:noFill/>
          </p:spPr>
          <p:txBody>
            <a:bodyPr wrap="square" rtlCol="0">
              <a:spAutoFit/>
            </a:bodyPr>
            <a:lstStyle>
              <a:defPPr>
                <a:defRPr lang="zh-CN"/>
              </a:defPPr>
              <a:lvl1pPr algn="ctr">
                <a:defRPr b="1">
                  <a:solidFill>
                    <a:schemeClr val="tx2"/>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TW" altLang="en-US"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法國</a:t>
              </a:r>
              <a:r>
                <a:rPr lang="en-US" altLang="zh-TW" sz="2800" dirty="0">
                  <a:solidFill>
                    <a:schemeClr val="bg1"/>
                  </a:solidFill>
                  <a:latin typeface="Times New Roman" panose="02020603050405020304" pitchFamily="18" charset="0"/>
                  <a:ea typeface="阿里巴巴普惠体" panose="00020600040101010101" pitchFamily="18" charset="-122"/>
                  <a:cs typeface="Times New Roman" panose="02020603050405020304" pitchFamily="18" charset="0"/>
                </a:rPr>
                <a:t>HR</a:t>
              </a:r>
              <a:r>
                <a:rPr lang="zh-TW" altLang="en-US"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盛行</a:t>
              </a:r>
              <a:endParaRPr lang="zh-CN" altLang="en-US"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3" name="Text Box 13">
              <a:extLst>
                <a:ext uri="{FF2B5EF4-FFF2-40B4-BE49-F238E27FC236}">
                  <a16:creationId xmlns:a16="http://schemas.microsoft.com/office/drawing/2014/main" id="{0E0FFF03-B0F3-FBE0-DD00-E49102EF3E10}"/>
                </a:ext>
              </a:extLst>
            </p:cNvPr>
            <p:cNvSpPr txBox="1">
              <a:spLocks noChangeArrowheads="1"/>
            </p:cNvSpPr>
            <p:nvPr/>
          </p:nvSpPr>
          <p:spPr bwMode="gray">
            <a:xfrm>
              <a:off x="5319704" y="2122615"/>
              <a:ext cx="678711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0650" indent="-1206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indent="0" algn="just">
                <a:lnSpc>
                  <a:spcPct val="150000"/>
                </a:lnSpc>
              </a:pPr>
              <a:r>
                <a:rPr lang="zh-TW" altLang="en-US" sz="1400" b="1" dirty="0" smtClean="0">
                  <a:solidFill>
                    <a:schemeClr val="tx1">
                      <a:lumMod val="85000"/>
                      <a:lumOff val="15000"/>
                    </a:schemeClr>
                  </a:solidFill>
                  <a:latin typeface="標楷體" panose="03000509000000000000" pitchFamily="65" charset="-120"/>
                  <a:ea typeface="標楷體" panose="03000509000000000000" pitchFamily="65" charset="-120"/>
                </a:rPr>
                <a:t>原因</a:t>
              </a:r>
              <a:r>
                <a:rPr lang="en-US" altLang="zh-TW" sz="1400" b="1" dirty="0" smtClean="0">
                  <a:solidFill>
                    <a:schemeClr val="tx1">
                      <a:lumMod val="85000"/>
                      <a:lumOff val="15000"/>
                    </a:schemeClr>
                  </a:solidFill>
                  <a:latin typeface="標楷體" panose="03000509000000000000" pitchFamily="65" charset="-120"/>
                  <a:ea typeface="標楷體" panose="03000509000000000000" pitchFamily="65" charset="-120"/>
                </a:rPr>
                <a:t>:</a:t>
              </a:r>
            </a:p>
            <a:p>
              <a:pPr marL="0" indent="0" algn="just">
                <a:lnSpc>
                  <a:spcPct val="150000"/>
                </a:lnSpc>
              </a:pPr>
              <a:r>
                <a:rPr lang="zh-TW" altLang="en-US" sz="1400" dirty="0">
                  <a:solidFill>
                    <a:schemeClr val="tx1">
                      <a:lumMod val="85000"/>
                      <a:lumOff val="15000"/>
                    </a:schemeClr>
                  </a:solidFill>
                  <a:latin typeface="標楷體" panose="03000509000000000000" pitchFamily="65" charset="-120"/>
                  <a:ea typeface="標楷體" panose="03000509000000000000" pitchFamily="65" charset="-120"/>
                </a:rPr>
                <a:t>由澳洲、英國及法國的公平費用減去支付比例的表可以看出</a:t>
              </a: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，法國的</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供應商獲利在大多情況下較其他兩國低，致使法國金融機構對於持續發行</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合約的誘因下降</a:t>
              </a:r>
              <a:r>
                <a:rPr lang="zh-TW" altLang="en-US" sz="1400" dirty="0" smtClean="0">
                  <a:solidFill>
                    <a:schemeClr val="tx1">
                      <a:lumMod val="85000"/>
                      <a:lumOff val="15000"/>
                    </a:schemeClr>
                  </a:solidFill>
                  <a:latin typeface="標楷體" panose="03000509000000000000" pitchFamily="65" charset="-120"/>
                  <a:ea typeface="標楷體" panose="03000509000000000000" pitchFamily="65" charset="-120"/>
                </a:rPr>
                <a:t>。導致雖然法國本來有發行</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合約，在</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年卻開始有部分金融機構停止發行</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合約，並且出現金融機構開始發行</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a:t>
              </a:r>
              <a:endParaRPr lang="zh-TW" alt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44" name="组合 20">
            <a:extLst>
              <a:ext uri="{FF2B5EF4-FFF2-40B4-BE49-F238E27FC236}">
                <a16:creationId xmlns:a16="http://schemas.microsoft.com/office/drawing/2014/main" id="{85B5CCA9-70A3-7820-E73D-CA70007174ED}"/>
              </a:ext>
            </a:extLst>
          </p:cNvPr>
          <p:cNvGrpSpPr/>
          <p:nvPr/>
        </p:nvGrpSpPr>
        <p:grpSpPr>
          <a:xfrm>
            <a:off x="333746" y="3782173"/>
            <a:ext cx="9730625" cy="2920707"/>
            <a:chOff x="2729828" y="1444064"/>
            <a:chExt cx="9444605" cy="2920707"/>
          </a:xfrm>
        </p:grpSpPr>
        <p:sp>
          <p:nvSpPr>
            <p:cNvPr id="45" name="矩形 3">
              <a:extLst>
                <a:ext uri="{FF2B5EF4-FFF2-40B4-BE49-F238E27FC236}">
                  <a16:creationId xmlns:a16="http://schemas.microsoft.com/office/drawing/2014/main" id="{7BBE38E8-91E0-C614-55BA-62CD8EFBD701}"/>
                </a:ext>
              </a:extLst>
            </p:cNvPr>
            <p:cNvSpPr/>
            <p:nvPr/>
          </p:nvSpPr>
          <p:spPr>
            <a:xfrm>
              <a:off x="3433982" y="2034926"/>
              <a:ext cx="8740451" cy="2145350"/>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85000"/>
              </a:schemeClr>
            </a:solidFill>
            <a:ln w="25400" cap="flat" cmpd="sng" algn="ctr">
              <a:noFill/>
              <a:prstDash val="solid"/>
            </a:ln>
            <a:effectLst/>
          </p:spPr>
          <p:txBody>
            <a:bodyPr lIns="1620000" tIns="46800" rIns="72000" bIns="46800" anchor="ctr"/>
            <a:lstStyle/>
            <a:p>
              <a:pPr>
                <a:lnSpc>
                  <a:spcPct val="140000"/>
                </a:lnSpc>
                <a:defRPr/>
              </a:pPr>
              <a:endParaRPr lang="zh-CN" altLang="en-US" sz="1200" kern="0" dirty="0">
                <a:solidFill>
                  <a:schemeClr val="accent1">
                    <a:lumMod val="75000"/>
                  </a:schemeClr>
                </a:solidFill>
                <a:latin typeface="阿里巴巴普惠体" panose="00020600040101010101" pitchFamily="18" charset="-122"/>
                <a:ea typeface="阿里巴巴普惠体" panose="00020600040101010101" pitchFamily="18" charset="-122"/>
              </a:endParaRPr>
            </a:p>
          </p:txBody>
        </p:sp>
        <p:sp>
          <p:nvSpPr>
            <p:cNvPr id="46" name="直角三角形 2">
              <a:extLst>
                <a:ext uri="{FF2B5EF4-FFF2-40B4-BE49-F238E27FC236}">
                  <a16:creationId xmlns:a16="http://schemas.microsoft.com/office/drawing/2014/main" id="{452C6079-E5E8-D919-70F1-E195108D855A}"/>
                </a:ext>
              </a:extLst>
            </p:cNvPr>
            <p:cNvSpPr/>
            <p:nvPr/>
          </p:nvSpPr>
          <p:spPr>
            <a:xfrm rot="17117050" flipH="1">
              <a:off x="3373300" y="2781070"/>
              <a:ext cx="1739107" cy="1428296"/>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chemeClr val="tx1">
                <a:lumMod val="50000"/>
                <a:lumOff val="50000"/>
              </a:schemeClr>
            </a:solidFill>
            <a:ln w="25400" cap="flat" cmpd="sng" algn="ctr">
              <a:noFill/>
              <a:prstDash val="solid"/>
            </a:ln>
            <a:effectLst/>
          </p:spPr>
          <p:txBody>
            <a:bodyPr anchor="ctr"/>
            <a:lstStyle/>
            <a:p>
              <a:pPr algn="ctr">
                <a:defRPr/>
              </a:pPr>
              <a:endParaRPr lang="zh-CN" altLang="en-US" sz="1000" kern="0" dirty="0">
                <a:solidFill>
                  <a:sysClr val="window" lastClr="FFFFFF"/>
                </a:solidFill>
                <a:latin typeface="阿里巴巴普惠体" panose="00020600040101010101" pitchFamily="18" charset="-122"/>
                <a:ea typeface="阿里巴巴普惠体" panose="00020600040101010101" pitchFamily="18" charset="-122"/>
              </a:endParaRPr>
            </a:p>
          </p:txBody>
        </p:sp>
        <p:sp>
          <p:nvSpPr>
            <p:cNvPr id="47" name="任意多边形 20">
              <a:extLst>
                <a:ext uri="{FF2B5EF4-FFF2-40B4-BE49-F238E27FC236}">
                  <a16:creationId xmlns:a16="http://schemas.microsoft.com/office/drawing/2014/main" id="{D99F3A47-C3D4-76C9-45E5-561AB2677713}"/>
                </a:ext>
              </a:extLst>
            </p:cNvPr>
            <p:cNvSpPr/>
            <p:nvPr/>
          </p:nvSpPr>
          <p:spPr>
            <a:xfrm>
              <a:off x="2729828" y="1444064"/>
              <a:ext cx="2424977" cy="1401767"/>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1F3762"/>
            </a:solidFill>
            <a:ln w="25400" cap="flat" cmpd="sng" algn="ctr">
              <a:noFill/>
              <a:prstDash val="solid"/>
            </a:ln>
            <a:effectLst/>
          </p:spPr>
          <p:txBody>
            <a:bodyPr lIns="0" tIns="0" rIns="0" bIns="0" anchor="ctr"/>
            <a:lstStyle/>
            <a:p>
              <a:pPr algn="ctr">
                <a:defRPr/>
              </a:pPr>
              <a:endParaRPr lang="zh-CN" altLang="en-US" sz="1500" kern="0" dirty="0">
                <a:solidFill>
                  <a:srgbClr val="FFFFFF"/>
                </a:solidFill>
                <a:latin typeface="阿里巴巴普惠体" panose="00020600040101010101" pitchFamily="18" charset="-122"/>
                <a:ea typeface="阿里巴巴普惠体" panose="00020600040101010101" pitchFamily="18" charset="-122"/>
              </a:endParaRPr>
            </a:p>
          </p:txBody>
        </p:sp>
        <p:sp>
          <p:nvSpPr>
            <p:cNvPr id="49" name="TextBox 8">
              <a:extLst>
                <a:ext uri="{FF2B5EF4-FFF2-40B4-BE49-F238E27FC236}">
                  <a16:creationId xmlns:a16="http://schemas.microsoft.com/office/drawing/2014/main" id="{9A970BB5-82D5-F87F-2BC5-81C1C2C499DE}"/>
                </a:ext>
              </a:extLst>
            </p:cNvPr>
            <p:cNvSpPr txBox="1"/>
            <p:nvPr/>
          </p:nvSpPr>
          <p:spPr>
            <a:xfrm>
              <a:off x="2834139" y="1795284"/>
              <a:ext cx="2098227" cy="954107"/>
            </a:xfrm>
            <a:prstGeom prst="rect">
              <a:avLst/>
            </a:prstGeom>
            <a:noFill/>
          </p:spPr>
          <p:txBody>
            <a:bodyPr wrap="square" rtlCol="0">
              <a:spAutoFit/>
            </a:bodyPr>
            <a:lstStyle>
              <a:defPPr>
                <a:defRPr lang="zh-CN"/>
              </a:defPPr>
              <a:lvl1pPr algn="ctr">
                <a:defRPr b="1">
                  <a:solidFill>
                    <a:schemeClr val="tx2"/>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TW" altLang="en-US"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美國支付</a:t>
              </a:r>
              <a:endParaRPr lang="en-US" altLang="zh-TW"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r>
                <a:rPr lang="zh-TW" altLang="en-US"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比例最高</a:t>
              </a:r>
              <a:endParaRPr lang="zh-CN" altLang="en-US"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0" name="Text Box 13">
              <a:extLst>
                <a:ext uri="{FF2B5EF4-FFF2-40B4-BE49-F238E27FC236}">
                  <a16:creationId xmlns:a16="http://schemas.microsoft.com/office/drawing/2014/main" id="{0E0FFF03-B0F3-FBE0-DD00-E49102EF3E10}"/>
                </a:ext>
              </a:extLst>
            </p:cNvPr>
            <p:cNvSpPr txBox="1">
              <a:spLocks noChangeArrowheads="1"/>
            </p:cNvSpPr>
            <p:nvPr/>
          </p:nvSpPr>
          <p:spPr bwMode="gray">
            <a:xfrm>
              <a:off x="5270771" y="2144947"/>
              <a:ext cx="678711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0650" indent="-1206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indent="0" algn="just">
                <a:lnSpc>
                  <a:spcPct val="150000"/>
                </a:lnSpc>
              </a:pPr>
              <a:r>
                <a:rPr lang="zh-TW" altLang="en-US" sz="1400" b="1" dirty="0" smtClean="0">
                  <a:solidFill>
                    <a:schemeClr val="tx1">
                      <a:lumMod val="85000"/>
                      <a:lumOff val="15000"/>
                    </a:schemeClr>
                  </a:solidFill>
                  <a:latin typeface="標楷體" panose="03000509000000000000" pitchFamily="65" charset="-120"/>
                  <a:ea typeface="標楷體" panose="03000509000000000000" pitchFamily="65" charset="-120"/>
                </a:rPr>
                <a:t>原因</a:t>
              </a:r>
              <a:r>
                <a:rPr lang="en-US" altLang="zh-TW" sz="1400" b="1" dirty="0" smtClean="0">
                  <a:solidFill>
                    <a:schemeClr val="tx1">
                      <a:lumMod val="85000"/>
                      <a:lumOff val="15000"/>
                    </a:schemeClr>
                  </a:solidFill>
                  <a:latin typeface="標楷體" panose="03000509000000000000" pitchFamily="65" charset="-120"/>
                  <a:ea typeface="標楷體" panose="03000509000000000000" pitchFamily="65" charset="-120"/>
                </a:rPr>
                <a:t>:</a:t>
              </a:r>
            </a:p>
            <a:p>
              <a:pPr marL="0" indent="0" algn="just">
                <a:lnSpc>
                  <a:spcPct val="150000"/>
                </a:lnSpc>
              </a:pP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美國的金融機構在發行</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合約時，合約風險將由</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機構</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政府單位</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全部承擔。</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合約對於金融機構不會有任何風險，金融機構可以賺取貸款期間收取的利息費用。因此可以使用公平費用計算支付比例。</a:t>
              </a:r>
              <a:endPar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pP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澳洲、英國及法國則是由金融機構</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貸款方</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承擔所有合約風險。為了符合目前國際間的風險控管規章，致使支付比例降低。</a:t>
              </a:r>
              <a:endParaRPr lang="zh-TW" alt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2" name="投影片編號版面配置區 1"/>
          <p:cNvSpPr>
            <a:spLocks noGrp="1"/>
          </p:cNvSpPr>
          <p:nvPr>
            <p:ph type="sldNum" sz="quarter" idx="12"/>
          </p:nvPr>
        </p:nvSpPr>
        <p:spPr/>
        <p:txBody>
          <a:bodyPr/>
          <a:lstStyle/>
          <a:p>
            <a:fld id="{E324FA42-E9BE-499F-A49C-7FF6B381752F}" type="slidenum">
              <a:rPr lang="zh-TW" altLang="en-US" smtClean="0"/>
              <a:t>38</a:t>
            </a:fld>
            <a:endParaRPr lang="zh-TW" altLang="en-US"/>
          </a:p>
        </p:txBody>
      </p:sp>
    </p:spTree>
    <p:extLst>
      <p:ext uri="{BB962C8B-B14F-4D97-AF65-F5344CB8AC3E}">
        <p14:creationId xmlns:p14="http://schemas.microsoft.com/office/powerpoint/2010/main" val="8499252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6178"/>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1097093"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標楷體" panose="03000509000000000000" pitchFamily="65" charset="-120"/>
                <a:ea typeface="標楷體" panose="03000509000000000000" pitchFamily="65" charset="-120"/>
                <a:cs typeface="+mn-ea"/>
                <a:sym typeface="+mn-lt"/>
              </a:rPr>
              <a:t>總結</a:t>
            </a:r>
            <a:endParaRPr lang="zh-CN" altLang="en-US" sz="2800" dirty="0">
              <a:solidFill>
                <a:srgbClr val="1F3762"/>
              </a:solidFill>
              <a:latin typeface="標楷體" panose="03000509000000000000" pitchFamily="65" charset="-120"/>
              <a:ea typeface="標楷體" panose="03000509000000000000" pitchFamily="65" charset="-120"/>
              <a:cs typeface="+mn-ea"/>
              <a:sym typeface="+mn-lt"/>
            </a:endParaRPr>
          </a:p>
        </p:txBody>
      </p:sp>
      <p:grpSp>
        <p:nvGrpSpPr>
          <p:cNvPr id="32" name="组合 20">
            <a:extLst>
              <a:ext uri="{FF2B5EF4-FFF2-40B4-BE49-F238E27FC236}">
                <a16:creationId xmlns:a16="http://schemas.microsoft.com/office/drawing/2014/main" id="{85B5CCA9-70A3-7820-E73D-CA70007174ED}"/>
              </a:ext>
            </a:extLst>
          </p:cNvPr>
          <p:cNvGrpSpPr/>
          <p:nvPr/>
        </p:nvGrpSpPr>
        <p:grpSpPr>
          <a:xfrm>
            <a:off x="1047227" y="2119848"/>
            <a:ext cx="9730625" cy="3585149"/>
            <a:chOff x="2729828" y="1444064"/>
            <a:chExt cx="9444605" cy="3585149"/>
          </a:xfrm>
        </p:grpSpPr>
        <p:sp>
          <p:nvSpPr>
            <p:cNvPr id="37" name="矩形 3">
              <a:extLst>
                <a:ext uri="{FF2B5EF4-FFF2-40B4-BE49-F238E27FC236}">
                  <a16:creationId xmlns:a16="http://schemas.microsoft.com/office/drawing/2014/main" id="{7BBE38E8-91E0-C614-55BA-62CD8EFBD701}"/>
                </a:ext>
              </a:extLst>
            </p:cNvPr>
            <p:cNvSpPr/>
            <p:nvPr/>
          </p:nvSpPr>
          <p:spPr>
            <a:xfrm>
              <a:off x="3433982" y="2034926"/>
              <a:ext cx="8740451" cy="2145350"/>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85000"/>
              </a:schemeClr>
            </a:solidFill>
            <a:ln w="25400" cap="flat" cmpd="sng" algn="ctr">
              <a:noFill/>
              <a:prstDash val="solid"/>
            </a:ln>
            <a:effectLst/>
          </p:spPr>
          <p:txBody>
            <a:bodyPr lIns="1620000" tIns="46800" rIns="72000" bIns="46800" anchor="ctr"/>
            <a:lstStyle/>
            <a:p>
              <a:pPr>
                <a:lnSpc>
                  <a:spcPct val="140000"/>
                </a:lnSpc>
                <a:defRPr/>
              </a:pPr>
              <a:endParaRPr lang="zh-CN" altLang="en-US" sz="1200" kern="0" dirty="0">
                <a:solidFill>
                  <a:schemeClr val="accent1">
                    <a:lumMod val="75000"/>
                  </a:schemeClr>
                </a:solidFill>
                <a:latin typeface="阿里巴巴普惠体" panose="00020600040101010101" pitchFamily="18" charset="-122"/>
                <a:ea typeface="阿里巴巴普惠体" panose="00020600040101010101" pitchFamily="18" charset="-122"/>
              </a:endParaRPr>
            </a:p>
          </p:txBody>
        </p:sp>
        <p:sp>
          <p:nvSpPr>
            <p:cNvPr id="39" name="直角三角形 2">
              <a:extLst>
                <a:ext uri="{FF2B5EF4-FFF2-40B4-BE49-F238E27FC236}">
                  <a16:creationId xmlns:a16="http://schemas.microsoft.com/office/drawing/2014/main" id="{452C6079-E5E8-D919-70F1-E195108D855A}"/>
                </a:ext>
              </a:extLst>
            </p:cNvPr>
            <p:cNvSpPr/>
            <p:nvPr/>
          </p:nvSpPr>
          <p:spPr>
            <a:xfrm rot="17117050" flipH="1">
              <a:off x="3373300" y="2781070"/>
              <a:ext cx="1739107" cy="1428296"/>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chemeClr val="tx1">
                <a:lumMod val="50000"/>
                <a:lumOff val="50000"/>
              </a:schemeClr>
            </a:solidFill>
            <a:ln w="25400" cap="flat" cmpd="sng" algn="ctr">
              <a:noFill/>
              <a:prstDash val="solid"/>
            </a:ln>
            <a:effectLst/>
          </p:spPr>
          <p:txBody>
            <a:bodyPr anchor="ctr"/>
            <a:lstStyle/>
            <a:p>
              <a:pPr algn="ctr">
                <a:defRPr/>
              </a:pPr>
              <a:endParaRPr lang="zh-CN" altLang="en-US" sz="1000" kern="0" dirty="0">
                <a:solidFill>
                  <a:sysClr val="window" lastClr="FFFFFF"/>
                </a:solidFill>
                <a:latin typeface="阿里巴巴普惠体" panose="00020600040101010101" pitchFamily="18" charset="-122"/>
                <a:ea typeface="阿里巴巴普惠体" panose="00020600040101010101" pitchFamily="18" charset="-122"/>
              </a:endParaRPr>
            </a:p>
          </p:txBody>
        </p:sp>
        <p:sp>
          <p:nvSpPr>
            <p:cNvPr id="40" name="任意多边形 20">
              <a:extLst>
                <a:ext uri="{FF2B5EF4-FFF2-40B4-BE49-F238E27FC236}">
                  <a16:creationId xmlns:a16="http://schemas.microsoft.com/office/drawing/2014/main" id="{D99F3A47-C3D4-76C9-45E5-561AB2677713}"/>
                </a:ext>
              </a:extLst>
            </p:cNvPr>
            <p:cNvSpPr/>
            <p:nvPr/>
          </p:nvSpPr>
          <p:spPr>
            <a:xfrm>
              <a:off x="2729828" y="1444064"/>
              <a:ext cx="2424977" cy="1401767"/>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1F3762"/>
            </a:solidFill>
            <a:ln w="25400" cap="flat" cmpd="sng" algn="ctr">
              <a:noFill/>
              <a:prstDash val="solid"/>
            </a:ln>
            <a:effectLst/>
          </p:spPr>
          <p:txBody>
            <a:bodyPr lIns="0" tIns="0" rIns="0" bIns="0" anchor="ctr"/>
            <a:lstStyle/>
            <a:p>
              <a:pPr algn="ctr">
                <a:defRPr/>
              </a:pPr>
              <a:endParaRPr lang="zh-CN" altLang="en-US" sz="1500" kern="0" dirty="0">
                <a:solidFill>
                  <a:srgbClr val="FFFFFF"/>
                </a:solidFill>
                <a:latin typeface="阿里巴巴普惠体" panose="00020600040101010101" pitchFamily="18" charset="-122"/>
                <a:ea typeface="阿里巴巴普惠体" panose="00020600040101010101" pitchFamily="18" charset="-122"/>
              </a:endParaRPr>
            </a:p>
          </p:txBody>
        </p:sp>
        <p:sp>
          <p:nvSpPr>
            <p:cNvPr id="41" name="TextBox 8">
              <a:extLst>
                <a:ext uri="{FF2B5EF4-FFF2-40B4-BE49-F238E27FC236}">
                  <a16:creationId xmlns:a16="http://schemas.microsoft.com/office/drawing/2014/main" id="{9A970BB5-82D5-F87F-2BC5-81C1C2C499DE}"/>
                </a:ext>
              </a:extLst>
            </p:cNvPr>
            <p:cNvSpPr txBox="1"/>
            <p:nvPr/>
          </p:nvSpPr>
          <p:spPr>
            <a:xfrm>
              <a:off x="2805486" y="1808082"/>
              <a:ext cx="2162141" cy="954107"/>
            </a:xfrm>
            <a:prstGeom prst="rect">
              <a:avLst/>
            </a:prstGeom>
            <a:noFill/>
          </p:spPr>
          <p:txBody>
            <a:bodyPr wrap="square" rtlCol="0">
              <a:spAutoFit/>
            </a:bodyPr>
            <a:lstStyle>
              <a:defPPr>
                <a:defRPr lang="zh-CN"/>
              </a:defPPr>
              <a:lvl1pPr algn="ctr">
                <a:defRPr b="1">
                  <a:solidFill>
                    <a:schemeClr val="tx2"/>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TW" altLang="en-US"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無繼承人</a:t>
              </a:r>
              <a:endParaRPr lang="en-US" altLang="zh-TW"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r>
                <a:rPr lang="zh-TW" altLang="en-US" sz="2800" dirty="0" smtClean="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合約優勢</a:t>
              </a:r>
              <a:endParaRPr lang="zh-CN" altLang="en-US"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3" name="Text Box 13">
              <a:extLst>
                <a:ext uri="{FF2B5EF4-FFF2-40B4-BE49-F238E27FC236}">
                  <a16:creationId xmlns:a16="http://schemas.microsoft.com/office/drawing/2014/main" id="{0E0FFF03-B0F3-FBE0-DD00-E49102EF3E10}"/>
                </a:ext>
              </a:extLst>
            </p:cNvPr>
            <p:cNvSpPr txBox="1">
              <a:spLocks noChangeArrowheads="1"/>
            </p:cNvSpPr>
            <p:nvPr/>
          </p:nvSpPr>
          <p:spPr bwMode="gray">
            <a:xfrm>
              <a:off x="5337694" y="2351557"/>
              <a:ext cx="678711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0650" indent="-1206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900" indent="-342900" algn="just">
                <a:lnSpc>
                  <a:spcPct val="150000"/>
                </a:lnSpc>
                <a:buFont typeface="+mj-lt"/>
                <a:buAutoNum type="arabicPeriod"/>
              </a:pP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老年人可以由</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合約獲得更高的支付比例。</a:t>
              </a:r>
              <a:endPar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lnSpc>
                  <a:spcPct val="150000"/>
                </a:lnSpc>
                <a:buFont typeface="+mj-lt"/>
                <a:buAutoNum type="arabicPeriod"/>
              </a:pP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在利率波動度及房價波動度變動下，支付比例相較於有繼承人</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合約更具有穩定性。</a:t>
              </a:r>
              <a:endPar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lnSpc>
                  <a:spcPct val="150000"/>
                </a:lnSpc>
                <a:buFont typeface="+mj-lt"/>
                <a:buAutoNum type="arabicPeriod"/>
              </a:pP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沒有設立</a:t>
              </a:r>
              <a:r>
                <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機構國家的替代方案。</a:t>
              </a:r>
              <a:endPar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lnSpc>
                  <a:spcPct val="150000"/>
                </a:lnSpc>
                <a:buFont typeface="+mj-lt"/>
                <a:buAutoNum type="arabicPeriod"/>
              </a:pPr>
              <a:endPar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lnSpc>
                  <a:spcPct val="150000"/>
                </a:lnSpc>
                <a:buFont typeface="+mj-lt"/>
                <a:buAutoNum type="arabicPeriod"/>
              </a:pPr>
              <a:endPar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lnSpc>
                  <a:spcPct val="150000"/>
                </a:lnSpc>
                <a:buFont typeface="+mj-lt"/>
                <a:buAutoNum type="arabicPeriod"/>
              </a:pPr>
              <a:endParaRPr lang="en-US" altLang="zh-TW"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pPr>
              <a:endParaRPr lang="zh-TW" alt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2" name="投影片編號版面配置區 1"/>
          <p:cNvSpPr>
            <a:spLocks noGrp="1"/>
          </p:cNvSpPr>
          <p:nvPr>
            <p:ph type="sldNum" sz="quarter" idx="12"/>
          </p:nvPr>
        </p:nvSpPr>
        <p:spPr/>
        <p:txBody>
          <a:bodyPr/>
          <a:lstStyle/>
          <a:p>
            <a:fld id="{E324FA42-E9BE-499F-A49C-7FF6B381752F}" type="slidenum">
              <a:rPr lang="zh-TW" altLang="en-US" smtClean="0"/>
              <a:t>39</a:t>
            </a:fld>
            <a:endParaRPr lang="zh-TW" altLang="en-US"/>
          </a:p>
        </p:txBody>
      </p:sp>
    </p:spTree>
    <p:extLst>
      <p:ext uri="{BB962C8B-B14F-4D97-AF65-F5344CB8AC3E}">
        <p14:creationId xmlns:p14="http://schemas.microsoft.com/office/powerpoint/2010/main" val="2559270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A612-87E6-3897-875A-388F8A489B02}"/>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1691F7B0-5003-30B4-9A76-903F602C1078}"/>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8E2F816C-2B5A-57C2-6521-CF7B6DDAD86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EAC8C302-AECB-CE31-BEAC-6BFC2F54C3F4}"/>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1B309443-FD40-79C0-0FA0-059686EE65BB}"/>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AC443C5-A83D-D630-DDB7-5290F9B13713}"/>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BEBF8ADC-E1CD-D877-0AAF-FE7C3612D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08D8EDD7-A3AB-E067-21AE-F4F0535B866A}"/>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A33B139B-EA69-F9FA-4A83-C39F93C3A423}"/>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5B80C0DE-66EC-2963-962C-9F99002E19AD}"/>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B6B62F49-D356-F3EF-71CC-52B22EDFE236}"/>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BD644086-A643-BF6F-9663-F446B9F5066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3FE7D1BD-D725-4EEF-A521-1FAB107D459D}"/>
              </a:ext>
            </a:extLst>
          </p:cNvPr>
          <p:cNvSpPr txBox="1"/>
          <p:nvPr/>
        </p:nvSpPr>
        <p:spPr>
          <a:xfrm>
            <a:off x="4173360" y="323206"/>
            <a:ext cx="1815238"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研究背景</a:t>
            </a:r>
          </a:p>
        </p:txBody>
      </p:sp>
      <p:sp>
        <p:nvSpPr>
          <p:cNvPr id="3" name="矩形 1">
            <a:extLst>
              <a:ext uri="{FF2B5EF4-FFF2-40B4-BE49-F238E27FC236}">
                <a16:creationId xmlns:a16="http://schemas.microsoft.com/office/drawing/2014/main" id="{9C56CF25-5904-45FE-BE02-AB5AB76329A5}"/>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論文綜述</a:t>
            </a:r>
          </a:p>
        </p:txBody>
      </p:sp>
      <p:sp>
        <p:nvSpPr>
          <p:cNvPr id="4" name="文字方塊 3"/>
          <p:cNvSpPr txBox="1"/>
          <p:nvPr/>
        </p:nvSpPr>
        <p:spPr>
          <a:xfrm>
            <a:off x="1587330" y="1563359"/>
            <a:ext cx="9048750" cy="1200329"/>
          </a:xfrm>
          <a:prstGeom prst="rect">
            <a:avLst/>
          </a:prstGeom>
          <a:noFill/>
        </p:spPr>
        <p:txBody>
          <a:bodyPr wrap="square" rtlCol="0">
            <a:spAutoFit/>
          </a:bodyPr>
          <a:lstStyle/>
          <a:p>
            <a:pPr algn="just"/>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本文希望</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透過研究美國、澳洲、英國及法國</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與</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HR</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合約設計。計算各合約的支付比例與合約風險。分析各合約的優劣勢。使得更多的老年人可以選擇適合的</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合約</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做為老年時候的生活水平保障。金融機構也可以更容易掌握合約的風險價值，致使提升發行</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股權釋放</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產品的意願。</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矩形 28">
            <a:extLst>
              <a:ext uri="{FF2B5EF4-FFF2-40B4-BE49-F238E27FC236}">
                <a16:creationId xmlns:a16="http://schemas.microsoft.com/office/drawing/2014/main" id="{A777AEBB-52B5-4855-BA76-36F4E70AA461}"/>
              </a:ext>
            </a:extLst>
          </p:cNvPr>
          <p:cNvSpPr/>
          <p:nvPr/>
        </p:nvSpPr>
        <p:spPr>
          <a:xfrm>
            <a:off x="1903268" y="1068550"/>
            <a:ext cx="1620957" cy="523220"/>
          </a:xfrm>
          <a:prstGeom prst="rect">
            <a:avLst/>
          </a:prstGeom>
        </p:spPr>
        <p:txBody>
          <a:bodyPr wrap="none">
            <a:spAutoFit/>
          </a:bodyPr>
          <a:lstStyle/>
          <a:p>
            <a:r>
              <a:rPr lang="zh-CN" altLang="en-US" sz="2800" b="1" dirty="0">
                <a:solidFill>
                  <a:srgbClr val="1F3762"/>
                </a:solidFill>
                <a:latin typeface="標楷體" panose="03000509000000000000" pitchFamily="65" charset="-120"/>
                <a:ea typeface="標楷體" panose="03000509000000000000" pitchFamily="65" charset="-120"/>
                <a:cs typeface="+mn-ea"/>
                <a:sym typeface="+mn-lt"/>
              </a:rPr>
              <a:t>研究背景</a:t>
            </a:r>
          </a:p>
        </p:txBody>
      </p:sp>
      <p:sp>
        <p:nvSpPr>
          <p:cNvPr id="7" name="投影片編號版面配置區 6"/>
          <p:cNvSpPr>
            <a:spLocks noGrp="1"/>
          </p:cNvSpPr>
          <p:nvPr>
            <p:ph type="sldNum" sz="quarter" idx="12"/>
          </p:nvPr>
        </p:nvSpPr>
        <p:spPr/>
        <p:txBody>
          <a:bodyPr/>
          <a:lstStyle/>
          <a:p>
            <a:fld id="{B76D0385-4779-4FB0-A36D-649251C88A08}" type="slidenum">
              <a:rPr lang="zh-CN" altLang="en-US" smtClean="0"/>
              <a:t>4</a:t>
            </a:fld>
            <a:endParaRPr lang="zh-CN" altLang="en-US"/>
          </a:p>
        </p:txBody>
      </p:sp>
      <p:graphicFrame>
        <p:nvGraphicFramePr>
          <p:cNvPr id="20" name="表格 19">
            <a:extLst>
              <a:ext uri="{FF2B5EF4-FFF2-40B4-BE49-F238E27FC236}">
                <a16:creationId xmlns:a16="http://schemas.microsoft.com/office/drawing/2014/main" id="{35326CC3-E55E-28C0-320A-BB49BE7FF552}"/>
              </a:ext>
            </a:extLst>
          </p:cNvPr>
          <p:cNvGraphicFramePr>
            <a:graphicFrameLocks noGrp="1"/>
          </p:cNvGraphicFramePr>
          <p:nvPr>
            <p:extLst>
              <p:ext uri="{D42A27DB-BD31-4B8C-83A1-F6EECF244321}">
                <p14:modId xmlns:p14="http://schemas.microsoft.com/office/powerpoint/2010/main" val="1516992056"/>
              </p:ext>
            </p:extLst>
          </p:nvPr>
        </p:nvGraphicFramePr>
        <p:xfrm>
          <a:off x="654589" y="2809453"/>
          <a:ext cx="10482172" cy="3715064"/>
        </p:xfrm>
        <a:graphic>
          <a:graphicData uri="http://schemas.openxmlformats.org/drawingml/2006/table">
            <a:tbl>
              <a:tblPr>
                <a:tableStyleId>{5C22544A-7EE6-4342-B048-85BDC9FD1C3A}</a:tableStyleId>
              </a:tblPr>
              <a:tblGrid>
                <a:gridCol w="1665369">
                  <a:extLst>
                    <a:ext uri="{9D8B030D-6E8A-4147-A177-3AD203B41FA5}">
                      <a16:colId xmlns:a16="http://schemas.microsoft.com/office/drawing/2014/main" val="2484762356"/>
                    </a:ext>
                  </a:extLst>
                </a:gridCol>
                <a:gridCol w="4626059">
                  <a:extLst>
                    <a:ext uri="{9D8B030D-6E8A-4147-A177-3AD203B41FA5}">
                      <a16:colId xmlns:a16="http://schemas.microsoft.com/office/drawing/2014/main" val="3434649412"/>
                    </a:ext>
                  </a:extLst>
                </a:gridCol>
                <a:gridCol w="4190744">
                  <a:extLst>
                    <a:ext uri="{9D8B030D-6E8A-4147-A177-3AD203B41FA5}">
                      <a16:colId xmlns:a16="http://schemas.microsoft.com/office/drawing/2014/main" val="246064390"/>
                    </a:ext>
                  </a:extLst>
                </a:gridCol>
              </a:tblGrid>
              <a:tr h="527856">
                <a:tc>
                  <a:txBody>
                    <a:bodyPr/>
                    <a:lstStyle/>
                    <a:p>
                      <a:pPr marL="0" algn="ctr" defTabSz="914400" rtl="0" eaLnBrk="1" fontAlgn="b" latinLnBrk="0" hangingPunct="1"/>
                      <a:r>
                        <a:rPr lang="zh-CN"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主要類別</a:t>
                      </a:r>
                    </a:p>
                  </a:txBody>
                  <a:tcPr marL="9525" marR="9525" marT="9525" marB="0" anchor="ctr">
                    <a:solidFill>
                      <a:srgbClr val="1F3762"/>
                    </a:solidFill>
                  </a:tcPr>
                </a:tc>
                <a:tc>
                  <a:txBody>
                    <a:bodyPr/>
                    <a:lstStyle/>
                    <a:p>
                      <a:pPr marL="0" algn="ctr" defTabSz="914400" rtl="0" eaLnBrk="1" fontAlgn="b" latinLnBrk="0" hangingPunct="1"/>
                      <a:r>
                        <a:rPr lang="zh-TW"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反向抵押貸款</a:t>
                      </a:r>
                      <a:endParaRPr lang="en-US" altLang="zh-TW"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0" algn="ctr" defTabSz="914400" rtl="0" eaLnBrk="1" fontAlgn="b" latinLnBrk="0" hangingPunct="1"/>
                      <a:r>
                        <a:rPr lang="zh-TW"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Reverse Mortgage</a:t>
                      </a:r>
                      <a:r>
                        <a:rPr lang="zh-TW"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p>
                  </a:txBody>
                  <a:tcPr marL="9525" marR="9525" marT="9525" marB="0" anchor="ctr">
                    <a:solidFill>
                      <a:srgbClr val="1F3762"/>
                    </a:solidFill>
                  </a:tcPr>
                </a:tc>
                <a:tc>
                  <a:txBody>
                    <a:bodyPr/>
                    <a:lstStyle/>
                    <a:p>
                      <a:pPr marL="0" algn="ctr" defTabSz="914400" rtl="0" eaLnBrk="1" fontAlgn="b" latinLnBrk="0" hangingPunct="1"/>
                      <a:r>
                        <a:rPr lang="zh-TW"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房屋逆轉計劃</a:t>
                      </a:r>
                      <a:endParaRPr lang="en-US" altLang="zh-TW"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0" algn="ctr" defTabSz="914400" rtl="0" eaLnBrk="1" fontAlgn="b" latinLnBrk="0" hangingPunct="1"/>
                      <a:r>
                        <a:rPr lang="zh-TW"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Home Reversion</a:t>
                      </a:r>
                      <a:r>
                        <a:rPr lang="zh-TW"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80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p>
                  </a:txBody>
                  <a:tcPr marL="9525" marR="9525" marT="9525" marB="0" anchor="ctr">
                    <a:solidFill>
                      <a:srgbClr val="1F3762"/>
                    </a:solidFill>
                  </a:tcPr>
                </a:tc>
                <a:extLst>
                  <a:ext uri="{0D108BD9-81ED-4DB2-BD59-A6C34878D82A}">
                    <a16:rowId xmlns:a16="http://schemas.microsoft.com/office/drawing/2014/main" val="3628385982"/>
                  </a:ext>
                </a:extLst>
              </a:tr>
              <a:tr h="348309">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形式</a:t>
                      </a:r>
                    </a:p>
                  </a:txBody>
                  <a:tcPr marL="9525" marR="9525" marT="9525" marB="0" anchor="ctr">
                    <a:solidFill>
                      <a:schemeClr val="bg1">
                        <a:lumMod val="85000"/>
                      </a:schemeClr>
                    </a:solidFill>
                  </a:tcPr>
                </a:tc>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抵押</a:t>
                      </a:r>
                    </a:p>
                  </a:txBody>
                  <a:tcPr marL="9525" marR="9525" marT="9525" marB="0" anchor="ctr">
                    <a:solidFill>
                      <a:schemeClr val="bg1">
                        <a:lumMod val="95000"/>
                      </a:schemeClr>
                    </a:solidFill>
                  </a:tcPr>
                </a:tc>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售後租回（部分或全部出售）</a:t>
                      </a:r>
                    </a:p>
                  </a:txBody>
                  <a:tcPr marL="9525" marR="9525" marT="9525" marB="0" anchor="ctr">
                    <a:solidFill>
                      <a:schemeClr val="bg1">
                        <a:lumMod val="95000"/>
                      </a:schemeClr>
                    </a:solidFill>
                  </a:tcPr>
                </a:tc>
                <a:extLst>
                  <a:ext uri="{0D108BD9-81ED-4DB2-BD59-A6C34878D82A}">
                    <a16:rowId xmlns:a16="http://schemas.microsoft.com/office/drawing/2014/main" val="2921534528"/>
                  </a:ext>
                </a:extLst>
              </a:tr>
              <a:tr h="313442">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居住權</a:t>
                      </a:r>
                    </a:p>
                  </a:txBody>
                  <a:tcPr marL="9525" marR="9525" marT="9525" marB="0" anchor="ctr">
                    <a:solidFill>
                      <a:schemeClr val="bg1">
                        <a:lumMod val="85000"/>
                      </a:schemeClr>
                    </a:solidFill>
                  </a:tcPr>
                </a:tc>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保留</a:t>
                      </a: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保留</a:t>
                      </a:r>
                    </a:p>
                  </a:txBody>
                  <a:tcPr marL="9525" marR="9525" marT="9525" marB="0" anchor="ctr">
                    <a:solidFill>
                      <a:schemeClr val="bg1">
                        <a:lumMod val="95000"/>
                      </a:schemeClr>
                    </a:solidFill>
                  </a:tcPr>
                </a:tc>
                <a:extLst>
                  <a:ext uri="{0D108BD9-81ED-4DB2-BD59-A6C34878D82A}">
                    <a16:rowId xmlns:a16="http://schemas.microsoft.com/office/drawing/2014/main" val="276399778"/>
                  </a:ext>
                </a:extLst>
              </a:tr>
              <a:tr h="313442">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所有權</a:t>
                      </a:r>
                    </a:p>
                  </a:txBody>
                  <a:tcPr marL="9525" marR="9525" marT="9525" marB="0" anchor="ctr">
                    <a:solidFill>
                      <a:schemeClr val="bg1">
                        <a:lumMod val="85000"/>
                      </a:schemeClr>
                    </a:solidFill>
                  </a:tcPr>
                </a:tc>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保留</a:t>
                      </a:r>
                    </a:p>
                  </a:txBody>
                  <a:tcPr marL="9525" marR="9525" marT="9525" marB="0" anchor="ctr">
                    <a:solidFill>
                      <a:schemeClr val="bg1">
                        <a:lumMod val="95000"/>
                      </a:schemeClr>
                    </a:solidFill>
                  </a:tcPr>
                </a:tc>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失去</a:t>
                      </a:r>
                    </a:p>
                  </a:txBody>
                  <a:tcPr marL="9525" marR="9525" marT="9525" marB="0" anchor="ctr">
                    <a:solidFill>
                      <a:schemeClr val="bg1">
                        <a:lumMod val="95000"/>
                      </a:schemeClr>
                    </a:solidFill>
                  </a:tcPr>
                </a:tc>
                <a:extLst>
                  <a:ext uri="{0D108BD9-81ED-4DB2-BD59-A6C34878D82A}">
                    <a16:rowId xmlns:a16="http://schemas.microsoft.com/office/drawing/2014/main" val="21771051"/>
                  </a:ext>
                </a:extLst>
              </a:tr>
              <a:tr h="313442">
                <a:tc>
                  <a:txBody>
                    <a:bodyPr/>
                    <a:lstStyle/>
                    <a:p>
                      <a:pPr algn="ctr" fontAlgn="b"/>
                      <a:r>
                        <a:rPr lang="zh-TW"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合約結束條件</a:t>
                      </a:r>
                    </a:p>
                  </a:txBody>
                  <a:tcPr marL="9525" marR="9525" marT="9525" marB="0" anchor="ctr">
                    <a:solidFill>
                      <a:schemeClr val="bg1">
                        <a:lumMod val="85000"/>
                      </a:schemeClr>
                    </a:solidFill>
                  </a:tcPr>
                </a:tc>
                <a:tc gridSpan="2">
                  <a:txBody>
                    <a:bodyPr/>
                    <a:lstStyle/>
                    <a:p>
                      <a:pPr algn="ctr" fontAlgn="b"/>
                      <a:r>
                        <a:rPr lang="zh-TW"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轉入長照機構、永久搬出或去世</a:t>
                      </a:r>
                    </a:p>
                  </a:txBody>
                  <a:tcPr marL="9525" marR="9525" marT="9525" marB="0" anchor="ctr">
                    <a:solidFill>
                      <a:schemeClr val="bg1">
                        <a:lumMod val="95000"/>
                      </a:schemeClr>
                    </a:solidFill>
                  </a:tcPr>
                </a:tc>
                <a:tc hMerge="1">
                  <a:txBody>
                    <a:bodyPr/>
                    <a:lstStyle/>
                    <a:p>
                      <a:endParaRPr lang="zh-TW" altLang="en-US"/>
                    </a:p>
                  </a:txBody>
                  <a:tcPr/>
                </a:tc>
                <a:extLst>
                  <a:ext uri="{0D108BD9-81ED-4DB2-BD59-A6C34878D82A}">
                    <a16:rowId xmlns:a16="http://schemas.microsoft.com/office/drawing/2014/main" val="2579026488"/>
                  </a:ext>
                </a:extLst>
              </a:tr>
              <a:tr h="483898">
                <a:tc>
                  <a:txBody>
                    <a:bodyPr/>
                    <a:lstStyle/>
                    <a:p>
                      <a:pPr algn="ctr" fontAlgn="b"/>
                      <a:r>
                        <a:rPr lang="zh-TW" altLang="en-US" sz="180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房產剩餘價值</a:t>
                      </a:r>
                      <a:endPar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bg1">
                        <a:lumMod val="85000"/>
                      </a:schemeClr>
                    </a:solidFill>
                  </a:tcPr>
                </a:tc>
                <a:tc>
                  <a:txBody>
                    <a:bodyPr/>
                    <a:lstStyle/>
                    <a:p>
                      <a:pPr algn="ctr" fontAlgn="b">
                        <a:lnSpc>
                          <a:spcPct val="150000"/>
                        </a:lnSpc>
                      </a:pPr>
                      <a:r>
                        <a:rPr lang="zh-TW" altLang="en-US" sz="180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繼承人取得</a:t>
                      </a:r>
                      <a:endParaRPr lang="en-US" altLang="zh-TW" sz="1800" kern="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bg1">
                        <a:lumMod val="95000"/>
                      </a:schemeClr>
                    </a:solidFill>
                  </a:tcPr>
                </a:tc>
                <a:tc>
                  <a:txBody>
                    <a:bodyPr/>
                    <a:lstStyle/>
                    <a:p>
                      <a:pPr marL="0" marR="0" indent="0" algn="ctr" defTabSz="914400" rtl="0" eaLnBrk="1" fontAlgn="b" latinLnBrk="0" hangingPunct="1">
                        <a:lnSpc>
                          <a:spcPct val="150000"/>
                        </a:lnSpc>
                        <a:spcBef>
                          <a:spcPts val="0"/>
                        </a:spcBef>
                        <a:spcAft>
                          <a:spcPts val="0"/>
                        </a:spcAft>
                        <a:buClrTx/>
                        <a:buSzTx/>
                        <a:buFontTx/>
                        <a:buNone/>
                        <a:tabLst/>
                        <a:defRPr/>
                      </a:pPr>
                      <a:r>
                        <a:rPr lang="zh-TW" altLang="en-US" sz="180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合約供應商及繼承人依照所有權比例取得</a:t>
                      </a:r>
                      <a:endParaRPr lang="en-US" altLang="zh-TW" sz="180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bg1">
                        <a:lumMod val="95000"/>
                      </a:schemeClr>
                    </a:solidFill>
                  </a:tcPr>
                </a:tc>
                <a:extLst>
                  <a:ext uri="{0D108BD9-81ED-4DB2-BD59-A6C34878D82A}">
                    <a16:rowId xmlns:a16="http://schemas.microsoft.com/office/drawing/2014/main" val="2554925670"/>
                  </a:ext>
                </a:extLst>
              </a:tr>
              <a:tr h="1384366">
                <a:tc>
                  <a:txBody>
                    <a:bodyPr/>
                    <a:lstStyle/>
                    <a:p>
                      <a:pPr algn="ctr" fontAlgn="b"/>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合約結束</a:t>
                      </a:r>
                    </a:p>
                  </a:txBody>
                  <a:tcPr marL="9525" marR="9525" marT="9525" marB="0" anchor="ctr">
                    <a:solidFill>
                      <a:schemeClr val="bg1">
                        <a:lumMod val="85000"/>
                      </a:schemeClr>
                    </a:solidFill>
                  </a:tcPr>
                </a:tc>
                <a:tc>
                  <a:txBody>
                    <a:bodyPr/>
                    <a:lstStyle/>
                    <a:p>
                      <a:pPr algn="l" fontAlgn="b">
                        <a:lnSpc>
                          <a:spcPct val="150000"/>
                        </a:lnSpc>
                      </a:pPr>
                      <a:r>
                        <a:rPr lang="zh-CN" altLang="en-US" sz="180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為</a:t>
                      </a:r>
                      <a:r>
                        <a:rPr lang="zh-CN"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避免房價不足償還貸款</a:t>
                      </a:r>
                      <a:r>
                        <a:rPr lang="zh-CN" altLang="en-US" sz="180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抵押保險提供</a:t>
                      </a:r>
                      <a:r>
                        <a:rPr lang="zh-TW" altLang="en-US" sz="180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無</a:t>
                      </a:r>
                      <a:r>
                        <a:rPr lang="zh-TW" altLang="en-US" sz="1800" kern="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負資産</a:t>
                      </a:r>
                      <a:r>
                        <a:rPr lang="zh-TW" altLang="en-US" sz="1800" kern="1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擔保</a:t>
                      </a:r>
                      <a:r>
                        <a:rPr lang="zh-TW" altLang="en-US" sz="180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未償還貸款將由抵押保險</a:t>
                      </a:r>
                      <a:r>
                        <a:rPr lang="zh-TW" altLang="en-US" sz="180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支付。</a:t>
                      </a:r>
                      <a:endParaRPr lang="en-US" altLang="zh-TW"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bg1">
                        <a:lumMod val="95000"/>
                      </a:schemeClr>
                    </a:solidFill>
                  </a:tcPr>
                </a:tc>
                <a:tc>
                  <a:txBody>
                    <a:bodyPr/>
                    <a:lstStyle/>
                    <a:p>
                      <a:pPr algn="l" fontAlgn="b">
                        <a:lnSpc>
                          <a:spcPct val="150000"/>
                        </a:lnSpc>
                      </a:pPr>
                      <a:r>
                        <a:rPr lang="zh-TW"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房産將被出售，出售所得</a:t>
                      </a:r>
                      <a:r>
                        <a:rPr lang="zh-TW" altLang="en-US" sz="180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根據老年人和合約供應商的</a:t>
                      </a:r>
                      <a:r>
                        <a:rPr lang="zh-TW" altLang="en-US"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所有權比例進行</a:t>
                      </a:r>
                      <a:r>
                        <a:rPr lang="zh-TW" altLang="en-US" sz="180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分配。</a:t>
                      </a:r>
                      <a:endParaRPr lang="en-US" altLang="zh-TW" sz="18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bg1">
                        <a:lumMod val="95000"/>
                      </a:schemeClr>
                    </a:solidFill>
                  </a:tcPr>
                </a:tc>
                <a:extLst>
                  <a:ext uri="{0D108BD9-81ED-4DB2-BD59-A6C34878D82A}">
                    <a16:rowId xmlns:a16="http://schemas.microsoft.com/office/drawing/2014/main" val="2804730092"/>
                  </a:ext>
                </a:extLst>
              </a:tr>
            </a:tbl>
          </a:graphicData>
        </a:graphic>
      </p:graphicFrame>
    </p:spTree>
    <p:extLst>
      <p:ext uri="{BB962C8B-B14F-4D97-AF65-F5344CB8AC3E}">
        <p14:creationId xmlns:p14="http://schemas.microsoft.com/office/powerpoint/2010/main" val="32879571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72930-17C6-D78D-C9B4-82B2BC31383D}"/>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402DA20F-DFB6-E76C-7650-ED53E03FB66A}"/>
              </a:ext>
            </a:extLst>
          </p:cNvPr>
          <p:cNvGrpSpPr/>
          <p:nvPr/>
        </p:nvGrpSpPr>
        <p:grpSpPr>
          <a:xfrm>
            <a:off x="4" y="969100"/>
            <a:ext cx="12191996" cy="1794132"/>
            <a:chOff x="4" y="977295"/>
            <a:chExt cx="12191996" cy="1794132"/>
          </a:xfrm>
        </p:grpSpPr>
        <p:sp>
          <p:nvSpPr>
            <p:cNvPr id="13" name="弧形 12">
              <a:extLst>
                <a:ext uri="{FF2B5EF4-FFF2-40B4-BE49-F238E27FC236}">
                  <a16:creationId xmlns:a16="http://schemas.microsoft.com/office/drawing/2014/main" id="{ABDCC736-33F1-C5D1-DE74-0FDBA0B843D5}"/>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4" name="组合 13">
              <a:extLst>
                <a:ext uri="{FF2B5EF4-FFF2-40B4-BE49-F238E27FC236}">
                  <a16:creationId xmlns:a16="http://schemas.microsoft.com/office/drawing/2014/main" id="{535405E1-E4BD-FCE8-0B58-A43C4212FFCA}"/>
                </a:ext>
              </a:extLst>
            </p:cNvPr>
            <p:cNvGrpSpPr/>
            <p:nvPr/>
          </p:nvGrpSpPr>
          <p:grpSpPr>
            <a:xfrm>
              <a:off x="4" y="2268060"/>
              <a:ext cx="12191996" cy="5240"/>
              <a:chOff x="4" y="2268060"/>
              <a:chExt cx="12191996" cy="5240"/>
            </a:xfrm>
          </p:grpSpPr>
          <p:cxnSp>
            <p:nvCxnSpPr>
              <p:cNvPr id="15" name="直接连接符 14">
                <a:extLst>
                  <a:ext uri="{FF2B5EF4-FFF2-40B4-BE49-F238E27FC236}">
                    <a16:creationId xmlns:a16="http://schemas.microsoft.com/office/drawing/2014/main" id="{2A4A530A-C6A2-8F2F-032C-A55B73226E6A}"/>
                  </a:ext>
                </a:extLst>
              </p:cNvPr>
              <p:cNvCxnSpPr>
                <a:cxnSpLocks/>
              </p:cNvCxnSpPr>
              <p:nvPr/>
            </p:nvCxnSpPr>
            <p:spPr>
              <a:xfrm flipH="1">
                <a:off x="4" y="2273300"/>
                <a:ext cx="5295896"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F7512E1-C153-9011-1BCD-6A7DA34BD8AE}"/>
                  </a:ext>
                </a:extLst>
              </p:cNvPr>
              <p:cNvCxnSpPr>
                <a:cxnSpLocks/>
              </p:cNvCxnSpPr>
              <p:nvPr/>
            </p:nvCxnSpPr>
            <p:spPr>
              <a:xfrm>
                <a:off x="6888480" y="2268060"/>
                <a:ext cx="5303520"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grpSp>
        <p:nvGrpSpPr>
          <p:cNvPr id="32" name="组合 31">
            <a:extLst>
              <a:ext uri="{FF2B5EF4-FFF2-40B4-BE49-F238E27FC236}">
                <a16:creationId xmlns:a16="http://schemas.microsoft.com/office/drawing/2014/main" id="{8A55BD95-A163-FF82-E599-992655ECC166}"/>
              </a:ext>
            </a:extLst>
          </p:cNvPr>
          <p:cNvGrpSpPr/>
          <p:nvPr/>
        </p:nvGrpSpPr>
        <p:grpSpPr>
          <a:xfrm>
            <a:off x="5232713" y="1001744"/>
            <a:ext cx="1726574" cy="1726572"/>
            <a:chOff x="5232713" y="1001744"/>
            <a:chExt cx="1726574" cy="1726572"/>
          </a:xfrm>
        </p:grpSpPr>
        <p:grpSp>
          <p:nvGrpSpPr>
            <p:cNvPr id="33" name="组合 32">
              <a:extLst>
                <a:ext uri="{FF2B5EF4-FFF2-40B4-BE49-F238E27FC236}">
                  <a16:creationId xmlns:a16="http://schemas.microsoft.com/office/drawing/2014/main" id="{E73F5219-274C-2513-5F30-8523B9C9F7E2}"/>
                </a:ext>
              </a:extLst>
            </p:cNvPr>
            <p:cNvGrpSpPr/>
            <p:nvPr/>
          </p:nvGrpSpPr>
          <p:grpSpPr>
            <a:xfrm>
              <a:off x="5232713" y="1001744"/>
              <a:ext cx="1726574" cy="1726572"/>
              <a:chOff x="5232713" y="1001744"/>
              <a:chExt cx="1726574" cy="1726572"/>
            </a:xfrm>
          </p:grpSpPr>
          <p:sp>
            <p:nvSpPr>
              <p:cNvPr id="36" name="椭圆 35">
                <a:extLst>
                  <a:ext uri="{FF2B5EF4-FFF2-40B4-BE49-F238E27FC236}">
                    <a16:creationId xmlns:a16="http://schemas.microsoft.com/office/drawing/2014/main" id="{7D256067-F78B-2269-A5DD-7AF9AA63F891}"/>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37" name="椭圆 36">
                <a:extLst>
                  <a:ext uri="{FF2B5EF4-FFF2-40B4-BE49-F238E27FC236}">
                    <a16:creationId xmlns:a16="http://schemas.microsoft.com/office/drawing/2014/main" id="{B18230C0-BB89-95D3-F01F-78C1B2D5A75C}"/>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34" name="Picture 4">
              <a:extLst>
                <a:ext uri="{FF2B5EF4-FFF2-40B4-BE49-F238E27FC236}">
                  <a16:creationId xmlns:a16="http://schemas.microsoft.com/office/drawing/2014/main" id="{DFDECA31-D1C6-308D-6F83-60098EB9B5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框 2">
            <a:extLst>
              <a:ext uri="{FF2B5EF4-FFF2-40B4-BE49-F238E27FC236}">
                <a16:creationId xmlns:a16="http://schemas.microsoft.com/office/drawing/2014/main" id="{FD0C2ED3-63EA-019A-A473-D785410C7B22}"/>
              </a:ext>
            </a:extLst>
          </p:cNvPr>
          <p:cNvSpPr txBox="1"/>
          <p:nvPr/>
        </p:nvSpPr>
        <p:spPr>
          <a:xfrm>
            <a:off x="1326856" y="2969229"/>
            <a:ext cx="9555797" cy="1107996"/>
          </a:xfrm>
          <a:prstGeom prst="rect">
            <a:avLst/>
          </a:prstGeom>
          <a:noFill/>
        </p:spPr>
        <p:txBody>
          <a:bodyPr wrap="square" rtlCol="0">
            <a:spAutoFit/>
          </a:bodyPr>
          <a:lstStyle/>
          <a:p>
            <a:pPr indent="457200" fontAlgn="base">
              <a:spcBef>
                <a:spcPct val="0"/>
              </a:spcBef>
              <a:spcAft>
                <a:spcPct val="0"/>
              </a:spcAft>
            </a:pPr>
            <a:r>
              <a:rPr lang="zh-CN" altLang="en-US" sz="6600" b="1" dirty="0">
                <a:solidFill>
                  <a:srgbClr val="1F3762"/>
                </a:solidFill>
                <a:latin typeface="標楷體" panose="03000509000000000000" pitchFamily="65" charset="-120"/>
                <a:ea typeface="標楷體" panose="03000509000000000000" pitchFamily="65" charset="-120"/>
                <a:cs typeface="+mn-ea"/>
              </a:rPr>
              <a:t>匯報完畢，請老師指導！</a:t>
            </a:r>
          </a:p>
        </p:txBody>
      </p:sp>
      <p:sp>
        <p:nvSpPr>
          <p:cNvPr id="5" name="投影片編號版面配置區 4"/>
          <p:cNvSpPr>
            <a:spLocks noGrp="1"/>
          </p:cNvSpPr>
          <p:nvPr>
            <p:ph type="sldNum" sz="quarter" idx="12"/>
          </p:nvPr>
        </p:nvSpPr>
        <p:spPr/>
        <p:txBody>
          <a:bodyPr/>
          <a:lstStyle/>
          <a:p>
            <a:fld id="{B76D0385-4779-4FB0-A36D-649251C88A08}" type="slidenum">
              <a:rPr lang="zh-CN" altLang="en-US" smtClean="0"/>
              <a:t>40</a:t>
            </a:fld>
            <a:endParaRPr lang="zh-CN" altLang="en-US"/>
          </a:p>
        </p:txBody>
      </p:sp>
    </p:spTree>
    <p:extLst>
      <p:ext uri="{BB962C8B-B14F-4D97-AF65-F5344CB8AC3E}">
        <p14:creationId xmlns:p14="http://schemas.microsoft.com/office/powerpoint/2010/main" val="37643823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3318279"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Times New Roman" panose="02020603050405020304" pitchFamily="18" charset="0"/>
                <a:cs typeface="+mn-ea"/>
                <a:sym typeface="+mn-lt"/>
              </a:rPr>
              <a:t> </a:t>
            </a:r>
            <a:r>
              <a:rPr lang="en-US" altLang="zh-TW" sz="2800" dirty="0" smtClean="0">
                <a:latin typeface="Times New Roman" panose="02020603050405020304" pitchFamily="18" charset="0"/>
                <a:cs typeface="Times New Roman" panose="02020603050405020304" pitchFamily="18" charset="0"/>
              </a:rPr>
              <a:t>Appendix </a:t>
            </a:r>
            <a:r>
              <a:rPr lang="zh-TW" altLang="en-US" sz="2800" dirty="0" smtClean="0">
                <a:latin typeface="標楷體" panose="03000509000000000000" pitchFamily="65" charset="-120"/>
                <a:ea typeface="標楷體" panose="03000509000000000000" pitchFamily="65" charset="-120"/>
                <a:cs typeface="Times New Roman" panose="02020603050405020304" pitchFamily="18" charset="0"/>
              </a:rPr>
              <a:t>美國</a:t>
            </a:r>
            <a:r>
              <a:rPr lang="en-US" altLang="zh-TW" sz="2800" dirty="0">
                <a:latin typeface="Times New Roman" panose="02020603050405020304" pitchFamily="18" charset="0"/>
                <a:cs typeface="Times New Roman" panose="02020603050405020304" pitchFamily="18" charset="0"/>
              </a:rPr>
              <a:t>case</a:t>
            </a:r>
          </a:p>
        </p:txBody>
      </p:sp>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48954" t="18812" r="18683" b="10594"/>
          <a:stretch/>
        </p:blipFill>
        <p:spPr>
          <a:xfrm>
            <a:off x="307105" y="1205524"/>
            <a:ext cx="4080983" cy="5007299"/>
          </a:xfrm>
          <a:prstGeom prst="rect">
            <a:avLst/>
          </a:prstGeom>
        </p:spPr>
      </p:pic>
      <p:sp>
        <p:nvSpPr>
          <p:cNvPr id="7" name="矩形 6"/>
          <p:cNvSpPr/>
          <p:nvPr/>
        </p:nvSpPr>
        <p:spPr>
          <a:xfrm>
            <a:off x="208070" y="6181384"/>
            <a:ext cx="3817071"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美國在不同情境下RM(有繼承人)與HR</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支付比例</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圓角矩形 7"/>
          <p:cNvSpPr/>
          <p:nvPr/>
        </p:nvSpPr>
        <p:spPr>
          <a:xfrm>
            <a:off x="333746" y="2680965"/>
            <a:ext cx="4041021"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6" name="圓角矩形 25"/>
          <p:cNvSpPr/>
          <p:nvPr/>
        </p:nvSpPr>
        <p:spPr>
          <a:xfrm>
            <a:off x="320425" y="5019398"/>
            <a:ext cx="4054342"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8" name="圓角矩形 27"/>
          <p:cNvSpPr/>
          <p:nvPr/>
        </p:nvSpPr>
        <p:spPr>
          <a:xfrm>
            <a:off x="4487123" y="1288894"/>
            <a:ext cx="1758825" cy="22522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endPar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任一情境、支付方式及性別下。</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p:txBody>
      </p:sp>
      <p:sp>
        <p:nvSpPr>
          <p:cNvPr id="29" name="圓角矩形 28"/>
          <p:cNvSpPr/>
          <p:nvPr/>
        </p:nvSpPr>
        <p:spPr>
          <a:xfrm>
            <a:off x="333745" y="1504518"/>
            <a:ext cx="4041021" cy="11665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0" name="圓角矩形 29"/>
          <p:cNvSpPr/>
          <p:nvPr/>
        </p:nvSpPr>
        <p:spPr>
          <a:xfrm>
            <a:off x="4487124" y="3777364"/>
            <a:ext cx="1758824" cy="2584379"/>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唯獨</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在情境</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較監管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高。其他情境則是監管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a:p>
            <a:pPr algn="just"/>
            <a:endPar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圓角矩形 30"/>
          <p:cNvSpPr/>
          <p:nvPr/>
        </p:nvSpPr>
        <p:spPr>
          <a:xfrm>
            <a:off x="333745" y="3876227"/>
            <a:ext cx="4041022" cy="11665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pic>
        <p:nvPicPr>
          <p:cNvPr id="2" name="圖片 1"/>
          <p:cNvPicPr>
            <a:picLocks noChangeAspect="1"/>
          </p:cNvPicPr>
          <p:nvPr/>
        </p:nvPicPr>
        <p:blipFill rotWithShape="1">
          <a:blip r:embed="rId6">
            <a:extLst>
              <a:ext uri="{28A0092B-C50C-407E-A947-70E740481C1C}">
                <a14:useLocalDpi xmlns:a14="http://schemas.microsoft.com/office/drawing/2010/main" val="0"/>
              </a:ext>
            </a:extLst>
          </a:blip>
          <a:srcRect l="49004" t="19910" r="11722" b="5405"/>
          <a:stretch/>
        </p:blipFill>
        <p:spPr>
          <a:xfrm>
            <a:off x="6465133" y="1269187"/>
            <a:ext cx="4562097" cy="4879971"/>
          </a:xfrm>
          <a:prstGeom prst="rect">
            <a:avLst/>
          </a:prstGeom>
        </p:spPr>
      </p:pic>
      <p:sp>
        <p:nvSpPr>
          <p:cNvPr id="3" name="矩形 2"/>
          <p:cNvSpPr/>
          <p:nvPr/>
        </p:nvSpPr>
        <p:spPr>
          <a:xfrm>
            <a:off x="6451812" y="6138473"/>
            <a:ext cx="3569182"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美國在不同情境</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下R</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M(有繼承人</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)與HR的CVaR比較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4" name="圓角矩形 33"/>
          <p:cNvSpPr/>
          <p:nvPr/>
        </p:nvSpPr>
        <p:spPr>
          <a:xfrm>
            <a:off x="6485110" y="1830532"/>
            <a:ext cx="4542119" cy="106712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5" name="圓角矩形 34"/>
          <p:cNvSpPr/>
          <p:nvPr/>
        </p:nvSpPr>
        <p:spPr>
          <a:xfrm>
            <a:off x="6471790" y="3984502"/>
            <a:ext cx="4542119" cy="106712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6" name="圓角矩形 35"/>
          <p:cNvSpPr/>
          <p:nvPr/>
        </p:nvSpPr>
        <p:spPr>
          <a:xfrm>
            <a:off x="6471791" y="2897660"/>
            <a:ext cx="454211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7" name="圓角矩形 36"/>
          <p:cNvSpPr/>
          <p:nvPr/>
        </p:nvSpPr>
        <p:spPr>
          <a:xfrm>
            <a:off x="6471791" y="5069554"/>
            <a:ext cx="454877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E324FA42-E9BE-499F-A49C-7FF6B381752F}" type="slidenum">
              <a:rPr lang="zh-TW" altLang="en-US" smtClean="0"/>
              <a:t>41</a:t>
            </a:fld>
            <a:endParaRPr lang="zh-TW" altLang="en-US"/>
          </a:p>
        </p:txBody>
      </p:sp>
    </p:spTree>
    <p:extLst>
      <p:ext uri="{BB962C8B-B14F-4D97-AF65-F5344CB8AC3E}">
        <p14:creationId xmlns:p14="http://schemas.microsoft.com/office/powerpoint/2010/main" val="246620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8" grpId="0" animBg="1"/>
      <p:bldP spid="29" grpId="0" animBg="1"/>
      <p:bldP spid="30" grpId="0" animBg="1"/>
      <p:bldP spid="31" grpId="0" animBg="1"/>
      <p:bldP spid="34" grpId="0" animBg="1"/>
      <p:bldP spid="35" grpId="0" animBg="1"/>
      <p:bldP spid="36" grpId="0" animBg="1"/>
      <p:bldP spid="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pic>
        <p:nvPicPr>
          <p:cNvPr id="23" name="圖片 22"/>
          <p:cNvPicPr>
            <a:picLocks noChangeAspect="1"/>
          </p:cNvPicPr>
          <p:nvPr/>
        </p:nvPicPr>
        <p:blipFill rotWithShape="1">
          <a:blip r:embed="rId3">
            <a:extLst>
              <a:ext uri="{28A0092B-C50C-407E-A947-70E740481C1C}">
                <a14:useLocalDpi xmlns:a14="http://schemas.microsoft.com/office/drawing/2010/main" val="0"/>
              </a:ext>
            </a:extLst>
          </a:blip>
          <a:srcRect l="48902" t="19910" r="11571" b="5045"/>
          <a:stretch/>
        </p:blipFill>
        <p:spPr>
          <a:xfrm>
            <a:off x="6451812" y="1255481"/>
            <a:ext cx="4609293" cy="4922487"/>
          </a:xfrm>
          <a:prstGeom prst="rect">
            <a:avLst/>
          </a:prstGeo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48902" t="20451" r="18615" b="8829"/>
          <a:stretch/>
        </p:blipFill>
        <p:spPr>
          <a:xfrm>
            <a:off x="320425" y="1199461"/>
            <a:ext cx="4081583" cy="4980465"/>
          </a:xfrm>
          <a:prstGeom prst="rect">
            <a:avLst/>
          </a:prstGeom>
        </p:spPr>
      </p:pic>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3287821"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Times New Roman" panose="02020603050405020304" pitchFamily="18" charset="0"/>
                <a:cs typeface="+mn-ea"/>
                <a:sym typeface="+mn-lt"/>
              </a:rPr>
              <a:t> </a:t>
            </a:r>
            <a:r>
              <a:rPr lang="en-US" altLang="zh-TW" sz="2800" dirty="0" smtClean="0">
                <a:latin typeface="Times New Roman" panose="02020603050405020304" pitchFamily="18" charset="0"/>
                <a:cs typeface="Times New Roman" panose="02020603050405020304" pitchFamily="18" charset="0"/>
              </a:rPr>
              <a:t>Appendix </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澳洲</a:t>
            </a:r>
            <a:r>
              <a:rPr lang="en-US" altLang="zh-TW" sz="2800" dirty="0" smtClean="0">
                <a:latin typeface="Times New Roman" panose="02020603050405020304" pitchFamily="18" charset="0"/>
                <a:cs typeface="Times New Roman" panose="02020603050405020304" pitchFamily="18" charset="0"/>
              </a:rPr>
              <a:t>case</a:t>
            </a:r>
            <a:endParaRPr lang="en-US" altLang="zh-TW" sz="2800" dirty="0">
              <a:latin typeface="Times New Roman" panose="02020603050405020304" pitchFamily="18" charset="0"/>
              <a:cs typeface="Times New Roman" panose="02020603050405020304" pitchFamily="18" charset="0"/>
            </a:endParaRPr>
          </a:p>
        </p:txBody>
      </p:sp>
      <p:sp>
        <p:nvSpPr>
          <p:cNvPr id="7" name="矩形 6"/>
          <p:cNvSpPr/>
          <p:nvPr/>
        </p:nvSpPr>
        <p:spPr>
          <a:xfrm>
            <a:off x="208070" y="6181384"/>
            <a:ext cx="3817071"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美國在不同情境下RM(有繼承人)與HR</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支付比例</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圓角矩形 7"/>
          <p:cNvSpPr/>
          <p:nvPr/>
        </p:nvSpPr>
        <p:spPr>
          <a:xfrm>
            <a:off x="333746" y="2680965"/>
            <a:ext cx="4041021"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6" name="圓角矩形 25"/>
          <p:cNvSpPr/>
          <p:nvPr/>
        </p:nvSpPr>
        <p:spPr>
          <a:xfrm>
            <a:off x="320425" y="5019398"/>
            <a:ext cx="4054342"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8" name="圓角矩形 27"/>
          <p:cNvSpPr/>
          <p:nvPr/>
        </p:nvSpPr>
        <p:spPr>
          <a:xfrm>
            <a:off x="4487123" y="1288894"/>
            <a:ext cx="1758825" cy="22522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endPar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任一情境、支付方式及性別下。</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p:txBody>
      </p:sp>
      <p:sp>
        <p:nvSpPr>
          <p:cNvPr id="29" name="圓角矩形 28"/>
          <p:cNvSpPr/>
          <p:nvPr/>
        </p:nvSpPr>
        <p:spPr>
          <a:xfrm>
            <a:off x="333745" y="1504518"/>
            <a:ext cx="4041021" cy="11665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0" name="圓角矩形 29"/>
          <p:cNvSpPr/>
          <p:nvPr/>
        </p:nvSpPr>
        <p:spPr>
          <a:xfrm>
            <a:off x="4487124" y="3777364"/>
            <a:ext cx="1758824" cy="2584379"/>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唯獨</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在情境</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較監管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高。其他情境則是監管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a:p>
            <a:pPr algn="just"/>
            <a:endPar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圓角矩形 30"/>
          <p:cNvSpPr/>
          <p:nvPr/>
        </p:nvSpPr>
        <p:spPr>
          <a:xfrm>
            <a:off x="333745" y="3850548"/>
            <a:ext cx="4041022" cy="11665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 name="矩形 2"/>
          <p:cNvSpPr/>
          <p:nvPr/>
        </p:nvSpPr>
        <p:spPr>
          <a:xfrm>
            <a:off x="6451812" y="6138473"/>
            <a:ext cx="3569182"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澳洲</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不同情境</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下R</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M(有繼承人</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)與HR的CVaR比較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4" name="圓角矩形 33"/>
          <p:cNvSpPr/>
          <p:nvPr/>
        </p:nvSpPr>
        <p:spPr>
          <a:xfrm>
            <a:off x="6485110" y="1830532"/>
            <a:ext cx="4542119" cy="106712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5" name="圓角矩形 34"/>
          <p:cNvSpPr/>
          <p:nvPr/>
        </p:nvSpPr>
        <p:spPr>
          <a:xfrm>
            <a:off x="6471790" y="3984502"/>
            <a:ext cx="4542119" cy="106712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6" name="圓角矩形 35"/>
          <p:cNvSpPr/>
          <p:nvPr/>
        </p:nvSpPr>
        <p:spPr>
          <a:xfrm>
            <a:off x="6471791" y="2897660"/>
            <a:ext cx="454211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7" name="圓角矩形 36"/>
          <p:cNvSpPr/>
          <p:nvPr/>
        </p:nvSpPr>
        <p:spPr>
          <a:xfrm>
            <a:off x="6471791" y="5069554"/>
            <a:ext cx="454877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E324FA42-E9BE-499F-A49C-7FF6B381752F}" type="slidenum">
              <a:rPr lang="zh-TW" altLang="en-US" smtClean="0"/>
              <a:t>42</a:t>
            </a:fld>
            <a:endParaRPr lang="zh-TW" altLang="en-US"/>
          </a:p>
        </p:txBody>
      </p:sp>
    </p:spTree>
    <p:extLst>
      <p:ext uri="{BB962C8B-B14F-4D97-AF65-F5344CB8AC3E}">
        <p14:creationId xmlns:p14="http://schemas.microsoft.com/office/powerpoint/2010/main" val="370417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8" grpId="0" animBg="1"/>
      <p:bldP spid="29" grpId="0" animBg="1"/>
      <p:bldP spid="30" grpId="0" animBg="1"/>
      <p:bldP spid="31" grpId="0" animBg="1"/>
      <p:bldP spid="34" grpId="0" animBg="1"/>
      <p:bldP spid="35" grpId="0" animBg="1"/>
      <p:bldP spid="3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pic>
        <p:nvPicPr>
          <p:cNvPr id="20" name="圖片 19"/>
          <p:cNvPicPr>
            <a:picLocks noChangeAspect="1"/>
          </p:cNvPicPr>
          <p:nvPr/>
        </p:nvPicPr>
        <p:blipFill rotWithShape="1">
          <a:blip r:embed="rId3">
            <a:extLst>
              <a:ext uri="{28A0092B-C50C-407E-A947-70E740481C1C}">
                <a14:useLocalDpi xmlns:a14="http://schemas.microsoft.com/office/drawing/2010/main" val="0"/>
              </a:ext>
            </a:extLst>
          </a:blip>
          <a:srcRect l="48953" t="18739" r="11672" b="6307"/>
          <a:stretch/>
        </p:blipFill>
        <p:spPr>
          <a:xfrm>
            <a:off x="6451811" y="1239874"/>
            <a:ext cx="4611046" cy="4937440"/>
          </a:xfrm>
          <a:prstGeom prst="rect">
            <a:avLst/>
          </a:prstGeo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48902" t="15766" r="18514" b="13334"/>
          <a:stretch/>
        </p:blipFill>
        <p:spPr>
          <a:xfrm>
            <a:off x="314242" y="1174613"/>
            <a:ext cx="4094027" cy="5010885"/>
          </a:xfrm>
          <a:prstGeom prst="rect">
            <a:avLst/>
          </a:prstGeom>
        </p:spPr>
      </p:pic>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3287821"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Times New Roman" panose="02020603050405020304" pitchFamily="18" charset="0"/>
                <a:cs typeface="+mn-ea"/>
                <a:sym typeface="+mn-lt"/>
              </a:rPr>
              <a:t> </a:t>
            </a:r>
            <a:r>
              <a:rPr lang="en-US" altLang="zh-TW" sz="2800" dirty="0" smtClean="0">
                <a:latin typeface="Times New Roman" panose="02020603050405020304" pitchFamily="18" charset="0"/>
                <a:cs typeface="Times New Roman" panose="02020603050405020304" pitchFamily="18" charset="0"/>
              </a:rPr>
              <a:t>Appendix </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英國</a:t>
            </a:r>
            <a:r>
              <a:rPr lang="en-US" altLang="zh-TW" sz="2800" dirty="0" smtClean="0">
                <a:latin typeface="Times New Roman" panose="02020603050405020304" pitchFamily="18" charset="0"/>
                <a:cs typeface="Times New Roman" panose="02020603050405020304" pitchFamily="18" charset="0"/>
              </a:rPr>
              <a:t>case</a:t>
            </a:r>
            <a:endParaRPr lang="en-US" altLang="zh-TW" sz="2800" dirty="0">
              <a:latin typeface="Times New Roman" panose="02020603050405020304" pitchFamily="18" charset="0"/>
              <a:cs typeface="Times New Roman" panose="02020603050405020304" pitchFamily="18" charset="0"/>
            </a:endParaRPr>
          </a:p>
        </p:txBody>
      </p:sp>
      <p:sp>
        <p:nvSpPr>
          <p:cNvPr id="7" name="矩形 6"/>
          <p:cNvSpPr/>
          <p:nvPr/>
        </p:nvSpPr>
        <p:spPr>
          <a:xfrm>
            <a:off x="208070" y="6181384"/>
            <a:ext cx="3817071"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英國</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不同情境下RM(有繼承人)與HR</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支付比例</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圓角矩形 7"/>
          <p:cNvSpPr/>
          <p:nvPr/>
        </p:nvSpPr>
        <p:spPr>
          <a:xfrm>
            <a:off x="333746" y="2680965"/>
            <a:ext cx="4041021"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6" name="圓角矩形 25"/>
          <p:cNvSpPr/>
          <p:nvPr/>
        </p:nvSpPr>
        <p:spPr>
          <a:xfrm>
            <a:off x="320425" y="5019398"/>
            <a:ext cx="4054342"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8" name="圓角矩形 27"/>
          <p:cNvSpPr/>
          <p:nvPr/>
        </p:nvSpPr>
        <p:spPr>
          <a:xfrm>
            <a:off x="4487123" y="1288894"/>
            <a:ext cx="1758825" cy="22522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endPar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任一情境、支付方式及性別下。</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p:txBody>
      </p:sp>
      <p:sp>
        <p:nvSpPr>
          <p:cNvPr id="29" name="圓角矩形 28"/>
          <p:cNvSpPr/>
          <p:nvPr/>
        </p:nvSpPr>
        <p:spPr>
          <a:xfrm>
            <a:off x="333745" y="1504518"/>
            <a:ext cx="4041021" cy="11665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0" name="圓角矩形 29"/>
          <p:cNvSpPr/>
          <p:nvPr/>
        </p:nvSpPr>
        <p:spPr>
          <a:xfrm>
            <a:off x="4487124" y="3777364"/>
            <a:ext cx="1758824" cy="2584379"/>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唯獨</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在情境</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較監管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高。其他情境則是監管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a:p>
            <a:pPr algn="just"/>
            <a:endPar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圓角矩形 30"/>
          <p:cNvSpPr/>
          <p:nvPr/>
        </p:nvSpPr>
        <p:spPr>
          <a:xfrm>
            <a:off x="333745" y="3838375"/>
            <a:ext cx="4041022" cy="11665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 name="矩形 2"/>
          <p:cNvSpPr/>
          <p:nvPr/>
        </p:nvSpPr>
        <p:spPr>
          <a:xfrm>
            <a:off x="6451812" y="6138473"/>
            <a:ext cx="3569182"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英國</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不同情境</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下R</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M(有繼承人</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)與HR的CVaR比較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4" name="圓角矩形 33"/>
          <p:cNvSpPr/>
          <p:nvPr/>
        </p:nvSpPr>
        <p:spPr>
          <a:xfrm>
            <a:off x="6485110" y="1830532"/>
            <a:ext cx="4542119" cy="106712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5" name="圓角矩形 34"/>
          <p:cNvSpPr/>
          <p:nvPr/>
        </p:nvSpPr>
        <p:spPr>
          <a:xfrm>
            <a:off x="6471790" y="3984502"/>
            <a:ext cx="4542119" cy="106712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6" name="圓角矩形 35"/>
          <p:cNvSpPr/>
          <p:nvPr/>
        </p:nvSpPr>
        <p:spPr>
          <a:xfrm>
            <a:off x="6471791" y="2897660"/>
            <a:ext cx="454211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7" name="圓角矩形 36"/>
          <p:cNvSpPr/>
          <p:nvPr/>
        </p:nvSpPr>
        <p:spPr>
          <a:xfrm>
            <a:off x="6471791" y="5069554"/>
            <a:ext cx="454877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E324FA42-E9BE-499F-A49C-7FF6B381752F}" type="slidenum">
              <a:rPr lang="zh-TW" altLang="en-US" smtClean="0"/>
              <a:t>43</a:t>
            </a:fld>
            <a:endParaRPr lang="zh-TW" altLang="en-US"/>
          </a:p>
        </p:txBody>
      </p:sp>
    </p:spTree>
    <p:extLst>
      <p:ext uri="{BB962C8B-B14F-4D97-AF65-F5344CB8AC3E}">
        <p14:creationId xmlns:p14="http://schemas.microsoft.com/office/powerpoint/2010/main" val="385270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8" grpId="0" animBg="1"/>
      <p:bldP spid="29" grpId="0" animBg="1"/>
      <p:bldP spid="30" grpId="0" animBg="1"/>
      <p:bldP spid="31" grpId="0" animBg="1"/>
      <p:bldP spid="34" grpId="0" animBg="1"/>
      <p:bldP spid="35" grpId="0" animBg="1"/>
      <p:bldP spid="36" grpId="0" animBg="1"/>
      <p:bldP spid="3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85D8-A741-3ED5-D83B-D5222EA85333}"/>
            </a:ext>
          </a:extLst>
        </p:cNvPr>
        <p:cNvGrpSpPr/>
        <p:nvPr/>
      </p:nvGrpSpPr>
      <p:grpSpPr>
        <a:xfrm>
          <a:off x="0" y="0"/>
          <a:ext cx="0" cy="0"/>
          <a:chOff x="0" y="0"/>
          <a:chExt cx="0" cy="0"/>
        </a:xfrm>
      </p:grpSpPr>
      <p:pic>
        <p:nvPicPr>
          <p:cNvPr id="20" name="圖片 19"/>
          <p:cNvPicPr>
            <a:picLocks noChangeAspect="1"/>
          </p:cNvPicPr>
          <p:nvPr/>
        </p:nvPicPr>
        <p:blipFill rotWithShape="1">
          <a:blip r:embed="rId3">
            <a:extLst>
              <a:ext uri="{28A0092B-C50C-407E-A947-70E740481C1C}">
                <a14:useLocalDpi xmlns:a14="http://schemas.microsoft.com/office/drawing/2010/main" val="0"/>
              </a:ext>
            </a:extLst>
          </a:blip>
          <a:srcRect l="49004" t="15135" r="11521" b="9730"/>
          <a:stretch/>
        </p:blipFill>
        <p:spPr>
          <a:xfrm>
            <a:off x="6460584" y="1243091"/>
            <a:ext cx="4612626" cy="4938293"/>
          </a:xfrm>
          <a:prstGeom prst="rect">
            <a:avLst/>
          </a:prstGeo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48902" t="15586" r="18564" b="13243"/>
          <a:stretch/>
        </p:blipFill>
        <p:spPr>
          <a:xfrm>
            <a:off x="278300" y="1147665"/>
            <a:ext cx="4138592" cy="5092660"/>
          </a:xfrm>
          <a:prstGeom prst="rect">
            <a:avLst/>
          </a:prstGeom>
        </p:spPr>
      </p:pic>
      <p:grpSp>
        <p:nvGrpSpPr>
          <p:cNvPr id="9" name="组合 8">
            <a:extLst>
              <a:ext uri="{FF2B5EF4-FFF2-40B4-BE49-F238E27FC236}">
                <a16:creationId xmlns:a16="http://schemas.microsoft.com/office/drawing/2014/main" id="{A25F9751-0BEF-E2AE-5D29-5E939F71755B}"/>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05EA0858-B4A6-689C-3D79-CB36C476C2B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7F59B58B-B0B6-AB25-CC61-5197B6D42C2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8886E627-6097-C6B1-FE27-B6B5EBBE67E2}"/>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C7557F3-51CF-1E69-A7AB-09AAD1C38A67}"/>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9E658073-2CEF-B8D8-8F1E-CB7A5DB091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854A5F6D-8241-D950-E65B-9A3D1F972BB9}"/>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C44394DC-1649-A016-87CF-9D71B9FEE8C2}"/>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AD168E8E-54A1-ADD8-4C71-DDC81011E736}"/>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DBC5598B-EFE0-F48C-1FAB-3489F2A53834}"/>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F48B6179-4038-6292-68A9-B9AEB59D720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矩形 1">
            <a:extLst>
              <a:ext uri="{FF2B5EF4-FFF2-40B4-BE49-F238E27FC236}">
                <a16:creationId xmlns:a16="http://schemas.microsoft.com/office/drawing/2014/main" id="{F26D414E-E9AA-9FB7-DAA6-46A0867AC714}"/>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標楷體" panose="03000509000000000000" pitchFamily="65" charset="-120"/>
                <a:ea typeface="標楷體" panose="03000509000000000000" pitchFamily="65" charset="-120"/>
                <a:cs typeface="+mn-ea"/>
                <a:sym typeface="+mn-lt"/>
              </a:rPr>
              <a:t>研究結果</a:t>
            </a:r>
          </a:p>
        </p:txBody>
      </p:sp>
      <p:sp>
        <p:nvSpPr>
          <p:cNvPr id="21" name="TextBox 23">
            <a:extLst>
              <a:ext uri="{FF2B5EF4-FFF2-40B4-BE49-F238E27FC236}">
                <a16:creationId xmlns:a16="http://schemas.microsoft.com/office/drawing/2014/main" id="{7592C2F5-3EDD-3222-59CA-C4EAFEF7909F}"/>
              </a:ext>
            </a:extLst>
          </p:cNvPr>
          <p:cNvSpPr txBox="1"/>
          <p:nvPr/>
        </p:nvSpPr>
        <p:spPr>
          <a:xfrm>
            <a:off x="4173360" y="323206"/>
            <a:ext cx="3287821"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Times New Roman" panose="02020603050405020304" pitchFamily="18" charset="0"/>
                <a:cs typeface="+mn-ea"/>
                <a:sym typeface="+mn-lt"/>
              </a:rPr>
              <a:t> </a:t>
            </a:r>
            <a:r>
              <a:rPr lang="en-US" altLang="zh-TW" sz="2800" dirty="0" smtClean="0">
                <a:latin typeface="Times New Roman" panose="02020603050405020304" pitchFamily="18" charset="0"/>
                <a:cs typeface="Times New Roman" panose="02020603050405020304" pitchFamily="18" charset="0"/>
              </a:rPr>
              <a:t>Appendix </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法</a:t>
            </a:r>
            <a:r>
              <a:rPr lang="zh-TW" altLang="en-US" sz="2800" dirty="0" smtClean="0">
                <a:latin typeface="標楷體" panose="03000509000000000000" pitchFamily="65" charset="-120"/>
                <a:ea typeface="標楷體" panose="03000509000000000000" pitchFamily="65" charset="-120"/>
                <a:cs typeface="Times New Roman" panose="02020603050405020304" pitchFamily="18" charset="0"/>
              </a:rPr>
              <a:t>國</a:t>
            </a:r>
            <a:r>
              <a:rPr lang="en-US" altLang="zh-TW" sz="2800" dirty="0">
                <a:latin typeface="Times New Roman" panose="02020603050405020304" pitchFamily="18" charset="0"/>
                <a:cs typeface="Times New Roman" panose="02020603050405020304" pitchFamily="18" charset="0"/>
              </a:rPr>
              <a:t>case</a:t>
            </a:r>
          </a:p>
        </p:txBody>
      </p:sp>
      <p:sp>
        <p:nvSpPr>
          <p:cNvPr id="7" name="矩形 6"/>
          <p:cNvSpPr/>
          <p:nvPr/>
        </p:nvSpPr>
        <p:spPr>
          <a:xfrm>
            <a:off x="208070" y="6181384"/>
            <a:ext cx="3817071" cy="276999"/>
          </a:xfrm>
          <a:prstGeom prst="rect">
            <a:avLst/>
          </a:prstGeom>
        </p:spPr>
        <p:txBody>
          <a:bodyPr wrap="non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法國</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在不同情境下RM(有繼承人)與HR</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支付比例</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圓角矩形 7"/>
          <p:cNvSpPr/>
          <p:nvPr/>
        </p:nvSpPr>
        <p:spPr>
          <a:xfrm>
            <a:off x="333746" y="2680965"/>
            <a:ext cx="4041021"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6" name="圓角矩形 25"/>
          <p:cNvSpPr/>
          <p:nvPr/>
        </p:nvSpPr>
        <p:spPr>
          <a:xfrm>
            <a:off x="320425" y="5019398"/>
            <a:ext cx="4054342" cy="1161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8" name="圓角矩形 27"/>
          <p:cNvSpPr/>
          <p:nvPr/>
        </p:nvSpPr>
        <p:spPr>
          <a:xfrm>
            <a:off x="4487123" y="1288894"/>
            <a:ext cx="1758825" cy="22522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endPar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任一情境、支付方式及性別下。</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皆大於不受監管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p:txBody>
      </p:sp>
      <p:sp>
        <p:nvSpPr>
          <p:cNvPr id="29" name="圓角矩形 28"/>
          <p:cNvSpPr/>
          <p:nvPr/>
        </p:nvSpPr>
        <p:spPr>
          <a:xfrm>
            <a:off x="333745" y="1504518"/>
            <a:ext cx="4041021" cy="11665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0" name="圓角矩形 29"/>
          <p:cNvSpPr/>
          <p:nvPr/>
        </p:nvSpPr>
        <p:spPr>
          <a:xfrm>
            <a:off x="4487124" y="3777364"/>
            <a:ext cx="1758824" cy="2584379"/>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比較監管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唯獨</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在情境</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較監管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高。其他情境則是監管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風險方面</a:t>
            </a:r>
            <a:r>
              <a:rPr lang="en-US" altLang="zh-TW" sz="1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gn="just"/>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HR</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皆大於監管</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a:p>
            <a:pPr algn="just"/>
            <a:endPar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圓角矩形 30"/>
          <p:cNvSpPr/>
          <p:nvPr/>
        </p:nvSpPr>
        <p:spPr>
          <a:xfrm>
            <a:off x="327085" y="3842951"/>
            <a:ext cx="4041022" cy="11665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 name="矩形 2"/>
          <p:cNvSpPr/>
          <p:nvPr/>
        </p:nvSpPr>
        <p:spPr>
          <a:xfrm>
            <a:off x="6451812" y="6138473"/>
            <a:ext cx="3569182"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法</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在不同情境</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下R</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M(有繼承人</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)與HR的CVaR比較</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4" name="圓角矩形 33"/>
          <p:cNvSpPr/>
          <p:nvPr/>
        </p:nvSpPr>
        <p:spPr>
          <a:xfrm>
            <a:off x="6485110" y="1830532"/>
            <a:ext cx="4542119" cy="106712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5" name="圓角矩形 34"/>
          <p:cNvSpPr/>
          <p:nvPr/>
        </p:nvSpPr>
        <p:spPr>
          <a:xfrm>
            <a:off x="6471790" y="3984502"/>
            <a:ext cx="4542119" cy="106712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6" name="圓角矩形 35"/>
          <p:cNvSpPr/>
          <p:nvPr/>
        </p:nvSpPr>
        <p:spPr>
          <a:xfrm>
            <a:off x="6471791" y="2897660"/>
            <a:ext cx="454211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7" name="圓角矩形 36"/>
          <p:cNvSpPr/>
          <p:nvPr/>
        </p:nvSpPr>
        <p:spPr>
          <a:xfrm>
            <a:off x="6471791" y="5069554"/>
            <a:ext cx="4548779" cy="10868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E324FA42-E9BE-499F-A49C-7FF6B381752F}" type="slidenum">
              <a:rPr lang="zh-TW" altLang="en-US" smtClean="0"/>
              <a:t>44</a:t>
            </a:fld>
            <a:endParaRPr lang="zh-TW" altLang="en-US"/>
          </a:p>
        </p:txBody>
      </p:sp>
    </p:spTree>
    <p:extLst>
      <p:ext uri="{BB962C8B-B14F-4D97-AF65-F5344CB8AC3E}">
        <p14:creationId xmlns:p14="http://schemas.microsoft.com/office/powerpoint/2010/main" val="19696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8" grpId="0" animBg="1"/>
      <p:bldP spid="29" grpId="0" animBg="1"/>
      <p:bldP spid="30" grpId="0" animBg="1"/>
      <p:bldP spid="31"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A612-87E6-3897-875A-388F8A489B02}"/>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1691F7B0-5003-30B4-9A76-903F602C1078}"/>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8E2F816C-2B5A-57C2-6521-CF7B6DDAD86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EAC8C302-AECB-CE31-BEAC-6BFC2F54C3F4}"/>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1B309443-FD40-79C0-0FA0-059686EE65BB}"/>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AC443C5-A83D-D630-DDB7-5290F9B13713}"/>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BEBF8ADC-E1CD-D877-0AAF-FE7C3612D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08D8EDD7-A3AB-E067-21AE-F4F0535B866A}"/>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A33B139B-EA69-F9FA-4A83-C39F93C3A423}"/>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5B80C0DE-66EC-2963-962C-9F99002E19AD}"/>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B6B62F49-D356-F3EF-71CC-52B22EDFE236}"/>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BD644086-A643-BF6F-9663-F446B9F5066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3FE7D1BD-D725-4EEF-A521-1FAB107D459D}"/>
              </a:ext>
            </a:extLst>
          </p:cNvPr>
          <p:cNvSpPr txBox="1"/>
          <p:nvPr/>
        </p:nvSpPr>
        <p:spPr>
          <a:xfrm>
            <a:off x="4173360" y="323206"/>
            <a:ext cx="1815238"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研究背景</a:t>
            </a:r>
          </a:p>
        </p:txBody>
      </p:sp>
      <p:sp>
        <p:nvSpPr>
          <p:cNvPr id="3" name="矩形 1">
            <a:extLst>
              <a:ext uri="{FF2B5EF4-FFF2-40B4-BE49-F238E27FC236}">
                <a16:creationId xmlns:a16="http://schemas.microsoft.com/office/drawing/2014/main" id="{9C56CF25-5904-45FE-BE02-AB5AB76329A5}"/>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論文綜述</a:t>
            </a:r>
          </a:p>
        </p:txBody>
      </p:sp>
      <mc:AlternateContent xmlns:mc="http://schemas.openxmlformats.org/markup-compatibility/2006" xmlns:a14="http://schemas.microsoft.com/office/drawing/2010/main">
        <mc:Choice Requires="a14">
          <p:graphicFrame>
            <p:nvGraphicFramePr>
              <p:cNvPr id="27" name="表格 26">
                <a:extLst>
                  <a:ext uri="{FF2B5EF4-FFF2-40B4-BE49-F238E27FC236}">
                    <a16:creationId xmlns:a16="http://schemas.microsoft.com/office/drawing/2014/main" id="{5426A701-1999-67D7-D5B7-3D6AD4ED97C1}"/>
                  </a:ext>
                </a:extLst>
              </p:cNvPr>
              <p:cNvGraphicFramePr>
                <a:graphicFrameLocks noGrp="1"/>
              </p:cNvGraphicFramePr>
              <p:nvPr>
                <p:extLst>
                  <p:ext uri="{D42A27DB-BD31-4B8C-83A1-F6EECF244321}">
                    <p14:modId xmlns:p14="http://schemas.microsoft.com/office/powerpoint/2010/main" val="3208357742"/>
                  </p:ext>
                </p:extLst>
              </p:nvPr>
            </p:nvGraphicFramePr>
            <p:xfrm>
              <a:off x="1815470" y="3090310"/>
              <a:ext cx="8498789" cy="2711541"/>
            </p:xfrm>
            <a:graphic>
              <a:graphicData uri="http://schemas.openxmlformats.org/drawingml/2006/table">
                <a:tbl>
                  <a:tblPr>
                    <a:tableStyleId>{5C22544A-7EE6-4342-B048-85BDC9FD1C3A}</a:tableStyleId>
                  </a:tblPr>
                  <a:tblGrid>
                    <a:gridCol w="1689961">
                      <a:extLst>
                        <a:ext uri="{9D8B030D-6E8A-4147-A177-3AD203B41FA5}">
                          <a16:colId xmlns:a16="http://schemas.microsoft.com/office/drawing/2014/main" val="1169327901"/>
                        </a:ext>
                      </a:extLst>
                    </a:gridCol>
                    <a:gridCol w="2922372">
                      <a:extLst>
                        <a:ext uri="{9D8B030D-6E8A-4147-A177-3AD203B41FA5}">
                          <a16:colId xmlns:a16="http://schemas.microsoft.com/office/drawing/2014/main" val="619869083"/>
                        </a:ext>
                      </a:extLst>
                    </a:gridCol>
                    <a:gridCol w="2039816">
                      <a:extLst>
                        <a:ext uri="{9D8B030D-6E8A-4147-A177-3AD203B41FA5}">
                          <a16:colId xmlns:a16="http://schemas.microsoft.com/office/drawing/2014/main" val="767457956"/>
                        </a:ext>
                      </a:extLst>
                    </a:gridCol>
                    <a:gridCol w="1846640">
                      <a:extLst>
                        <a:ext uri="{9D8B030D-6E8A-4147-A177-3AD203B41FA5}">
                          <a16:colId xmlns:a16="http://schemas.microsoft.com/office/drawing/2014/main" val="582199955"/>
                        </a:ext>
                      </a:extLst>
                    </a:gridCol>
                  </a:tblGrid>
                  <a:tr h="468998">
                    <a:tc>
                      <a:txBody>
                        <a:bodyPr/>
                        <a:lstStyle/>
                        <a:p>
                          <a:pPr algn="ctr" fontAlgn="b"/>
                          <a:r>
                            <a:rPr lang="zh-TW" altLang="en-US" sz="1600" b="1" i="0" u="none" strike="noStrike"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國家</a:t>
                          </a:r>
                          <a:endParaRPr lang="zh-CN" altLang="en-US" sz="1600" b="1" i="0" u="none" strike="noStrike"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rgbClr val="1F3762"/>
                        </a:solidFill>
                      </a:tcPr>
                    </a:tc>
                    <a:tc>
                      <a:txBody>
                        <a:bodyPr/>
                        <a:lstStyle/>
                        <a:p>
                          <a:pPr algn="ctr" fontAlgn="b"/>
                          <a:r>
                            <a:rPr lang="en-US" sz="1600" b="1" u="none" strike="noStrike"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RM</a:t>
                          </a:r>
                          <a:endParaRPr lang="en-US" sz="1600" b="1" i="0" u="none" strike="noStrike"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rgbClr val="1F3762"/>
                        </a:solidFill>
                      </a:tcPr>
                    </a:tc>
                    <a:tc>
                      <a:txBody>
                        <a:bodyPr/>
                        <a:lstStyle/>
                        <a:p>
                          <a:pPr algn="ctr" fontAlgn="b"/>
                          <a:r>
                            <a:rPr lang="en-US" sz="1600" b="1" u="none" strike="noStrike"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HR</a:t>
                          </a:r>
                          <a:endParaRPr lang="en-US" sz="1600" b="1" i="0" u="none" strike="noStrike"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rgbClr val="1F3762"/>
                        </a:solidFill>
                      </a:tcPr>
                    </a:tc>
                    <a:tc>
                      <a:txBody>
                        <a:bodyPr/>
                        <a:lstStyle/>
                        <a:p>
                          <a:pPr marL="0" algn="ctr" defTabSz="914400" rtl="0" eaLnBrk="1" fontAlgn="b" latinLnBrk="0" hangingPunct="1"/>
                          <a14:m>
                            <m:oMathPara xmlns:m="http://schemas.openxmlformats.org/officeDocument/2006/math">
                              <m:oMathParaPr>
                                <m:jc m:val="centerGroup"/>
                              </m:oMathParaPr>
                              <m:oMath xmlns:m="http://schemas.openxmlformats.org/officeDocument/2006/math">
                                <m:sSub>
                                  <m:sSubPr>
                                    <m:ctrlPr>
                                      <a:rPr lang="en-US" altLang="zh-TW" sz="1600" b="1" i="1" u="none" strike="noStrike" kern="1200" dirty="0" smtClean="0">
                                        <a:solidFill>
                                          <a:schemeClr val="bg1"/>
                                        </a:solidFill>
                                        <a:effectLst/>
                                        <a:latin typeface="Cambria Math" panose="02040503050406030204" pitchFamily="18" charset="0"/>
                                        <a:ea typeface="+mn-ea"/>
                                        <a:cs typeface="+mn-cs"/>
                                      </a:rPr>
                                    </m:ctrlPr>
                                  </m:sSubPr>
                                  <m:e>
                                    <m:r>
                                      <a:rPr lang="en-US" altLang="zh-TW" sz="1600" b="1" i="1" u="none" strike="noStrike" kern="1200" dirty="0" smtClean="0">
                                        <a:solidFill>
                                          <a:schemeClr val="bg1"/>
                                        </a:solidFill>
                                        <a:effectLst/>
                                        <a:latin typeface="Cambria Math" panose="02040503050406030204" pitchFamily="18" charset="0"/>
                                        <a:ea typeface="+mn-ea"/>
                                        <a:cs typeface="+mn-cs"/>
                                      </a:rPr>
                                      <m:t>𝒔𝒊𝒈𝒎𝒂</m:t>
                                    </m:r>
                                  </m:e>
                                  <m:sub>
                                    <m:r>
                                      <a:rPr lang="en-US" altLang="zh-TW" sz="1600" b="1" i="1" u="none" strike="noStrike" kern="1200" dirty="0" smtClean="0">
                                        <a:solidFill>
                                          <a:schemeClr val="bg1"/>
                                        </a:solidFill>
                                        <a:effectLst/>
                                        <a:latin typeface="Cambria Math" panose="02040503050406030204" pitchFamily="18" charset="0"/>
                                        <a:ea typeface="+mn-ea"/>
                                        <a:cs typeface="+mn-cs"/>
                                      </a:rPr>
                                      <m:t>𝑯</m:t>
                                    </m:r>
                                  </m:sub>
                                </m:sSub>
                              </m:oMath>
                            </m:oMathPara>
                          </a14:m>
                          <a:endParaRPr lang="en-US" sz="1600" b="1" u="none" strike="noStrike" kern="12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rgbClr val="1F3762"/>
                        </a:solidFill>
                      </a:tcPr>
                    </a:tc>
                    <a:extLst>
                      <a:ext uri="{0D108BD9-81ED-4DB2-BD59-A6C34878D82A}">
                        <a16:rowId xmlns:a16="http://schemas.microsoft.com/office/drawing/2014/main" val="2729111750"/>
                      </a:ext>
                    </a:extLst>
                  </a:tr>
                  <a:tr h="468998">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英國</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40000"/>
                            <a:lumOff val="6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18%-50%</a:t>
                          </a:r>
                          <a:endParaRPr lang="en-US" altLang="zh-CN"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30%-60%</a:t>
                          </a:r>
                          <a:endParaRPr lang="en-US" altLang="zh-CN"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b" latinLnBrk="0" hangingPunct="1"/>
                          <a:r>
                            <a:rPr lang="en-US" altLang="zh-CN" sz="1600" u="none" strike="noStrike"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0.0628</a:t>
                          </a:r>
                          <a:endParaRPr lang="en-US" altLang="zh-CN" sz="16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316837879"/>
                      </a:ext>
                    </a:extLst>
                  </a:tr>
                  <a:tr h="468998">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美國</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40000"/>
                            <a:lumOff val="60000"/>
                          </a:schemeClr>
                        </a:solidFill>
                      </a:tcPr>
                    </a:tc>
                    <a:tc>
                      <a:txBody>
                        <a:bodyPr/>
                        <a:lstStyle/>
                        <a:p>
                          <a:pPr algn="ctr" fontAlgn="b"/>
                          <a:r>
                            <a:rPr lang="en-US" altLang="zh-CN" sz="160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45%-62%</a:t>
                          </a:r>
                          <a:endParaRPr lang="en-US" altLang="zh-CN" sz="16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無資料</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b" latinLnBrk="0" hangingPunct="1"/>
                          <a:r>
                            <a:rPr lang="en-US" altLang="zh-CN" sz="1600" u="none" strike="noStrike"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0.0544</a:t>
                          </a:r>
                          <a:endParaRPr lang="zh-CN" altLang="en-US" sz="16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2849153429"/>
                      </a:ext>
                    </a:extLst>
                  </a:tr>
                  <a:tr h="835549">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澳洲</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40000"/>
                            <a:lumOff val="60000"/>
                          </a:schemeClr>
                        </a:solidFill>
                      </a:tcPr>
                    </a:tc>
                    <a:tc>
                      <a:txBody>
                        <a:bodyPr/>
                        <a:lstStyle/>
                        <a:p>
                          <a:pPr algn="ctr" fontAlgn="b"/>
                          <a:r>
                            <a:rPr lang="en-US" altLang="zh-TW" sz="16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15%-20%+1%*(</a:t>
                          </a:r>
                          <a:r>
                            <a:rPr lang="zh-TW" altLang="en-US" sz="16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投保年齡</a:t>
                          </a:r>
                          <a:r>
                            <a:rPr lang="en-US" altLang="zh-TW" sz="16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-60)</a:t>
                          </a:r>
                          <a:endParaRPr lang="en-US" altLang="zh-TW" sz="16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37%-78%</a:t>
                          </a:r>
                          <a:endParaRPr lang="en-US" altLang="zh-CN"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b" latinLnBrk="0" hangingPunct="1"/>
                          <a:r>
                            <a:rPr lang="en-US" altLang="zh-CN" sz="1600" u="none" strike="noStrike"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0.045</a:t>
                          </a:r>
                          <a:endParaRPr lang="en-US" altLang="zh-CN" sz="16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938592336"/>
                      </a:ext>
                    </a:extLst>
                  </a:tr>
                  <a:tr h="468998">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法國</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40000"/>
                            <a:lumOff val="6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15%-75%</a:t>
                          </a:r>
                          <a:endParaRPr lang="en-US" altLang="zh-CN"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30%</a:t>
                          </a:r>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預付款</a:t>
                          </a:r>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年金</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b" latinLnBrk="0" hangingPunct="1"/>
                          <a:r>
                            <a:rPr lang="en-US" altLang="zh-CN" sz="1600" u="none" strike="noStrike"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0.0342</a:t>
                          </a:r>
                          <a:endParaRPr lang="zh-CN" altLang="en-US" sz="16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927925436"/>
                      </a:ext>
                    </a:extLst>
                  </a:tr>
                </a:tbl>
              </a:graphicData>
            </a:graphic>
          </p:graphicFrame>
        </mc:Choice>
        <mc:Fallback xmlns="">
          <p:graphicFrame>
            <p:nvGraphicFramePr>
              <p:cNvPr id="27" name="表格 26">
                <a:extLst>
                  <a:ext uri="{FF2B5EF4-FFF2-40B4-BE49-F238E27FC236}">
                    <a16:creationId xmlns:a16="http://schemas.microsoft.com/office/drawing/2014/main" id="{5426A701-1999-67D7-D5B7-3D6AD4ED97C1}"/>
                  </a:ext>
                </a:extLst>
              </p:cNvPr>
              <p:cNvGraphicFramePr>
                <a:graphicFrameLocks noGrp="1"/>
              </p:cNvGraphicFramePr>
              <p:nvPr>
                <p:extLst>
                  <p:ext uri="{D42A27DB-BD31-4B8C-83A1-F6EECF244321}">
                    <p14:modId xmlns:p14="http://schemas.microsoft.com/office/powerpoint/2010/main" val="3208357742"/>
                  </p:ext>
                </p:extLst>
              </p:nvPr>
            </p:nvGraphicFramePr>
            <p:xfrm>
              <a:off x="1815470" y="3090310"/>
              <a:ext cx="8498789" cy="2711541"/>
            </p:xfrm>
            <a:graphic>
              <a:graphicData uri="http://schemas.openxmlformats.org/drawingml/2006/table">
                <a:tbl>
                  <a:tblPr>
                    <a:tableStyleId>{5C22544A-7EE6-4342-B048-85BDC9FD1C3A}</a:tableStyleId>
                  </a:tblPr>
                  <a:tblGrid>
                    <a:gridCol w="1689961">
                      <a:extLst>
                        <a:ext uri="{9D8B030D-6E8A-4147-A177-3AD203B41FA5}">
                          <a16:colId xmlns:a16="http://schemas.microsoft.com/office/drawing/2014/main" val="1169327901"/>
                        </a:ext>
                      </a:extLst>
                    </a:gridCol>
                    <a:gridCol w="2922372">
                      <a:extLst>
                        <a:ext uri="{9D8B030D-6E8A-4147-A177-3AD203B41FA5}">
                          <a16:colId xmlns:a16="http://schemas.microsoft.com/office/drawing/2014/main" val="619869083"/>
                        </a:ext>
                      </a:extLst>
                    </a:gridCol>
                    <a:gridCol w="2039816">
                      <a:extLst>
                        <a:ext uri="{9D8B030D-6E8A-4147-A177-3AD203B41FA5}">
                          <a16:colId xmlns:a16="http://schemas.microsoft.com/office/drawing/2014/main" val="767457956"/>
                        </a:ext>
                      </a:extLst>
                    </a:gridCol>
                    <a:gridCol w="1846640">
                      <a:extLst>
                        <a:ext uri="{9D8B030D-6E8A-4147-A177-3AD203B41FA5}">
                          <a16:colId xmlns:a16="http://schemas.microsoft.com/office/drawing/2014/main" val="582199955"/>
                        </a:ext>
                      </a:extLst>
                    </a:gridCol>
                  </a:tblGrid>
                  <a:tr h="468998">
                    <a:tc>
                      <a:txBody>
                        <a:bodyPr/>
                        <a:lstStyle/>
                        <a:p>
                          <a:pPr algn="ctr" fontAlgn="b"/>
                          <a:r>
                            <a:rPr lang="zh-TW" altLang="en-US" sz="1600" b="1" i="0" u="none" strike="noStrike"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國家</a:t>
                          </a:r>
                          <a:endParaRPr lang="zh-CN" altLang="en-US" sz="1600" b="1" i="0" u="none" strike="noStrike"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rgbClr val="1F3762"/>
                        </a:solidFill>
                      </a:tcPr>
                    </a:tc>
                    <a:tc>
                      <a:txBody>
                        <a:bodyPr/>
                        <a:lstStyle/>
                        <a:p>
                          <a:pPr algn="ctr" fontAlgn="b"/>
                          <a:r>
                            <a:rPr lang="en-US" sz="1600" b="1" u="none" strike="noStrike"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RM</a:t>
                          </a:r>
                          <a:endParaRPr lang="en-US" sz="1600" b="1" i="0" u="none" strike="noStrike"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rgbClr val="1F3762"/>
                        </a:solidFill>
                      </a:tcPr>
                    </a:tc>
                    <a:tc>
                      <a:txBody>
                        <a:bodyPr/>
                        <a:lstStyle/>
                        <a:p>
                          <a:pPr algn="ctr" fontAlgn="b"/>
                          <a:r>
                            <a:rPr lang="en-US" sz="1600" b="1" u="none" strike="noStrike"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HR</a:t>
                          </a:r>
                          <a:endParaRPr lang="en-US" sz="1600" b="1" i="0" u="none" strike="noStrike"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rgbClr val="1F3762"/>
                        </a:solidFill>
                      </a:tcPr>
                    </a:tc>
                    <a:tc>
                      <a:txBody>
                        <a:bodyPr/>
                        <a:lstStyle/>
                        <a:p>
                          <a:endParaRPr lang="zh-TW"/>
                        </a:p>
                      </a:txBody>
                      <a:tcPr marL="9525" marR="9525" marT="9525" marB="0" anchor="ctr">
                        <a:blipFill>
                          <a:blip r:embed="rId6"/>
                          <a:stretch>
                            <a:fillRect l="-360726" t="-1299" r="-990" b="-484416"/>
                          </a:stretch>
                        </a:blipFill>
                      </a:tcPr>
                    </a:tc>
                    <a:extLst>
                      <a:ext uri="{0D108BD9-81ED-4DB2-BD59-A6C34878D82A}">
                        <a16:rowId xmlns:a16="http://schemas.microsoft.com/office/drawing/2014/main" val="2729111750"/>
                      </a:ext>
                    </a:extLst>
                  </a:tr>
                  <a:tr h="468998">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英國</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40000"/>
                            <a:lumOff val="6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18%-50%</a:t>
                          </a:r>
                          <a:endParaRPr lang="en-US" altLang="zh-CN"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30%-60%</a:t>
                          </a:r>
                          <a:endParaRPr lang="en-US" altLang="zh-CN"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b" latinLnBrk="0" hangingPunct="1"/>
                          <a:r>
                            <a:rPr lang="en-US" altLang="zh-CN" sz="1600" u="none" strike="noStrike"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0.0628</a:t>
                          </a:r>
                          <a:endParaRPr lang="en-US" altLang="zh-CN" sz="16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316837879"/>
                      </a:ext>
                    </a:extLst>
                  </a:tr>
                  <a:tr h="468998">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美國</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40000"/>
                            <a:lumOff val="60000"/>
                          </a:schemeClr>
                        </a:solidFill>
                      </a:tcPr>
                    </a:tc>
                    <a:tc>
                      <a:txBody>
                        <a:bodyPr/>
                        <a:lstStyle/>
                        <a:p>
                          <a:pPr algn="ctr" fontAlgn="b"/>
                          <a:r>
                            <a:rPr lang="en-US" altLang="zh-CN" sz="160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45%-62%</a:t>
                          </a:r>
                          <a:endParaRPr lang="en-US" altLang="zh-CN" sz="16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無資料</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b" latinLnBrk="0" hangingPunct="1"/>
                          <a:r>
                            <a:rPr lang="en-US" altLang="zh-CN" sz="1600" u="none" strike="noStrike"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0.0544</a:t>
                          </a:r>
                          <a:endParaRPr lang="zh-CN" altLang="en-US" sz="16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2849153429"/>
                      </a:ext>
                    </a:extLst>
                  </a:tr>
                  <a:tr h="835549">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澳洲</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40000"/>
                            <a:lumOff val="60000"/>
                          </a:schemeClr>
                        </a:solidFill>
                      </a:tcPr>
                    </a:tc>
                    <a:tc>
                      <a:txBody>
                        <a:bodyPr/>
                        <a:lstStyle/>
                        <a:p>
                          <a:pPr algn="ctr" fontAlgn="b"/>
                          <a:r>
                            <a:rPr lang="en-US" altLang="zh-TW" sz="16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15%-20%+1%*(</a:t>
                          </a:r>
                          <a:r>
                            <a:rPr lang="zh-TW" altLang="en-US" sz="16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投保年齡</a:t>
                          </a:r>
                          <a:r>
                            <a:rPr lang="en-US" altLang="zh-TW" sz="16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-60)</a:t>
                          </a:r>
                          <a:endParaRPr lang="en-US" altLang="zh-TW" sz="16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37%-78%</a:t>
                          </a:r>
                          <a:endParaRPr lang="en-US" altLang="zh-CN"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b" latinLnBrk="0" hangingPunct="1"/>
                          <a:r>
                            <a:rPr lang="en-US" altLang="zh-CN" sz="1600" u="none" strike="noStrike"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0.045</a:t>
                          </a:r>
                          <a:endParaRPr lang="en-US" altLang="zh-CN" sz="16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938592336"/>
                      </a:ext>
                    </a:extLst>
                  </a:tr>
                  <a:tr h="468998">
                    <a:tc>
                      <a:txBody>
                        <a:bodyPr/>
                        <a:lstStyle/>
                        <a:p>
                          <a:pPr algn="ctr" fontAlgn="b"/>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法國</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40000"/>
                            <a:lumOff val="6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15%-75%</a:t>
                          </a:r>
                          <a:endParaRPr lang="en-US" altLang="zh-CN"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fontAlgn="b"/>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30%</a:t>
                          </a:r>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預付款</a:t>
                          </a:r>
                          <a:r>
                            <a:rPr lang="en-US" altLang="zh-CN"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zh-CN" alt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年金</a:t>
                          </a:r>
                          <a:endParaRPr lang="zh-CN"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b" latinLnBrk="0" hangingPunct="1"/>
                          <a:r>
                            <a:rPr lang="en-US" altLang="zh-CN" sz="1600" u="none" strike="noStrike"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0.0342</a:t>
                          </a:r>
                          <a:endParaRPr lang="zh-CN" altLang="en-US" sz="16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927925436"/>
                      </a:ext>
                    </a:extLst>
                  </a:tr>
                </a:tbl>
              </a:graphicData>
            </a:graphic>
          </p:graphicFrame>
        </mc:Fallback>
      </mc:AlternateContent>
      <p:sp>
        <p:nvSpPr>
          <p:cNvPr id="4" name="文字方塊 3"/>
          <p:cNvSpPr txBox="1"/>
          <p:nvPr/>
        </p:nvSpPr>
        <p:spPr>
          <a:xfrm>
            <a:off x="1859623" y="1739243"/>
            <a:ext cx="8377038" cy="923330"/>
          </a:xfrm>
          <a:prstGeom prst="rect">
            <a:avLst/>
          </a:prstGeom>
          <a:noFill/>
        </p:spPr>
        <p:txBody>
          <a:bodyPr wrap="square" rtlCol="0">
            <a:spAutoFit/>
          </a:bodyPr>
          <a:lstStyle/>
          <a:p>
            <a:pPr algn="just"/>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下圖為不同國家的</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與</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HR</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的支付比例。</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美國使用的是</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模型</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，在房價小於貸款</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總</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額時，</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機構</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政府</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會償還</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金融機構貸款總額超過房價的部分，而</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英國、澳洲與法國三國則</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是以無</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模型</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金融機構發行</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需要</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受到監管限制</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矩形 28">
            <a:extLst>
              <a:ext uri="{FF2B5EF4-FFF2-40B4-BE49-F238E27FC236}">
                <a16:creationId xmlns:a16="http://schemas.microsoft.com/office/drawing/2014/main" id="{A777AEBB-52B5-4855-BA76-36F4E70AA461}"/>
              </a:ext>
            </a:extLst>
          </p:cNvPr>
          <p:cNvSpPr/>
          <p:nvPr/>
        </p:nvSpPr>
        <p:spPr>
          <a:xfrm>
            <a:off x="2068368" y="1046649"/>
            <a:ext cx="1620957" cy="523220"/>
          </a:xfrm>
          <a:prstGeom prst="rect">
            <a:avLst/>
          </a:prstGeom>
        </p:spPr>
        <p:txBody>
          <a:bodyPr wrap="none">
            <a:spAutoFit/>
          </a:bodyPr>
          <a:lstStyle/>
          <a:p>
            <a:r>
              <a:rPr lang="zh-CN" altLang="en-US" sz="2800" b="1" dirty="0">
                <a:solidFill>
                  <a:srgbClr val="1F3762"/>
                </a:solidFill>
                <a:latin typeface="標楷體" panose="03000509000000000000" pitchFamily="65" charset="-120"/>
                <a:ea typeface="標楷體" panose="03000509000000000000" pitchFamily="65" charset="-120"/>
                <a:cs typeface="+mn-ea"/>
                <a:sym typeface="+mn-lt"/>
              </a:rPr>
              <a:t>研究背景</a:t>
            </a:r>
          </a:p>
        </p:txBody>
      </p:sp>
      <p:sp>
        <p:nvSpPr>
          <p:cNvPr id="7" name="投影片編號版面配置區 6"/>
          <p:cNvSpPr>
            <a:spLocks noGrp="1"/>
          </p:cNvSpPr>
          <p:nvPr>
            <p:ph type="sldNum" sz="quarter" idx="12"/>
          </p:nvPr>
        </p:nvSpPr>
        <p:spPr>
          <a:xfrm>
            <a:off x="8489950" y="6363196"/>
            <a:ext cx="2743200" cy="365125"/>
          </a:xfrm>
        </p:spPr>
        <p:txBody>
          <a:bodyPr/>
          <a:lstStyle/>
          <a:p>
            <a:fld id="{B76D0385-4779-4FB0-A36D-649251C88A08}" type="slidenum">
              <a:rPr lang="zh-CN" altLang="en-US" smtClean="0"/>
              <a:t>5</a:t>
            </a:fld>
            <a:endParaRPr lang="zh-CN" altLang="en-US" dirty="0"/>
          </a:p>
        </p:txBody>
      </p:sp>
      <p:sp>
        <p:nvSpPr>
          <p:cNvPr id="6" name="圓角矩形 5"/>
          <p:cNvSpPr/>
          <p:nvPr/>
        </p:nvSpPr>
        <p:spPr>
          <a:xfrm>
            <a:off x="3653859" y="3566553"/>
            <a:ext cx="2638326" cy="2209256"/>
          </a:xfrm>
          <a:prstGeom prst="roundRect">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8" name="文字方塊 7"/>
          <p:cNvSpPr txBox="1"/>
          <p:nvPr/>
        </p:nvSpPr>
        <p:spPr>
          <a:xfrm>
            <a:off x="3209067" y="5801851"/>
            <a:ext cx="3397413" cy="338554"/>
          </a:xfrm>
          <a:prstGeom prst="rect">
            <a:avLst/>
          </a:prstGeom>
          <a:noFill/>
        </p:spPr>
        <p:txBody>
          <a:bodyPr wrap="square" rtlCol="0">
            <a:spAutoFit/>
          </a:bodyPr>
          <a:lstStyle/>
          <a:p>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美國</a:t>
            </a:r>
            <a:r>
              <a:rPr lang="en-US" altLang="zh-TW"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a:t>
            </a:r>
            <a:r>
              <a:rPr lang="zh-TW" altLang="en-US"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比</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例</a:t>
            </a:r>
            <a:r>
              <a:rPr lang="zh-TW" altLang="en-US"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明顯</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高於其他三國</a:t>
            </a:r>
          </a:p>
        </p:txBody>
      </p:sp>
    </p:spTree>
    <p:extLst>
      <p:ext uri="{BB962C8B-B14F-4D97-AF65-F5344CB8AC3E}">
        <p14:creationId xmlns:p14="http://schemas.microsoft.com/office/powerpoint/2010/main" val="331806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A612-87E6-3897-875A-388F8A489B02}"/>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1691F7B0-5003-30B4-9A76-903F602C1078}"/>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8E2F816C-2B5A-57C2-6521-CF7B6DDAD86D}"/>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EAC8C302-AECB-CE31-BEAC-6BFC2F54C3F4}"/>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1B309443-FD40-79C0-0FA0-059686EE65BB}"/>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AC443C5-A83D-D630-DDB7-5290F9B13713}"/>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BEBF8ADC-E1CD-D877-0AAF-FE7C3612D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08D8EDD7-A3AB-E067-21AE-F4F0535B866A}"/>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A33B139B-EA69-F9FA-4A83-C39F93C3A423}"/>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5B80C0DE-66EC-2963-962C-9F99002E19AD}"/>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B6B62F49-D356-F3EF-71CC-52B22EDFE236}"/>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BD644086-A643-BF6F-9663-F446B9F5066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3FE7D1BD-D725-4EEF-A521-1FAB107D459D}"/>
              </a:ext>
            </a:extLst>
          </p:cNvPr>
          <p:cNvSpPr txBox="1"/>
          <p:nvPr/>
        </p:nvSpPr>
        <p:spPr>
          <a:xfrm>
            <a:off x="4173360" y="323206"/>
            <a:ext cx="1815238"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研究背景</a:t>
            </a:r>
          </a:p>
        </p:txBody>
      </p:sp>
      <p:sp>
        <p:nvSpPr>
          <p:cNvPr id="3" name="矩形 1">
            <a:extLst>
              <a:ext uri="{FF2B5EF4-FFF2-40B4-BE49-F238E27FC236}">
                <a16:creationId xmlns:a16="http://schemas.microsoft.com/office/drawing/2014/main" id="{9C56CF25-5904-45FE-BE02-AB5AB76329A5}"/>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論文綜述</a:t>
            </a:r>
          </a:p>
        </p:txBody>
      </p:sp>
      <p:grpSp>
        <p:nvGrpSpPr>
          <p:cNvPr id="45" name="组合 44">
            <a:extLst>
              <a:ext uri="{FF2B5EF4-FFF2-40B4-BE49-F238E27FC236}">
                <a16:creationId xmlns:a16="http://schemas.microsoft.com/office/drawing/2014/main" id="{1EE9A9BA-3991-4C0D-9D3F-3D907137ECE9}"/>
              </a:ext>
            </a:extLst>
          </p:cNvPr>
          <p:cNvGrpSpPr/>
          <p:nvPr/>
        </p:nvGrpSpPr>
        <p:grpSpPr>
          <a:xfrm>
            <a:off x="1448790" y="1106676"/>
            <a:ext cx="9536366" cy="2397429"/>
            <a:chOff x="2963100" y="1279908"/>
            <a:chExt cx="7255811" cy="2256840"/>
          </a:xfrm>
        </p:grpSpPr>
        <p:sp>
          <p:nvSpPr>
            <p:cNvPr id="46" name="矩形 45">
              <a:extLst>
                <a:ext uri="{FF2B5EF4-FFF2-40B4-BE49-F238E27FC236}">
                  <a16:creationId xmlns:a16="http://schemas.microsoft.com/office/drawing/2014/main" id="{A9929E1A-318C-4DAB-96BA-9DF43152E9EE}"/>
                </a:ext>
              </a:extLst>
            </p:cNvPr>
            <p:cNvSpPr>
              <a:spLocks noChangeArrowheads="1"/>
            </p:cNvSpPr>
            <p:nvPr/>
          </p:nvSpPr>
          <p:spPr bwMode="auto">
            <a:xfrm>
              <a:off x="2963100" y="1754920"/>
              <a:ext cx="7255811" cy="178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mn-lt"/>
                </a:rPr>
                <a:t>在</a:t>
              </a:r>
              <a:r>
                <a:rPr lang="en-US" altLang="zh-TW" dirty="0">
                  <a:latin typeface="Times New Roman" panose="02020603050405020304" pitchFamily="18" charset="0"/>
                  <a:ea typeface="標楷體" panose="03000509000000000000" pitchFamily="65" charset="-120"/>
                  <a:cs typeface="Times New Roman" panose="02020603050405020304" pitchFamily="18" charset="0"/>
                  <a:sym typeface="+mn-lt"/>
                </a:rPr>
                <a:t>2008</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mn-lt"/>
                </a:rPr>
                <a:t>年金融危機後</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mn-lt"/>
                </a:rPr>
                <a:t>國際間陸續產生了關於約束金融機構對於風險控管的</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規章</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mn-lt"/>
                </a:rPr>
                <a:t>。</a:t>
              </a:r>
              <a:r>
                <a:rPr lang="de-DE" altLang="zh-TW" dirty="0" smtClean="0">
                  <a:latin typeface="Times New Roman" panose="02020603050405020304" pitchFamily="18" charset="0"/>
                  <a:ea typeface="標楷體" panose="03000509000000000000" pitchFamily="65" charset="-120"/>
                  <a:cs typeface="Times New Roman" panose="02020603050405020304" pitchFamily="18" charset="0"/>
                  <a:sym typeface="+mn-lt"/>
                </a:rPr>
                <a:t>Lee</a:t>
              </a:r>
              <a:r>
                <a:rPr lang="de-DE" altLang="zh-TW" dirty="0">
                  <a:latin typeface="Times New Roman" panose="02020603050405020304" pitchFamily="18" charset="0"/>
                  <a:ea typeface="標楷體" panose="03000509000000000000" pitchFamily="65" charset="-120"/>
                  <a:cs typeface="Times New Roman" panose="02020603050405020304" pitchFamily="18" charset="0"/>
                  <a:sym typeface="+mn-lt"/>
                </a:rPr>
                <a:t>, Kung, and Liu (</a:t>
              </a:r>
              <a:r>
                <a:rPr lang="de-DE" altLang="zh-TW" dirty="0" smtClean="0">
                  <a:latin typeface="Times New Roman" panose="02020603050405020304" pitchFamily="18" charset="0"/>
                  <a:ea typeface="標楷體" panose="03000509000000000000" pitchFamily="65" charset="-120"/>
                  <a:cs typeface="Times New Roman" panose="02020603050405020304" pitchFamily="18" charset="0"/>
                  <a:sym typeface="+mn-lt"/>
                </a:rPr>
                <a:t>2018)</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將不同市場中的</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合約</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mn-lt"/>
                </a:rPr>
                <a:t>區分</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為</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mn-lt"/>
                </a:rPr>
                <a:t>有</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mn-lt"/>
                </a:rPr>
                <a:t>HECM(</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mn-lt"/>
                </a:rPr>
                <a:t>不受監管</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mn-lt"/>
                </a:rPr>
                <a:t>與無</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mn-lt"/>
                </a:rPr>
                <a:t>HECM(</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mn-lt"/>
                </a:rPr>
                <a:t>受監管</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。在計算無</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mn-lt"/>
                </a:rPr>
                <a:t>HECM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的</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合約，將合約風險</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mn-lt"/>
                </a:rPr>
                <a:t>VaR90%</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mn-lt"/>
                </a:rPr>
                <a:t>或</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mn-lt"/>
                </a:rPr>
                <a:t>VaR99%</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必須為</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mn-lt"/>
                </a:rPr>
                <a:t>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mn-lt"/>
                </a:rPr>
                <a:t>作為監管機制的標準</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。我們觀測</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RM</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與</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HR</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風險價值以確保資本足夠應對長壽風險及市場波動，防止資本不足導致系統性風險，並確保金融機構穩定運作。</a:t>
              </a:r>
              <a:endParaRPr lang="en-US" altLang="zh-CN"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47" name="矩形 46">
              <a:extLst>
                <a:ext uri="{FF2B5EF4-FFF2-40B4-BE49-F238E27FC236}">
                  <a16:creationId xmlns:a16="http://schemas.microsoft.com/office/drawing/2014/main" id="{A777AEBB-52B5-4855-BA76-36F4E70AA461}"/>
                </a:ext>
              </a:extLst>
            </p:cNvPr>
            <p:cNvSpPr/>
            <p:nvPr/>
          </p:nvSpPr>
          <p:spPr>
            <a:xfrm>
              <a:off x="2963100" y="1279908"/>
              <a:ext cx="1310993" cy="492538"/>
            </a:xfrm>
            <a:prstGeom prst="rect">
              <a:avLst/>
            </a:prstGeom>
          </p:spPr>
          <p:txBody>
            <a:bodyPr wrap="none">
              <a:spAutoFit/>
            </a:bodyPr>
            <a:lstStyle/>
            <a:p>
              <a:r>
                <a:rPr lang="zh-CN" altLang="en-US" sz="2800" b="1" dirty="0">
                  <a:solidFill>
                    <a:srgbClr val="1F3762"/>
                  </a:solidFill>
                  <a:latin typeface="標楷體" panose="03000509000000000000" pitchFamily="65" charset="-120"/>
                  <a:ea typeface="標楷體" panose="03000509000000000000" pitchFamily="65" charset="-120"/>
                  <a:cs typeface="Times New Roman" panose="02020603050405020304" pitchFamily="18" charset="0"/>
                  <a:sym typeface="+mn-lt"/>
                </a:rPr>
                <a:t>研究背景</a:t>
              </a:r>
            </a:p>
          </p:txBody>
        </p:sp>
      </p:grpSp>
      <p:sp>
        <p:nvSpPr>
          <p:cNvPr id="48" name="流程图: 联系 4">
            <a:extLst>
              <a:ext uri="{FF2B5EF4-FFF2-40B4-BE49-F238E27FC236}">
                <a16:creationId xmlns:a16="http://schemas.microsoft.com/office/drawing/2014/main" id="{ACD18D75-AEFA-473A-B0C0-D98AA49176EE}"/>
              </a:ext>
            </a:extLst>
          </p:cNvPr>
          <p:cNvSpPr/>
          <p:nvPr/>
        </p:nvSpPr>
        <p:spPr>
          <a:xfrm>
            <a:off x="5296218" y="3419635"/>
            <a:ext cx="1440000" cy="1440000"/>
          </a:xfrm>
          <a:custGeom>
            <a:avLst/>
            <a:gdLst/>
            <a:ahLst/>
            <a:cxnLst/>
            <a:rect l="l" t="t" r="r" b="b"/>
            <a:pathLst>
              <a:path w="2200276" h="2200276">
                <a:moveTo>
                  <a:pt x="1625952" y="1812044"/>
                </a:moveTo>
                <a:cubicBezTo>
                  <a:pt x="1570809" y="1817796"/>
                  <a:pt x="1523039" y="1843173"/>
                  <a:pt x="1498165" y="1879885"/>
                </a:cubicBezTo>
                <a:cubicBezTo>
                  <a:pt x="1399521" y="1808308"/>
                  <a:pt x="1235141" y="1826926"/>
                  <a:pt x="1170219" y="1917038"/>
                </a:cubicBezTo>
                <a:cubicBezTo>
                  <a:pt x="1063853" y="1871174"/>
                  <a:pt x="928460" y="1886056"/>
                  <a:pt x="844951" y="1952826"/>
                </a:cubicBezTo>
                <a:cubicBezTo>
                  <a:pt x="831501" y="1963584"/>
                  <a:pt x="819885" y="1975324"/>
                  <a:pt x="811310" y="1988530"/>
                </a:cubicBezTo>
                <a:cubicBezTo>
                  <a:pt x="901504" y="2017918"/>
                  <a:pt x="997800" y="2033589"/>
                  <a:pt x="1097756" y="2033589"/>
                </a:cubicBezTo>
                <a:cubicBezTo>
                  <a:pt x="1324177" y="2033589"/>
                  <a:pt x="1531817" y="1953179"/>
                  <a:pt x="1690941" y="1816048"/>
                </a:cubicBezTo>
                <a:cubicBezTo>
                  <a:pt x="1670265" y="1810701"/>
                  <a:pt x="1648114" y="1809730"/>
                  <a:pt x="1625952" y="1812044"/>
                </a:cubicBezTo>
                <a:close/>
                <a:moveTo>
                  <a:pt x="1406602" y="215178"/>
                </a:moveTo>
                <a:cubicBezTo>
                  <a:pt x="1396825" y="247293"/>
                  <a:pt x="1391179" y="282015"/>
                  <a:pt x="1388459" y="318250"/>
                </a:cubicBezTo>
                <a:cubicBezTo>
                  <a:pt x="1381390" y="412610"/>
                  <a:pt x="1395086" y="505650"/>
                  <a:pt x="1427566" y="581969"/>
                </a:cubicBezTo>
                <a:cubicBezTo>
                  <a:pt x="1450737" y="574645"/>
                  <a:pt x="1477093" y="580224"/>
                  <a:pt x="1496311" y="598974"/>
                </a:cubicBezTo>
                <a:cubicBezTo>
                  <a:pt x="1505005" y="581721"/>
                  <a:pt x="1521701" y="569796"/>
                  <a:pt x="1540975" y="567093"/>
                </a:cubicBezTo>
                <a:cubicBezTo>
                  <a:pt x="1562187" y="564114"/>
                  <a:pt x="1583373" y="572715"/>
                  <a:pt x="1596366" y="589593"/>
                </a:cubicBezTo>
                <a:cubicBezTo>
                  <a:pt x="1615110" y="567754"/>
                  <a:pt x="1646116" y="560583"/>
                  <a:pt x="1672727" y="571926"/>
                </a:cubicBezTo>
                <a:cubicBezTo>
                  <a:pt x="1693003" y="580567"/>
                  <a:pt x="1707543" y="598658"/>
                  <a:pt x="1711449" y="620122"/>
                </a:cubicBezTo>
                <a:cubicBezTo>
                  <a:pt x="1734886" y="626455"/>
                  <a:pt x="1753549" y="644013"/>
                  <a:pt x="1761144" y="666898"/>
                </a:cubicBezTo>
                <a:cubicBezTo>
                  <a:pt x="1766665" y="683509"/>
                  <a:pt x="1765878" y="701550"/>
                  <a:pt x="1758920" y="717619"/>
                </a:cubicBezTo>
                <a:cubicBezTo>
                  <a:pt x="1776023" y="739655"/>
                  <a:pt x="1782004" y="768221"/>
                  <a:pt x="1775169" y="795170"/>
                </a:cubicBezTo>
                <a:cubicBezTo>
                  <a:pt x="1766081" y="830996"/>
                  <a:pt x="1735998" y="857827"/>
                  <a:pt x="1699052" y="863055"/>
                </a:cubicBezTo>
                <a:cubicBezTo>
                  <a:pt x="1698876" y="885416"/>
                  <a:pt x="1688934" y="906624"/>
                  <a:pt x="1671804" y="921223"/>
                </a:cubicBezTo>
                <a:cubicBezTo>
                  <a:pt x="1645777" y="943407"/>
                  <a:pt x="1608180" y="946258"/>
                  <a:pt x="1579033" y="928266"/>
                </a:cubicBezTo>
                <a:cubicBezTo>
                  <a:pt x="1569606" y="959170"/>
                  <a:pt x="1544365" y="982795"/>
                  <a:pt x="1512736" y="990321"/>
                </a:cubicBezTo>
                <a:cubicBezTo>
                  <a:pt x="1488798" y="996016"/>
                  <a:pt x="1464189" y="991820"/>
                  <a:pt x="1444519" y="978843"/>
                </a:cubicBezTo>
                <a:cubicBezTo>
                  <a:pt x="1442089" y="1021314"/>
                  <a:pt x="1445317" y="1064372"/>
                  <a:pt x="1452968" y="1106409"/>
                </a:cubicBezTo>
                <a:cubicBezTo>
                  <a:pt x="1487392" y="1295769"/>
                  <a:pt x="1602235" y="1417618"/>
                  <a:pt x="1724542" y="1394613"/>
                </a:cubicBezTo>
                <a:cubicBezTo>
                  <a:pt x="1759883" y="1493955"/>
                  <a:pt x="1807641" y="1574509"/>
                  <a:pt x="1864433" y="1632299"/>
                </a:cubicBezTo>
                <a:cubicBezTo>
                  <a:pt x="1971441" y="1481355"/>
                  <a:pt x="2033590" y="1296813"/>
                  <a:pt x="2033590" y="1097755"/>
                </a:cubicBezTo>
                <a:cubicBezTo>
                  <a:pt x="2033590" y="689257"/>
                  <a:pt x="1771859" y="341890"/>
                  <a:pt x="1406602" y="215178"/>
                </a:cubicBezTo>
                <a:close/>
                <a:moveTo>
                  <a:pt x="886694" y="186709"/>
                </a:moveTo>
                <a:cubicBezTo>
                  <a:pt x="565053" y="260034"/>
                  <a:pt x="306945" y="499794"/>
                  <a:pt x="207238" y="810607"/>
                </a:cubicBezTo>
                <a:cubicBezTo>
                  <a:pt x="229228" y="815882"/>
                  <a:pt x="249363" y="843979"/>
                  <a:pt x="263068" y="888217"/>
                </a:cubicBezTo>
                <a:cubicBezTo>
                  <a:pt x="289639" y="811284"/>
                  <a:pt x="333590" y="786022"/>
                  <a:pt x="371312" y="825983"/>
                </a:cubicBezTo>
                <a:cubicBezTo>
                  <a:pt x="400056" y="856422"/>
                  <a:pt x="420667" y="920151"/>
                  <a:pt x="426204" y="995764"/>
                </a:cubicBezTo>
                <a:cubicBezTo>
                  <a:pt x="459427" y="1018073"/>
                  <a:pt x="485883" y="1079926"/>
                  <a:pt x="496649" y="1160542"/>
                </a:cubicBezTo>
                <a:cubicBezTo>
                  <a:pt x="504445" y="1218835"/>
                  <a:pt x="503368" y="1282127"/>
                  <a:pt x="493557" y="1338559"/>
                </a:cubicBezTo>
                <a:lnTo>
                  <a:pt x="506840" y="1383182"/>
                </a:lnTo>
                <a:cubicBezTo>
                  <a:pt x="544889" y="1485750"/>
                  <a:pt x="589723" y="1545827"/>
                  <a:pt x="612871" y="1525284"/>
                </a:cubicBezTo>
                <a:cubicBezTo>
                  <a:pt x="696561" y="1710964"/>
                  <a:pt x="776541" y="1757781"/>
                  <a:pt x="790182" y="1629108"/>
                </a:cubicBezTo>
                <a:cubicBezTo>
                  <a:pt x="845388" y="1744422"/>
                  <a:pt x="898657" y="1791680"/>
                  <a:pt x="923681" y="1747568"/>
                </a:cubicBezTo>
                <a:cubicBezTo>
                  <a:pt x="944916" y="1710130"/>
                  <a:pt x="942229" y="1612797"/>
                  <a:pt x="916620" y="1491901"/>
                </a:cubicBezTo>
                <a:cubicBezTo>
                  <a:pt x="963966" y="1552845"/>
                  <a:pt x="996000" y="1531683"/>
                  <a:pt x="995655" y="1439649"/>
                </a:cubicBezTo>
                <a:cubicBezTo>
                  <a:pt x="995483" y="1393318"/>
                  <a:pt x="987062" y="1333326"/>
                  <a:pt x="970314" y="1269740"/>
                </a:cubicBezTo>
                <a:cubicBezTo>
                  <a:pt x="964240" y="1265375"/>
                  <a:pt x="959224" y="1259743"/>
                  <a:pt x="954901" y="1253475"/>
                </a:cubicBezTo>
                <a:cubicBezTo>
                  <a:pt x="902323" y="1284127"/>
                  <a:pt x="834034" y="1266898"/>
                  <a:pt x="803520" y="1215271"/>
                </a:cubicBezTo>
                <a:cubicBezTo>
                  <a:pt x="773544" y="1218665"/>
                  <a:pt x="745397" y="1200691"/>
                  <a:pt x="736961" y="1172758"/>
                </a:cubicBezTo>
                <a:cubicBezTo>
                  <a:pt x="730849" y="1152548"/>
                  <a:pt x="736252" y="1130737"/>
                  <a:pt x="751183" y="1115371"/>
                </a:cubicBezTo>
                <a:cubicBezTo>
                  <a:pt x="729998" y="1103318"/>
                  <a:pt x="718201" y="1080188"/>
                  <a:pt x="721150" y="1056494"/>
                </a:cubicBezTo>
                <a:cubicBezTo>
                  <a:pt x="724610" y="1028752"/>
                  <a:pt x="747383" y="1007022"/>
                  <a:pt x="775997" y="1004163"/>
                </a:cubicBezTo>
                <a:cubicBezTo>
                  <a:pt x="776167" y="1003699"/>
                  <a:pt x="776352" y="1003246"/>
                  <a:pt x="776522" y="1002783"/>
                </a:cubicBezTo>
                <a:cubicBezTo>
                  <a:pt x="772679" y="975464"/>
                  <a:pt x="781641" y="947914"/>
                  <a:pt x="800953" y="927634"/>
                </a:cubicBezTo>
                <a:cubicBezTo>
                  <a:pt x="831468" y="895602"/>
                  <a:pt x="880940" y="888463"/>
                  <a:pt x="919807" y="910465"/>
                </a:cubicBezTo>
                <a:lnTo>
                  <a:pt x="940344" y="888029"/>
                </a:lnTo>
                <a:cubicBezTo>
                  <a:pt x="918530" y="796116"/>
                  <a:pt x="885631" y="705636"/>
                  <a:pt x="850360" y="636341"/>
                </a:cubicBezTo>
                <a:cubicBezTo>
                  <a:pt x="838971" y="572921"/>
                  <a:pt x="819604" y="503629"/>
                  <a:pt x="795924" y="441533"/>
                </a:cubicBezTo>
                <a:cubicBezTo>
                  <a:pt x="791889" y="430949"/>
                  <a:pt x="787787" y="420724"/>
                  <a:pt x="783089" y="411128"/>
                </a:cubicBezTo>
                <a:cubicBezTo>
                  <a:pt x="794022" y="369269"/>
                  <a:pt x="809565" y="330264"/>
                  <a:pt x="826632" y="293459"/>
                </a:cubicBezTo>
                <a:cubicBezTo>
                  <a:pt x="844924" y="254030"/>
                  <a:pt x="864500" y="218063"/>
                  <a:pt x="886694" y="186709"/>
                </a:cubicBezTo>
                <a:close/>
                <a:moveTo>
                  <a:pt x="1100138" y="0"/>
                </a:moveTo>
                <a:cubicBezTo>
                  <a:pt x="1707727" y="0"/>
                  <a:pt x="2200276" y="492549"/>
                  <a:pt x="2200276" y="1100138"/>
                </a:cubicBezTo>
                <a:cubicBezTo>
                  <a:pt x="2200276" y="1707727"/>
                  <a:pt x="1707727" y="2200276"/>
                  <a:pt x="1100138" y="2200276"/>
                </a:cubicBezTo>
                <a:cubicBezTo>
                  <a:pt x="492549" y="2200276"/>
                  <a:pt x="0" y="1707727"/>
                  <a:pt x="0" y="1100138"/>
                </a:cubicBezTo>
                <a:cubicBezTo>
                  <a:pt x="0" y="492549"/>
                  <a:pt x="492549" y="0"/>
                  <a:pt x="1100138" y="0"/>
                </a:cubicBezTo>
                <a:close/>
              </a:path>
            </a:pathLst>
          </a:custGeom>
          <a:solidFill>
            <a:srgbClr val="1F37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zh-CN" altLang="en-US" dirty="0">
              <a:solidFill>
                <a:srgbClr val="1F3762"/>
              </a:solidFill>
              <a:latin typeface="Times New Roman" panose="02020603050405020304" pitchFamily="18" charset="0"/>
              <a:cs typeface="+mn-ea"/>
              <a:sym typeface="+mn-lt"/>
            </a:endParaRPr>
          </a:p>
        </p:txBody>
      </p:sp>
      <p:sp>
        <p:nvSpPr>
          <p:cNvPr id="49" name="TextBox 21">
            <a:extLst>
              <a:ext uri="{FF2B5EF4-FFF2-40B4-BE49-F238E27FC236}">
                <a16:creationId xmlns:a16="http://schemas.microsoft.com/office/drawing/2014/main" id="{2A31EA9B-732E-48DC-B971-D9F1AFEFDBE0}"/>
              </a:ext>
            </a:extLst>
          </p:cNvPr>
          <p:cNvSpPr txBox="1"/>
          <p:nvPr/>
        </p:nvSpPr>
        <p:spPr>
          <a:xfrm>
            <a:off x="1448790" y="4125869"/>
            <a:ext cx="3869092" cy="2123634"/>
          </a:xfrm>
          <a:prstGeom prst="rect">
            <a:avLst/>
          </a:prstGeom>
          <a:noFill/>
        </p:spPr>
        <p:txBody>
          <a:bodyPr wrap="square" lIns="91418" tIns="45708" rIns="91418" bIns="45708" rtlCol="0">
            <a:spAutoFit/>
          </a:bodyPr>
          <a:lstStyle/>
          <a:p>
            <a:pPr algn="just">
              <a:lnSpc>
                <a:spcPct val="200000"/>
              </a:lnSpc>
            </a:pPr>
            <a:r>
              <a:rPr lang="en-US" altLang="zh-CN"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貸款機構</a:t>
            </a:r>
            <a:r>
              <a:rPr lang="en-US" altLang="zh-CN"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與</a:t>
            </a:r>
            <a:r>
              <a:rPr lang="en-US" altLang="zh-CN" sz="11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1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機構</a:t>
            </a:r>
            <a:r>
              <a:rPr lang="en-US" altLang="zh-CN" sz="11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區分</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出來，貸款</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機構</a:t>
            </a:r>
            <a:r>
              <a:rPr lang="zh-TW" altLang="en-US"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不會</a:t>
            </a:r>
            <a:r>
              <a:rPr lang="zh-TW" altLang="en-US"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受到合約風險</a:t>
            </a:r>
            <a:r>
              <a:rPr lang="en-US" altLang="zh-TW"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房價、利率、長壽</a:t>
            </a:r>
            <a:r>
              <a:rPr lang="en-US" altLang="zh-TW"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所</a:t>
            </a:r>
            <a:r>
              <a:rPr lang="zh-TW" altLang="en-US"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影響</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，合約</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風險</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皆</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由</a:t>
            </a:r>
            <a:r>
              <a:rPr lang="en-US" altLang="zh-TW"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機構</a:t>
            </a:r>
            <a:r>
              <a:rPr lang="en-US" altLang="zh-TW"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政府單位</a:t>
            </a:r>
            <a:r>
              <a:rPr lang="en-US" altLang="zh-TW"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承擔</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貸款機構不會</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受到</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金融規章</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約束，可以給出</a:t>
            </a:r>
            <a:r>
              <a:rPr lang="zh-TW" altLang="en-US"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較高的支付</a:t>
            </a:r>
            <a:r>
              <a:rPr lang="zh-TW" altLang="en-US"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比例</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增加</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老人收益，而風險部位則由保險單位承擔</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模型下是以政府作為承擔責任</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200000"/>
              </a:lnSpc>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如</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美國</a:t>
            </a:r>
            <a:endPar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0" name="组合 49">
            <a:extLst>
              <a:ext uri="{FF2B5EF4-FFF2-40B4-BE49-F238E27FC236}">
                <a16:creationId xmlns:a16="http://schemas.microsoft.com/office/drawing/2014/main" id="{ECCA397F-116B-4F14-93C9-934D83D71AA6}"/>
              </a:ext>
            </a:extLst>
          </p:cNvPr>
          <p:cNvGrpSpPr/>
          <p:nvPr/>
        </p:nvGrpSpPr>
        <p:grpSpPr>
          <a:xfrm>
            <a:off x="1448790" y="3557692"/>
            <a:ext cx="4105246" cy="532781"/>
            <a:chOff x="59633" y="1553839"/>
            <a:chExt cx="3735109" cy="532781"/>
          </a:xfrm>
        </p:grpSpPr>
        <p:sp>
          <p:nvSpPr>
            <p:cNvPr id="73" name="TextBox 23">
              <a:extLst>
                <a:ext uri="{FF2B5EF4-FFF2-40B4-BE49-F238E27FC236}">
                  <a16:creationId xmlns:a16="http://schemas.microsoft.com/office/drawing/2014/main" id="{16FF56E6-7DBC-470D-BDEF-7DDBA32F8294}"/>
                </a:ext>
              </a:extLst>
            </p:cNvPr>
            <p:cNvSpPr txBox="1"/>
            <p:nvPr/>
          </p:nvSpPr>
          <p:spPr>
            <a:xfrm>
              <a:off x="59633" y="1553839"/>
              <a:ext cx="3518813" cy="461665"/>
            </a:xfrm>
            <a:prstGeom prst="rect">
              <a:avLst/>
            </a:prstGeom>
            <a:noFill/>
          </p:spPr>
          <p:txBody>
            <a:bodyPr wrap="square" rtlCol="0">
              <a:spAutoFit/>
            </a:bodyPr>
            <a:lstStyle/>
            <a:p>
              <a:r>
                <a:rPr lang="zh-TW" altLang="en-US" sz="2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有</a:t>
              </a:r>
              <a:r>
                <a:rPr lang="en-US" altLang="zh-TW" sz="2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HECM</a:t>
              </a:r>
              <a:r>
                <a:rPr lang="zh-TW" altLang="en-US" sz="2400"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模型</a:t>
              </a:r>
              <a:r>
                <a:rPr lang="en-US" altLang="zh-TW" sz="2400"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TW" altLang="en-US" sz="2400"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不受監管</a:t>
              </a:r>
              <a:r>
                <a:rPr lang="en-US" altLang="zh-TW" sz="2400"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2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cxnSp>
          <p:nvCxnSpPr>
            <p:cNvPr id="74" name="直接连接符 73">
              <a:extLst>
                <a:ext uri="{FF2B5EF4-FFF2-40B4-BE49-F238E27FC236}">
                  <a16:creationId xmlns:a16="http://schemas.microsoft.com/office/drawing/2014/main" id="{61D135D9-1733-433D-A264-D3B7AD27C140}"/>
                </a:ext>
              </a:extLst>
            </p:cNvPr>
            <p:cNvCxnSpPr/>
            <p:nvPr/>
          </p:nvCxnSpPr>
          <p:spPr>
            <a:xfrm>
              <a:off x="194742" y="2086620"/>
              <a:ext cx="3600000" cy="0"/>
            </a:xfrm>
            <a:prstGeom prst="line">
              <a:avLst/>
            </a:prstGeom>
            <a:ln w="19050">
              <a:solidFill>
                <a:srgbClr val="1F3762"/>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75" name="组合 74">
            <a:extLst>
              <a:ext uri="{FF2B5EF4-FFF2-40B4-BE49-F238E27FC236}">
                <a16:creationId xmlns:a16="http://schemas.microsoft.com/office/drawing/2014/main" id="{8FDB5326-E79E-4D68-87F9-14697C29E0C3}"/>
              </a:ext>
            </a:extLst>
          </p:cNvPr>
          <p:cNvGrpSpPr/>
          <p:nvPr/>
        </p:nvGrpSpPr>
        <p:grpSpPr>
          <a:xfrm>
            <a:off x="6699946" y="3542055"/>
            <a:ext cx="4396421" cy="548418"/>
            <a:chOff x="5364088" y="1538202"/>
            <a:chExt cx="4075267" cy="548418"/>
          </a:xfrm>
        </p:grpSpPr>
        <p:cxnSp>
          <p:nvCxnSpPr>
            <p:cNvPr id="76" name="直接连接符 75">
              <a:extLst>
                <a:ext uri="{FF2B5EF4-FFF2-40B4-BE49-F238E27FC236}">
                  <a16:creationId xmlns:a16="http://schemas.microsoft.com/office/drawing/2014/main" id="{8B56886C-8BE6-4E93-8ED3-A59FF7DC7AEE}"/>
                </a:ext>
              </a:extLst>
            </p:cNvPr>
            <p:cNvCxnSpPr/>
            <p:nvPr/>
          </p:nvCxnSpPr>
          <p:spPr>
            <a:xfrm>
              <a:off x="5364088" y="2086620"/>
              <a:ext cx="3600000" cy="0"/>
            </a:xfrm>
            <a:prstGeom prst="line">
              <a:avLst/>
            </a:prstGeom>
            <a:ln w="19050">
              <a:solidFill>
                <a:srgbClr val="1F3762"/>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7" name="TextBox 27">
              <a:extLst>
                <a:ext uri="{FF2B5EF4-FFF2-40B4-BE49-F238E27FC236}">
                  <a16:creationId xmlns:a16="http://schemas.microsoft.com/office/drawing/2014/main" id="{BD21790C-F3E8-402D-84F7-9C408742BAFB}"/>
                </a:ext>
              </a:extLst>
            </p:cNvPr>
            <p:cNvSpPr txBox="1"/>
            <p:nvPr/>
          </p:nvSpPr>
          <p:spPr>
            <a:xfrm>
              <a:off x="6081668" y="1538202"/>
              <a:ext cx="3357687" cy="461665"/>
            </a:xfrm>
            <a:prstGeom prst="rect">
              <a:avLst/>
            </a:prstGeom>
            <a:noFill/>
          </p:spPr>
          <p:txBody>
            <a:bodyPr wrap="square" rtlCol="0">
              <a:spAutoFit/>
            </a:bodyPr>
            <a:lstStyle/>
            <a:p>
              <a:r>
                <a:rPr lang="zh-TW" altLang="en-US" sz="2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無</a:t>
              </a:r>
              <a:r>
                <a:rPr lang="en-US" altLang="zh-TW" sz="2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HECM</a:t>
              </a:r>
              <a:r>
                <a:rPr lang="zh-TW" altLang="en-US" sz="2400"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模型</a:t>
              </a:r>
              <a:r>
                <a:rPr lang="en-US" altLang="zh-TW" sz="2400"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TW" altLang="en-US" sz="2400"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受監管</a:t>
              </a:r>
              <a:r>
                <a:rPr lang="en-US" altLang="zh-TW" sz="2400" b="1"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2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grpSp>
      <p:sp>
        <p:nvSpPr>
          <p:cNvPr id="78" name="TextBox 28">
            <a:extLst>
              <a:ext uri="{FF2B5EF4-FFF2-40B4-BE49-F238E27FC236}">
                <a16:creationId xmlns:a16="http://schemas.microsoft.com/office/drawing/2014/main" id="{7998F7E0-A5C1-4A82-9860-894A22DE57FC}"/>
              </a:ext>
            </a:extLst>
          </p:cNvPr>
          <p:cNvSpPr txBox="1"/>
          <p:nvPr/>
        </p:nvSpPr>
        <p:spPr>
          <a:xfrm>
            <a:off x="6757880" y="4125542"/>
            <a:ext cx="3965537" cy="2123634"/>
          </a:xfrm>
          <a:prstGeom prst="rect">
            <a:avLst/>
          </a:prstGeom>
          <a:noFill/>
        </p:spPr>
        <p:txBody>
          <a:bodyPr wrap="square" lIns="91418" tIns="45708" rIns="91418" bIns="45708" rtlCol="0">
            <a:spAutoFit/>
          </a:bodyPr>
          <a:lstStyle/>
          <a:p>
            <a:pPr algn="just">
              <a:lnSpc>
                <a:spcPct val="200000"/>
              </a:lnSpc>
            </a:pPr>
            <a:r>
              <a:rPr lang="en-US" altLang="zh-CN"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貸款機構</a:t>
            </a:r>
            <a:r>
              <a:rPr lang="en-US" altLang="zh-CN"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與</a:t>
            </a:r>
            <a:r>
              <a:rPr lang="en-US" altLang="zh-CN"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保險單位</a:t>
            </a:r>
            <a:r>
              <a:rPr lang="en-US" altLang="zh-CN" sz="11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合併討論</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貸款機構需</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考慮</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sym typeface="+mn-lt"/>
              </a:rPr>
              <a:t>風險控管的規章</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降低其曝險</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部位。支付比例越</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高，貸款機構所承擔的風險值也越高，</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因此在</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sym typeface="+mn-lt"/>
              </a:rPr>
              <a:t>風險控管</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規範下，找尋到的支付比例會在</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VaR95%</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碰到</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0</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的支付比例即為</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監管</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RM</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的支付比例，可以給出</a:t>
            </a:r>
            <a:r>
              <a:rPr lang="zh-TW" altLang="en-US"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較</a:t>
            </a:r>
            <a:r>
              <a:rPr lang="zh-TW" altLang="en-US"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低的</a:t>
            </a:r>
            <a:r>
              <a:rPr lang="zh-TW" altLang="en-US" sz="11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支付比例</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使老人的收益下降</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200000"/>
              </a:lnSpc>
            </a:pPr>
            <a:r>
              <a:rPr lang="zh-TW" altLang="en-US" sz="11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如</a:t>
            </a:r>
            <a:r>
              <a:rPr lang="en-US" altLang="zh-TW" sz="11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TW" altLang="en-US" sz="11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澳洲、英國及法國</a:t>
            </a:r>
            <a:endParaRPr lang="en-US" altLang="zh-TW" sz="11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6" name="投影片編號版面配置區 5"/>
          <p:cNvSpPr>
            <a:spLocks noGrp="1"/>
          </p:cNvSpPr>
          <p:nvPr>
            <p:ph type="sldNum" sz="quarter" idx="12"/>
          </p:nvPr>
        </p:nvSpPr>
        <p:spPr/>
        <p:txBody>
          <a:bodyPr/>
          <a:lstStyle/>
          <a:p>
            <a:fld id="{B76D0385-4779-4FB0-A36D-649251C88A08}" type="slidenum">
              <a:rPr lang="zh-CN" altLang="en-US" smtClean="0"/>
              <a:t>6</a:t>
            </a:fld>
            <a:endParaRPr lang="zh-CN" altLang="en-US"/>
          </a:p>
        </p:txBody>
      </p:sp>
      <p:sp>
        <p:nvSpPr>
          <p:cNvPr id="4" name="矩形 3"/>
          <p:cNvSpPr/>
          <p:nvPr/>
        </p:nvSpPr>
        <p:spPr>
          <a:xfrm>
            <a:off x="191261" y="6182845"/>
            <a:ext cx="10905105" cy="461665"/>
          </a:xfrm>
          <a:prstGeom prst="rect">
            <a:avLst/>
          </a:prstGeom>
        </p:spPr>
        <p:txBody>
          <a:bodyPr wrap="square">
            <a:spAutoFit/>
          </a:bodyPr>
          <a:lstStyle/>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Lee, Y.-T., Kung, K.-L., &amp; Liu, I.-C. (2018). Profitability and risk profile of reverse mortgages:A cross-system and cross-plan comparison. Insurance: Mathematics and Economics, 78,255–266.</a:t>
            </a:r>
          </a:p>
        </p:txBody>
      </p:sp>
    </p:spTree>
    <p:extLst>
      <p:ext uri="{BB962C8B-B14F-4D97-AF65-F5344CB8AC3E}">
        <p14:creationId xmlns:p14="http://schemas.microsoft.com/office/powerpoint/2010/main" val="1400730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79CA5-9465-72B6-6BAA-D9D47F4F1A5D}"/>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DA97B910-92DE-C856-3ED7-2D486DC8488D}"/>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42C42249-9C89-8428-4394-4E8B9D75E95E}"/>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42303DA5-ABE1-6713-9C13-B4F18A57AE47}"/>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3AA80DE2-1BF5-E615-0107-0510B69ED5FD}"/>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2D17DEBA-EA63-3B9A-0AA5-594623577F66}"/>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63629EAB-4E3E-25B2-0C26-73B6120BD5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0D98F3DE-A301-4755-1FFF-B22843723B0C}"/>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95D6BDD3-B59A-C25D-6A63-C82BFB1EA9EA}"/>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BBC60089-3F94-4841-42A5-E9A5F1CE33E2}"/>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90F21A62-EBEB-7C42-13B8-233AA89ADE71}"/>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D68B7846-85EE-CEC7-DEFC-76C9FDDD7AB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3">
            <a:extLst>
              <a:ext uri="{FF2B5EF4-FFF2-40B4-BE49-F238E27FC236}">
                <a16:creationId xmlns:a16="http://schemas.microsoft.com/office/drawing/2014/main" id="{18C2DA9C-F96C-7676-F03D-7D68EC65E86E}"/>
              </a:ext>
            </a:extLst>
          </p:cNvPr>
          <p:cNvSpPr txBox="1"/>
          <p:nvPr/>
        </p:nvSpPr>
        <p:spPr>
          <a:xfrm>
            <a:off x="4173360" y="323206"/>
            <a:ext cx="1815238" cy="500135"/>
          </a:xfrm>
          <a:prstGeom prst="rect">
            <a:avLst/>
          </a:prstGeom>
          <a:noFill/>
        </p:spPr>
        <p:txBody>
          <a:bodyPr wrap="none" lIns="68579" tIns="34289" rIns="68579" bIns="34289" rtlCol="0">
            <a:spAutoFit/>
          </a:bodyPr>
          <a:lstStyle/>
          <a:p>
            <a:r>
              <a:rPr lang="en-US" altLang="zh-CN" sz="2800" dirty="0" smtClean="0">
                <a:solidFill>
                  <a:srgbClr val="1F3762"/>
                </a:solidFill>
                <a:latin typeface="Times New Roman" panose="02020603050405020304" pitchFamily="18" charset="0"/>
                <a:cs typeface="+mn-ea"/>
                <a:sym typeface="+mn-lt"/>
              </a:rPr>
              <a:t>--</a:t>
            </a:r>
            <a:r>
              <a:rPr lang="zh-TW" altLang="en-US" sz="2800" dirty="0" smtClean="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市場現況</a:t>
            </a:r>
            <a:endPar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3" name="矩形 1">
            <a:extLst>
              <a:ext uri="{FF2B5EF4-FFF2-40B4-BE49-F238E27FC236}">
                <a16:creationId xmlns:a16="http://schemas.microsoft.com/office/drawing/2014/main" id="{985BD17F-5386-2389-A32B-32609CE82A69}"/>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研究綜述</a:t>
            </a:r>
          </a:p>
        </p:txBody>
      </p:sp>
      <p:graphicFrame>
        <p:nvGraphicFramePr>
          <p:cNvPr id="4" name="表格 3">
            <a:extLst>
              <a:ext uri="{FF2B5EF4-FFF2-40B4-BE49-F238E27FC236}">
                <a16:creationId xmlns:a16="http://schemas.microsoft.com/office/drawing/2014/main" id="{5A008094-FD30-DDC2-974D-2E3B7DD2E54D}"/>
              </a:ext>
            </a:extLst>
          </p:cNvPr>
          <p:cNvGraphicFramePr>
            <a:graphicFrameLocks noGrp="1"/>
          </p:cNvGraphicFramePr>
          <p:nvPr>
            <p:extLst>
              <p:ext uri="{D42A27DB-BD31-4B8C-83A1-F6EECF244321}">
                <p14:modId xmlns:p14="http://schemas.microsoft.com/office/powerpoint/2010/main" val="212501106"/>
              </p:ext>
            </p:extLst>
          </p:nvPr>
        </p:nvGraphicFramePr>
        <p:xfrm>
          <a:off x="872003" y="2959580"/>
          <a:ext cx="10895956" cy="2632473"/>
        </p:xfrm>
        <a:graphic>
          <a:graphicData uri="http://schemas.openxmlformats.org/drawingml/2006/table">
            <a:tbl>
              <a:tblPr>
                <a:tableStyleId>{5C22544A-7EE6-4342-B048-85BDC9FD1C3A}</a:tableStyleId>
              </a:tblPr>
              <a:tblGrid>
                <a:gridCol w="1645130">
                  <a:extLst>
                    <a:ext uri="{9D8B030D-6E8A-4147-A177-3AD203B41FA5}">
                      <a16:colId xmlns:a16="http://schemas.microsoft.com/office/drawing/2014/main" val="420045289"/>
                    </a:ext>
                  </a:extLst>
                </a:gridCol>
                <a:gridCol w="1103799">
                  <a:extLst>
                    <a:ext uri="{9D8B030D-6E8A-4147-A177-3AD203B41FA5}">
                      <a16:colId xmlns:a16="http://schemas.microsoft.com/office/drawing/2014/main" val="1568355448"/>
                    </a:ext>
                  </a:extLst>
                </a:gridCol>
                <a:gridCol w="1163861">
                  <a:extLst>
                    <a:ext uri="{9D8B030D-6E8A-4147-A177-3AD203B41FA5}">
                      <a16:colId xmlns:a16="http://schemas.microsoft.com/office/drawing/2014/main" val="4018581371"/>
                    </a:ext>
                  </a:extLst>
                </a:gridCol>
                <a:gridCol w="1163861">
                  <a:extLst>
                    <a:ext uri="{9D8B030D-6E8A-4147-A177-3AD203B41FA5}">
                      <a16:colId xmlns:a16="http://schemas.microsoft.com/office/drawing/2014/main" val="3318183222"/>
                    </a:ext>
                  </a:extLst>
                </a:gridCol>
                <a:gridCol w="1163861">
                  <a:extLst>
                    <a:ext uri="{9D8B030D-6E8A-4147-A177-3AD203B41FA5}">
                      <a16:colId xmlns:a16="http://schemas.microsoft.com/office/drawing/2014/main" val="3480903693"/>
                    </a:ext>
                  </a:extLst>
                </a:gridCol>
                <a:gridCol w="1163861">
                  <a:extLst>
                    <a:ext uri="{9D8B030D-6E8A-4147-A177-3AD203B41FA5}">
                      <a16:colId xmlns:a16="http://schemas.microsoft.com/office/drawing/2014/main" val="3371736041"/>
                    </a:ext>
                  </a:extLst>
                </a:gridCol>
                <a:gridCol w="1163861">
                  <a:extLst>
                    <a:ext uri="{9D8B030D-6E8A-4147-A177-3AD203B41FA5}">
                      <a16:colId xmlns:a16="http://schemas.microsoft.com/office/drawing/2014/main" val="3258552025"/>
                    </a:ext>
                  </a:extLst>
                </a:gridCol>
                <a:gridCol w="1163861">
                  <a:extLst>
                    <a:ext uri="{9D8B030D-6E8A-4147-A177-3AD203B41FA5}">
                      <a16:colId xmlns:a16="http://schemas.microsoft.com/office/drawing/2014/main" val="1565185372"/>
                    </a:ext>
                  </a:extLst>
                </a:gridCol>
                <a:gridCol w="1163861">
                  <a:extLst>
                    <a:ext uri="{9D8B030D-6E8A-4147-A177-3AD203B41FA5}">
                      <a16:colId xmlns:a16="http://schemas.microsoft.com/office/drawing/2014/main" val="1192376896"/>
                    </a:ext>
                  </a:extLst>
                </a:gridCol>
              </a:tblGrid>
              <a:tr h="376879">
                <a:tc rowSpan="2">
                  <a:txBody>
                    <a:bodyPr/>
                    <a:lstStyle/>
                    <a:p>
                      <a:pPr algn="ctr" fontAlgn="b"/>
                      <a:r>
                        <a:rPr lang="en-US" altLang="zh-CN" sz="1800" u="none" strike="noStrike" dirty="0">
                          <a:solidFill>
                            <a:schemeClr val="bg1"/>
                          </a:solidFill>
                          <a:effectLst/>
                          <a:latin typeface="+mn-ea"/>
                          <a:ea typeface="+mn-ea"/>
                        </a:rPr>
                        <a:t>Payment</a:t>
                      </a:r>
                      <a:r>
                        <a:rPr lang="zh-CN" altLang="en-US" sz="1800" u="none" strike="noStrike" dirty="0">
                          <a:solidFill>
                            <a:schemeClr val="bg1"/>
                          </a:solidFill>
                          <a:effectLst/>
                          <a:latin typeface="+mn-ea"/>
                          <a:ea typeface="+mn-ea"/>
                        </a:rPr>
                        <a:t>　</a:t>
                      </a:r>
                      <a:endParaRPr lang="zh-CN" altLang="en-US" sz="1800" b="0"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gridSpan="2">
                  <a:txBody>
                    <a:bodyPr/>
                    <a:lstStyle/>
                    <a:p>
                      <a:pPr algn="ctr" fontAlgn="b"/>
                      <a:r>
                        <a:rPr lang="en-US" sz="1800" u="none" strike="noStrike" dirty="0">
                          <a:solidFill>
                            <a:schemeClr val="bg1"/>
                          </a:solidFill>
                          <a:effectLst/>
                          <a:latin typeface="+mn-ea"/>
                          <a:ea typeface="+mn-ea"/>
                        </a:rPr>
                        <a:t>Australia</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hMerge="1">
                  <a:txBody>
                    <a:bodyPr/>
                    <a:lstStyle/>
                    <a:p>
                      <a:endParaRPr lang="zh-CN" altLang="en-US"/>
                    </a:p>
                  </a:txBody>
                  <a:tcPr/>
                </a:tc>
                <a:tc gridSpan="2">
                  <a:txBody>
                    <a:bodyPr/>
                    <a:lstStyle/>
                    <a:p>
                      <a:pPr algn="ctr" fontAlgn="b"/>
                      <a:r>
                        <a:rPr lang="en-US" sz="1800" u="none" strike="noStrike" dirty="0">
                          <a:solidFill>
                            <a:schemeClr val="bg1"/>
                          </a:solidFill>
                          <a:effectLst/>
                          <a:latin typeface="+mn-ea"/>
                          <a:ea typeface="+mn-ea"/>
                        </a:rPr>
                        <a:t>UK</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hMerge="1">
                  <a:txBody>
                    <a:bodyPr/>
                    <a:lstStyle/>
                    <a:p>
                      <a:endParaRPr lang="zh-CN" altLang="en-US"/>
                    </a:p>
                  </a:txBody>
                  <a:tcPr/>
                </a:tc>
                <a:tc gridSpan="2">
                  <a:txBody>
                    <a:bodyPr/>
                    <a:lstStyle/>
                    <a:p>
                      <a:pPr algn="ctr" fontAlgn="b"/>
                      <a:r>
                        <a:rPr lang="en-US" sz="1800" u="none" strike="noStrike" dirty="0">
                          <a:solidFill>
                            <a:schemeClr val="bg1"/>
                          </a:solidFill>
                          <a:effectLst/>
                          <a:latin typeface="+mn-ea"/>
                          <a:ea typeface="+mn-ea"/>
                        </a:rPr>
                        <a:t>USA</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hMerge="1">
                  <a:txBody>
                    <a:bodyPr/>
                    <a:lstStyle/>
                    <a:p>
                      <a:endParaRPr lang="zh-CN" altLang="en-US"/>
                    </a:p>
                  </a:txBody>
                  <a:tcPr/>
                </a:tc>
                <a:tc gridSpan="2">
                  <a:txBody>
                    <a:bodyPr/>
                    <a:lstStyle/>
                    <a:p>
                      <a:pPr algn="ctr" fontAlgn="b"/>
                      <a:r>
                        <a:rPr lang="en-US" sz="1800" u="none" strike="noStrike" dirty="0">
                          <a:solidFill>
                            <a:schemeClr val="bg1"/>
                          </a:solidFill>
                          <a:effectLst/>
                          <a:latin typeface="+mn-ea"/>
                          <a:ea typeface="+mn-ea"/>
                        </a:rPr>
                        <a:t>France</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hMerge="1">
                  <a:txBody>
                    <a:bodyPr/>
                    <a:lstStyle/>
                    <a:p>
                      <a:endParaRPr lang="zh-CN" altLang="en-US"/>
                    </a:p>
                  </a:txBody>
                  <a:tcPr/>
                </a:tc>
                <a:extLst>
                  <a:ext uri="{0D108BD9-81ED-4DB2-BD59-A6C34878D82A}">
                    <a16:rowId xmlns:a16="http://schemas.microsoft.com/office/drawing/2014/main" val="96571157"/>
                  </a:ext>
                </a:extLst>
              </a:tr>
              <a:tr h="386971">
                <a:tc vMerge="1">
                  <a:txBody>
                    <a:bodyPr/>
                    <a:lstStyle/>
                    <a:p>
                      <a:endParaRPr lang="zh-CN" altLang="en-US"/>
                    </a:p>
                  </a:txBody>
                  <a:tcPr/>
                </a:tc>
                <a:tc>
                  <a:txBody>
                    <a:bodyPr/>
                    <a:lstStyle/>
                    <a:p>
                      <a:pPr algn="ctr" fontAlgn="b"/>
                      <a:r>
                        <a:rPr lang="en-US" sz="1800" u="none" strike="noStrike" dirty="0">
                          <a:solidFill>
                            <a:schemeClr val="bg1"/>
                          </a:solidFill>
                          <a:effectLst/>
                          <a:latin typeface="+mn-ea"/>
                          <a:ea typeface="+mn-ea"/>
                        </a:rPr>
                        <a:t>RM</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a:txBody>
                    <a:bodyPr/>
                    <a:lstStyle/>
                    <a:p>
                      <a:pPr algn="ctr" fontAlgn="b"/>
                      <a:r>
                        <a:rPr lang="en-US" sz="1800" u="none" strike="noStrike" dirty="0">
                          <a:solidFill>
                            <a:schemeClr val="bg1"/>
                          </a:solidFill>
                          <a:effectLst/>
                          <a:latin typeface="+mn-ea"/>
                          <a:ea typeface="+mn-ea"/>
                        </a:rPr>
                        <a:t>HR</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a:txBody>
                    <a:bodyPr/>
                    <a:lstStyle/>
                    <a:p>
                      <a:pPr algn="ctr" fontAlgn="b"/>
                      <a:r>
                        <a:rPr lang="en-US" sz="1800" u="none" strike="noStrike" dirty="0">
                          <a:solidFill>
                            <a:schemeClr val="bg1"/>
                          </a:solidFill>
                          <a:effectLst/>
                          <a:latin typeface="+mn-ea"/>
                          <a:ea typeface="+mn-ea"/>
                        </a:rPr>
                        <a:t>RM</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a:txBody>
                    <a:bodyPr/>
                    <a:lstStyle/>
                    <a:p>
                      <a:pPr algn="ctr" fontAlgn="b"/>
                      <a:r>
                        <a:rPr lang="en-US" sz="1800" u="none" strike="noStrike" dirty="0">
                          <a:solidFill>
                            <a:schemeClr val="bg1"/>
                          </a:solidFill>
                          <a:effectLst/>
                          <a:latin typeface="+mn-ea"/>
                          <a:ea typeface="+mn-ea"/>
                        </a:rPr>
                        <a:t>HR</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a:txBody>
                    <a:bodyPr/>
                    <a:lstStyle/>
                    <a:p>
                      <a:pPr algn="ctr" fontAlgn="b"/>
                      <a:r>
                        <a:rPr lang="en-US" sz="1800" u="none" strike="noStrike" dirty="0">
                          <a:solidFill>
                            <a:schemeClr val="bg1"/>
                          </a:solidFill>
                          <a:effectLst/>
                          <a:latin typeface="+mn-ea"/>
                          <a:ea typeface="+mn-ea"/>
                        </a:rPr>
                        <a:t>RM</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a:txBody>
                    <a:bodyPr/>
                    <a:lstStyle/>
                    <a:p>
                      <a:pPr algn="ctr" fontAlgn="b"/>
                      <a:r>
                        <a:rPr lang="en-US" sz="1800" u="none" strike="noStrike" dirty="0">
                          <a:solidFill>
                            <a:schemeClr val="bg1"/>
                          </a:solidFill>
                          <a:effectLst/>
                          <a:latin typeface="+mn-ea"/>
                          <a:ea typeface="+mn-ea"/>
                        </a:rPr>
                        <a:t>HR</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a:txBody>
                    <a:bodyPr/>
                    <a:lstStyle/>
                    <a:p>
                      <a:pPr algn="ctr" fontAlgn="b"/>
                      <a:r>
                        <a:rPr lang="en-US" sz="1800" u="none" strike="noStrike" dirty="0">
                          <a:solidFill>
                            <a:schemeClr val="bg1"/>
                          </a:solidFill>
                          <a:effectLst/>
                          <a:latin typeface="+mn-ea"/>
                          <a:ea typeface="+mn-ea"/>
                        </a:rPr>
                        <a:t>RM</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tc>
                  <a:txBody>
                    <a:bodyPr/>
                    <a:lstStyle/>
                    <a:p>
                      <a:pPr algn="ctr" fontAlgn="b"/>
                      <a:r>
                        <a:rPr lang="en-US" sz="1800" u="none" strike="noStrike" dirty="0">
                          <a:solidFill>
                            <a:schemeClr val="bg1"/>
                          </a:solidFill>
                          <a:effectLst/>
                          <a:latin typeface="+mn-ea"/>
                          <a:ea typeface="+mn-ea"/>
                        </a:rPr>
                        <a:t>HR</a:t>
                      </a:r>
                      <a:endParaRPr lang="en-US" sz="1800" b="1" i="0" u="none" strike="noStrike" dirty="0">
                        <a:solidFill>
                          <a:schemeClr val="bg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3762"/>
                    </a:solidFill>
                  </a:tcPr>
                </a:tc>
                <a:extLst>
                  <a:ext uri="{0D108BD9-81ED-4DB2-BD59-A6C34878D82A}">
                    <a16:rowId xmlns:a16="http://schemas.microsoft.com/office/drawing/2014/main" val="236992480"/>
                  </a:ext>
                </a:extLst>
              </a:tr>
              <a:tr h="436735">
                <a:tc>
                  <a:txBody>
                    <a:bodyPr/>
                    <a:lstStyle/>
                    <a:p>
                      <a:pPr algn="l" fontAlgn="b"/>
                      <a:r>
                        <a:rPr lang="en-US" sz="1600" u="none" strike="noStrike" dirty="0">
                          <a:effectLst/>
                          <a:latin typeface="Times New Roman" panose="02020603050405020304" pitchFamily="18" charset="0"/>
                        </a:rPr>
                        <a:t>Lump sum</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1" i="0" u="none" strike="noStrike" dirty="0">
                          <a:solidFill>
                            <a:srgbClr val="C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1" i="0" u="none" strike="noStrike" dirty="0">
                          <a:solidFill>
                            <a:srgbClr val="C00000"/>
                          </a:solidFill>
                          <a:effectLst/>
                          <a:latin typeface="微软雅黑" panose="020B0503020204020204" pitchFamily="34" charset="-122"/>
                          <a:ea typeface="微软雅黑" panose="020B0503020204020204" pitchFamily="34" charset="-122"/>
                        </a:rPr>
                        <a:t>√</a:t>
                      </a:r>
                    </a:p>
                    <a:p>
                      <a:pPr algn="ctr" fontAlgn="b"/>
                      <a:r>
                        <a:rPr lang="en-US" sz="1100" b="0" i="0" u="none" strike="noStrike" dirty="0">
                          <a:solidFill>
                            <a:srgbClr val="000000"/>
                          </a:solidFill>
                          <a:effectLst/>
                          <a:latin typeface="微软雅黑" panose="020B0503020204020204" pitchFamily="34" charset="-122"/>
                          <a:ea typeface="微软雅黑" panose="020B0503020204020204" pitchFamily="34" charset="-122"/>
                        </a:rPr>
                        <a:t>(fix rate)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kumimoji="0" lang="en-US" altLang="zh-CN" sz="2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X</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lumMod val="85000"/>
                      </a:schemeClr>
                    </a:solidFill>
                  </a:tcPr>
                </a:tc>
                <a:extLst>
                  <a:ext uri="{0D108BD9-81ED-4DB2-BD59-A6C34878D82A}">
                    <a16:rowId xmlns:a16="http://schemas.microsoft.com/office/drawing/2014/main" val="2755235805"/>
                  </a:ext>
                </a:extLst>
              </a:tr>
              <a:tr h="436735">
                <a:tc>
                  <a:txBody>
                    <a:bodyPr/>
                    <a:lstStyle/>
                    <a:p>
                      <a:pPr algn="l" fontAlgn="b"/>
                      <a:r>
                        <a:rPr lang="en-US" sz="1600" u="none" strike="noStrike" dirty="0">
                          <a:effectLst/>
                          <a:latin typeface="Times New Roman" panose="02020603050405020304" pitchFamily="18" charset="0"/>
                        </a:rPr>
                        <a:t>Income streams</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0" i="0" u="none" strike="noStrike" dirty="0">
                          <a:solidFill>
                            <a:schemeClr val="bg1">
                              <a:lumMod val="50000"/>
                            </a:schemeClr>
                          </a:solidFill>
                          <a:effectLst/>
                          <a:latin typeface="微软雅黑" panose="020B0503020204020204" pitchFamily="34" charset="-122"/>
                          <a:ea typeface="微软雅黑" panose="020B0503020204020204" pitchFamily="34" charset="-122"/>
                        </a:rPr>
                        <a:t>X</a:t>
                      </a:r>
                      <a:r>
                        <a:rPr lang="zh-CN" altLang="en-US" sz="2000" b="1" i="0" u="none" strike="noStrike" dirty="0">
                          <a:solidFill>
                            <a:srgbClr val="000000"/>
                          </a:solidFill>
                          <a:effectLst/>
                          <a:latin typeface="微软雅黑" panose="020B0503020204020204" pitchFamily="34" charset="-122"/>
                          <a:ea typeface="微软雅黑" panose="020B0503020204020204" pitchFamily="34" charset="-122"/>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p>
                      <a:pPr algn="ctr" fontAlgn="b"/>
                      <a:r>
                        <a:rPr lang="en-US" sz="1100" b="0" i="0" u="none" strike="noStrike" dirty="0">
                          <a:solidFill>
                            <a:srgbClr val="000000"/>
                          </a:solidFill>
                          <a:effectLst/>
                          <a:latin typeface="微软雅黑" panose="020B0503020204020204" pitchFamily="34" charset="-122"/>
                          <a:ea typeface="微软雅黑" panose="020B0503020204020204" pitchFamily="34" charset="-122"/>
                        </a:rPr>
                        <a:t>(Tenure/Term)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kumimoji="0" lang="en-US" altLang="zh-CN" sz="2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X</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lumMod val="85000"/>
                      </a:schemeClr>
                    </a:solidFill>
                  </a:tcPr>
                </a:tc>
                <a:extLst>
                  <a:ext uri="{0D108BD9-81ED-4DB2-BD59-A6C34878D82A}">
                    <a16:rowId xmlns:a16="http://schemas.microsoft.com/office/drawing/2014/main" val="1434819325"/>
                  </a:ext>
                </a:extLst>
              </a:tr>
              <a:tr h="451303">
                <a:tc>
                  <a:txBody>
                    <a:bodyPr/>
                    <a:lstStyle/>
                    <a:p>
                      <a:pPr algn="l" fontAlgn="b"/>
                      <a:r>
                        <a:rPr lang="en-US" sz="1600" u="none" strike="noStrike" dirty="0">
                          <a:effectLst/>
                          <a:latin typeface="Times New Roman" panose="02020603050405020304" pitchFamily="18" charset="0"/>
                        </a:rPr>
                        <a:t>Line of credit</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0" i="0" u="none" strike="noStrike" dirty="0">
                          <a:solidFill>
                            <a:schemeClr val="bg1">
                              <a:lumMod val="50000"/>
                            </a:schemeClr>
                          </a:solidFill>
                          <a:effectLst/>
                          <a:latin typeface="微软雅黑" panose="020B0503020204020204" pitchFamily="34" charset="-122"/>
                          <a:ea typeface="微软雅黑" panose="020B0503020204020204" pitchFamily="34" charset="-122"/>
                        </a:rPr>
                        <a:t>X</a:t>
                      </a:r>
                      <a:r>
                        <a:rPr lang="zh-CN" altLang="en-US" sz="2000" b="1" i="0" u="none" strike="noStrike" dirty="0">
                          <a:solidFill>
                            <a:srgbClr val="000000"/>
                          </a:solidFill>
                          <a:effectLst/>
                          <a:latin typeface="微软雅黑" panose="020B0503020204020204" pitchFamily="34" charset="-122"/>
                          <a:ea typeface="微软雅黑" panose="020B0503020204020204" pitchFamily="34" charset="-122"/>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lang="en-US" altLang="zh-CN" sz="2000" b="0" i="0" u="none" strike="noStrike" dirty="0">
                          <a:solidFill>
                            <a:schemeClr val="bg1">
                              <a:lumMod val="50000"/>
                            </a:schemeClr>
                          </a:solidFill>
                          <a:effectLst/>
                          <a:latin typeface="微软雅黑" panose="020B0503020204020204" pitchFamily="34" charset="-122"/>
                          <a:ea typeface="微软雅黑" panose="020B0503020204020204" pitchFamily="34" charset="-122"/>
                        </a:rPr>
                        <a:t>X</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lang="en-US" altLang="zh-CN" sz="2000" b="0" i="0" u="none" strike="noStrike" dirty="0">
                          <a:solidFill>
                            <a:schemeClr val="bg1">
                              <a:lumMod val="50000"/>
                            </a:schemeClr>
                          </a:solidFill>
                          <a:effectLst/>
                          <a:latin typeface="微软雅黑" panose="020B0503020204020204" pitchFamily="34" charset="-122"/>
                          <a:ea typeface="微软雅黑" panose="020B0503020204020204" pitchFamily="34" charset="-122"/>
                        </a:rPr>
                        <a:t>X</a:t>
                      </a:r>
                      <a:r>
                        <a:rPr lang="zh-CN" altLang="en-US" sz="2000" b="1" i="0" u="none" strike="noStrike" dirty="0">
                          <a:solidFill>
                            <a:srgbClr val="000000"/>
                          </a:solidFill>
                          <a:effectLst/>
                          <a:latin typeface="微软雅黑" panose="020B0503020204020204" pitchFamily="34" charset="-122"/>
                          <a:ea typeface="微软雅黑" panose="020B0503020204020204" pitchFamily="34" charset="-122"/>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kumimoji="0" lang="en-US" altLang="zh-CN" sz="2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X</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kumimoji="0" lang="en-US" altLang="zh-CN" sz="2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X</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lang="en-US" altLang="zh-CN" sz="2000" b="0" i="0" u="none" strike="noStrike" dirty="0">
                          <a:solidFill>
                            <a:schemeClr val="bg1">
                              <a:lumMod val="50000"/>
                            </a:schemeClr>
                          </a:solidFill>
                          <a:effectLst/>
                          <a:latin typeface="微软雅黑" panose="020B0503020204020204" pitchFamily="34" charset="-122"/>
                          <a:ea typeface="微软雅黑" panose="020B0503020204020204" pitchFamily="34" charset="-122"/>
                        </a:rPr>
                        <a:t>X</a:t>
                      </a:r>
                      <a:r>
                        <a:rPr lang="zh-CN" altLang="en-US" sz="2000" b="1" i="0" u="none" strike="noStrike" dirty="0">
                          <a:solidFill>
                            <a:srgbClr val="000000"/>
                          </a:solidFill>
                          <a:effectLst/>
                          <a:latin typeface="微软雅黑" panose="020B0503020204020204" pitchFamily="34" charset="-122"/>
                          <a:ea typeface="微软雅黑" panose="020B0503020204020204" pitchFamily="34" charset="-122"/>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extLst>
                  <a:ext uri="{0D108BD9-81ED-4DB2-BD59-A6C34878D82A}">
                    <a16:rowId xmlns:a16="http://schemas.microsoft.com/office/drawing/2014/main" val="2590124580"/>
                  </a:ext>
                </a:extLst>
              </a:tr>
              <a:tr h="436735">
                <a:tc>
                  <a:txBody>
                    <a:bodyPr/>
                    <a:lstStyle/>
                    <a:p>
                      <a:pPr algn="l" fontAlgn="b"/>
                      <a:r>
                        <a:rPr lang="en-US" sz="1600" u="none" strike="noStrike" dirty="0">
                          <a:effectLst/>
                          <a:latin typeface="Times New Roman" panose="02020603050405020304" pitchFamily="18" charset="0"/>
                        </a:rPr>
                        <a:t>Combination</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p>
                      <a:pPr algn="ctr" fontAlgn="b"/>
                      <a:r>
                        <a:rPr lang="en-US" sz="1100" b="0" i="0" u="none" strike="noStrike" dirty="0">
                          <a:solidFill>
                            <a:srgbClr val="000000"/>
                          </a:solidFill>
                          <a:effectLst/>
                          <a:latin typeface="微软雅黑" panose="020B0503020204020204" pitchFamily="34" charset="-122"/>
                          <a:ea typeface="微软雅黑" panose="020B0503020204020204" pitchFamily="34" charset="-122"/>
                        </a:rPr>
                        <a:t>(1+2+3)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altLang="zh-CN" sz="2000" b="0" i="0" u="none" strike="noStrike" dirty="0">
                          <a:solidFill>
                            <a:schemeClr val="bg1">
                              <a:lumMod val="50000"/>
                            </a:schemeClr>
                          </a:solidFill>
                          <a:effectLst/>
                          <a:latin typeface="微软雅黑" panose="020B0503020204020204" pitchFamily="34" charset="-122"/>
                          <a:ea typeface="微软雅黑" panose="020B0503020204020204" pitchFamily="34" charset="-122"/>
                        </a:rPr>
                        <a:t>X</a:t>
                      </a:r>
                      <a:r>
                        <a:rPr lang="zh-CN" altLang="en-US" sz="2000" b="1" i="0" u="none" strike="noStrike" dirty="0">
                          <a:solidFill>
                            <a:srgbClr val="000000"/>
                          </a:solidFill>
                          <a:effectLst/>
                          <a:latin typeface="微软雅黑" panose="020B0503020204020204" pitchFamily="34" charset="-122"/>
                          <a:ea typeface="微软雅黑" panose="020B0503020204020204" pitchFamily="34" charset="-122"/>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lang="en-US" altLang="zh-CN" sz="2000" b="0" i="0" u="none" strike="noStrike" dirty="0">
                          <a:solidFill>
                            <a:schemeClr val="bg1">
                              <a:lumMod val="50000"/>
                            </a:schemeClr>
                          </a:solidFill>
                          <a:effectLst/>
                          <a:latin typeface="微软雅黑" panose="020B0503020204020204" pitchFamily="34" charset="-122"/>
                          <a:ea typeface="微软雅黑" panose="020B0503020204020204" pitchFamily="34" charset="-122"/>
                        </a:rPr>
                        <a:t>X</a:t>
                      </a:r>
                      <a:r>
                        <a:rPr lang="zh-CN" altLang="en-US" sz="2000" b="1" i="0" u="none" strike="noStrike" dirty="0">
                          <a:solidFill>
                            <a:srgbClr val="000000"/>
                          </a:solidFill>
                          <a:effectLst/>
                          <a:latin typeface="微软雅黑" panose="020B0503020204020204" pitchFamily="34" charset="-122"/>
                          <a:ea typeface="微软雅黑" panose="020B0503020204020204" pitchFamily="34" charset="-122"/>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p>
                      <a:pPr algn="ctr" fontAlgn="b"/>
                      <a:r>
                        <a:rPr lang="en-US" sz="1050" b="0" i="0" u="none" strike="noStrike" dirty="0">
                          <a:solidFill>
                            <a:srgbClr val="000000"/>
                          </a:solidFill>
                          <a:effectLst/>
                          <a:latin typeface="微软雅黑" panose="020B0503020204020204" pitchFamily="34" charset="-122"/>
                          <a:ea typeface="微软雅黑" panose="020B0503020204020204" pitchFamily="34" charset="-122"/>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p>
                      <a:pPr algn="ctr" fontAlgn="b"/>
                      <a:r>
                        <a:rPr lang="en-US" sz="1100" b="0" i="0" u="none" strike="noStrike" dirty="0">
                          <a:solidFill>
                            <a:srgbClr val="000000"/>
                          </a:solidFill>
                          <a:effectLst/>
                          <a:latin typeface="微软雅黑" panose="020B0503020204020204" pitchFamily="34" charset="-122"/>
                          <a:ea typeface="微软雅黑" panose="020B0503020204020204" pitchFamily="34" charset="-122"/>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kumimoji="0" lang="en-US" altLang="zh-CN" sz="2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X</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algn="ctr" fontAlgn="b"/>
                      <a:r>
                        <a:rPr kumimoji="0" lang="en-US" altLang="zh-CN" sz="2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X</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ysDash"/>
                      <a:round/>
                      <a:headEnd type="none" w="med" len="med"/>
                      <a:tailEnd type="none" w="med" len="me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1" i="0" u="none" strike="noStrike" dirty="0">
                          <a:solidFill>
                            <a:srgbClr val="000000"/>
                          </a:solidFill>
                          <a:effectLst/>
                          <a:latin typeface="微软雅黑" panose="020B0503020204020204" pitchFamily="34" charset="-122"/>
                          <a:ea typeface="微软雅黑" panose="020B0503020204020204" pitchFamily="34" charset="-122"/>
                        </a:rPr>
                        <a:t>√</a:t>
                      </a:r>
                    </a:p>
                    <a:p>
                      <a:pPr algn="ctr" fontAlgn="b"/>
                      <a:r>
                        <a:rPr lang="en-US" sz="1100" b="0" i="0" u="none" strike="noStrike" dirty="0">
                          <a:solidFill>
                            <a:srgbClr val="000000"/>
                          </a:solidFill>
                          <a:effectLst/>
                          <a:latin typeface="微软雅黑" panose="020B0503020204020204" pitchFamily="34" charset="-122"/>
                          <a:ea typeface="微软雅黑" panose="020B0503020204020204" pitchFamily="34" charset="-122"/>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2841623"/>
                  </a:ext>
                </a:extLst>
              </a:tr>
            </a:tbl>
          </a:graphicData>
        </a:graphic>
      </p:graphicFrame>
      <p:pic>
        <p:nvPicPr>
          <p:cNvPr id="7" name="图形 6" descr="星星">
            <a:extLst>
              <a:ext uri="{FF2B5EF4-FFF2-40B4-BE49-F238E27FC236}">
                <a16:creationId xmlns:a16="http://schemas.microsoft.com/office/drawing/2014/main" id="{569579AC-4E20-E20E-41B1-70BBCD49F2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996774">
            <a:off x="2494351" y="3318551"/>
            <a:ext cx="407509" cy="397443"/>
          </a:xfrm>
          <a:prstGeom prst="rect">
            <a:avLst/>
          </a:prstGeom>
        </p:spPr>
      </p:pic>
      <p:sp>
        <p:nvSpPr>
          <p:cNvPr id="26" name="矩形 25">
            <a:extLst>
              <a:ext uri="{FF2B5EF4-FFF2-40B4-BE49-F238E27FC236}">
                <a16:creationId xmlns:a16="http://schemas.microsoft.com/office/drawing/2014/main" id="{687C725B-6415-E191-FB67-2842E2382E69}"/>
              </a:ext>
            </a:extLst>
          </p:cNvPr>
          <p:cNvSpPr>
            <a:spLocks noChangeArrowheads="1"/>
          </p:cNvSpPr>
          <p:nvPr/>
        </p:nvSpPr>
        <p:spPr bwMode="auto">
          <a:xfrm>
            <a:off x="1362807" y="1176054"/>
            <a:ext cx="10079998" cy="190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30000"/>
              </a:lnSpc>
              <a:buFont typeface="+mj-lt"/>
              <a:buAutoNum type="arabicPeriod"/>
            </a:pPr>
            <a:r>
              <a:rPr lang="en-US" altLang="zh-TW"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合約支付方式比較，一次</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性支付較年金支付</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更盛行。澳洲的</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中，一次</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給付型占市場的</a:t>
            </a:r>
            <a:r>
              <a:rPr lang="en-US" altLang="zh-TW"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95%</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，定期付款型占</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5%</a:t>
            </a:r>
            <a:r>
              <a:rPr lang="en-US" altLang="zh-TW" sz="1600" b="1" baseline="30000"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1</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美</a:t>
            </a:r>
            <a:r>
              <a:rPr lang="zh-CN"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國的</a:t>
            </a:r>
            <a:r>
              <a:rPr lang="en-US" altLang="zh-CN"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CN"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中</a:t>
            </a:r>
            <a:r>
              <a:rPr lang="zh-CN"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，一次性貸款占市場的</a:t>
            </a:r>
            <a:r>
              <a:rPr lang="en-US" altLang="zh-CN"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70%</a:t>
            </a:r>
            <a:r>
              <a:rPr lang="zh-CN"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左右</a:t>
            </a:r>
            <a:r>
              <a:rPr lang="en-US" altLang="zh-TW" sz="1600" b="1" baseline="30000"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2</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en-US" altLang="zh-TW" sz="1600" b="1" baseline="30000"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endParaRPr>
          </a:p>
          <a:p>
            <a:pPr marL="342900" indent="-342900">
              <a:lnSpc>
                <a:spcPct val="130000"/>
              </a:lnSpc>
              <a:buFont typeface="+mj-lt"/>
              <a:buAutoNum type="arabicPeriod"/>
            </a:pP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在同時有</a:t>
            </a:r>
            <a:r>
              <a:rPr lang="en-US" altLang="zh-TW"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與</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HR</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合約</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的</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澳洲</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、英國</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及</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法國。澳洲</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與英國的</a:t>
            </a:r>
            <a:r>
              <a:rPr lang="en-US" altLang="zh-TW"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較為</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盛行相較於</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HR</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endParaRPr>
          </a:p>
          <a:p>
            <a:pPr marL="342900" indent="-342900">
              <a:lnSpc>
                <a:spcPct val="130000"/>
              </a:lnSpc>
              <a:buFont typeface="+mj-lt"/>
              <a:buAutoNum type="arabicPeriod"/>
            </a:pP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在法國</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HR</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合約較</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合約熱門，法國</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合約在</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2019</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年已有部分金融機構停止發行</a:t>
            </a:r>
            <a:r>
              <a:rPr lang="en-US" altLang="zh-TW" sz="1600" b="1" baseline="30000"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3</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en-US" altLang="zh-TW" sz="1600" b="1" baseline="30000"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endParaRPr>
          </a:p>
          <a:p>
            <a:pPr marL="342900" indent="-342900">
              <a:lnSpc>
                <a:spcPct val="130000"/>
              </a:lnSpc>
              <a:buFont typeface="+mj-lt"/>
              <a:buAutoNum type="arabicPeriod"/>
            </a:pP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美國</a:t>
            </a:r>
            <a:r>
              <a:rPr lang="en-US" altLang="zh-TW"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的支付</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比例高於澳洲、</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英國及</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法國的</a:t>
            </a:r>
            <a:r>
              <a:rPr lang="en-US" altLang="zh-TW"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RM</a:t>
            </a:r>
            <a:r>
              <a:rPr lang="zh-TW" altLang="en-US"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支付</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比例</a:t>
            </a:r>
            <a:r>
              <a:rPr lang="en-US" altLang="zh-TW" sz="1600" b="1" baseline="30000"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4 </a:t>
            </a:r>
            <a:r>
              <a:rPr lang="zh-TW" altLang="en-US" sz="1600" b="1"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en-US" altLang="zh-TW" sz="1600" b="1" dirty="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endParaRPr>
          </a:p>
          <a:p>
            <a:pPr>
              <a:lnSpc>
                <a:spcPct val="130000"/>
              </a:lnSpc>
            </a:pPr>
            <a:endParaRPr lang="en-US" altLang="zh-TW" sz="1600" b="1" baseline="30000" dirty="0" smtClean="0">
              <a:solidFill>
                <a:srgbClr val="05496B"/>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pic>
        <p:nvPicPr>
          <p:cNvPr id="30" name="图形 29" descr="星星">
            <a:extLst>
              <a:ext uri="{FF2B5EF4-FFF2-40B4-BE49-F238E27FC236}">
                <a16:creationId xmlns:a16="http://schemas.microsoft.com/office/drawing/2014/main" id="{2D3CF645-D7CA-FD1C-9108-7554B372AC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996774">
            <a:off x="4763322" y="3310817"/>
            <a:ext cx="407509" cy="397443"/>
          </a:xfrm>
          <a:prstGeom prst="rect">
            <a:avLst/>
          </a:prstGeom>
        </p:spPr>
      </p:pic>
      <p:pic>
        <p:nvPicPr>
          <p:cNvPr id="31" name="图形 30" descr="星星">
            <a:extLst>
              <a:ext uri="{FF2B5EF4-FFF2-40B4-BE49-F238E27FC236}">
                <a16:creationId xmlns:a16="http://schemas.microsoft.com/office/drawing/2014/main" id="{C00BEDC6-8B40-125B-EF08-875514404F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996774">
            <a:off x="7113240" y="3314401"/>
            <a:ext cx="407509" cy="397443"/>
          </a:xfrm>
          <a:prstGeom prst="rect">
            <a:avLst/>
          </a:prstGeom>
        </p:spPr>
      </p:pic>
      <p:pic>
        <p:nvPicPr>
          <p:cNvPr id="22" name="图形 30" descr="星星">
            <a:extLst>
              <a:ext uri="{FF2B5EF4-FFF2-40B4-BE49-F238E27FC236}">
                <a16:creationId xmlns:a16="http://schemas.microsoft.com/office/drawing/2014/main" id="{C00BEDC6-8B40-125B-EF08-875514404F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996774">
            <a:off x="10639034" y="3318551"/>
            <a:ext cx="407509" cy="397443"/>
          </a:xfrm>
          <a:prstGeom prst="rect">
            <a:avLst/>
          </a:prstGeom>
        </p:spPr>
      </p:pic>
      <p:sp>
        <p:nvSpPr>
          <p:cNvPr id="5" name="矩形 4"/>
          <p:cNvSpPr/>
          <p:nvPr/>
        </p:nvSpPr>
        <p:spPr>
          <a:xfrm>
            <a:off x="175255" y="5669685"/>
            <a:ext cx="11841892" cy="1661993"/>
          </a:xfrm>
          <a:prstGeom prst="rect">
            <a:avLst/>
          </a:prstGeom>
        </p:spPr>
        <p:txBody>
          <a:bodyPr wrap="square">
            <a:spAutoFit/>
          </a:bodyPr>
          <a:lstStyle/>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 Alai,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D. H., Chen, H., Cho, D., Hanewald, K., &amp; Sherris, M. (2014). Developing equity re-lease markets: Risk analysis for reverse mortgages and home reversions. North AmericanActuarial Journal, 18(1), 217–241.</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hlinkClick r:id="rId8"/>
              </a:rPr>
              <a:t>https://files.consumerfinance.gov/a/assets/documents/201206_cfpb_Reverse_Mortgage_Report.pdf</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[3]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hlinkClick r:id="rId9"/>
              </a:rPr>
              <a:t>https://www.jubile.fr/pret-viager-hypothecaire/banques/?</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hlinkClick r:id="rId9"/>
              </a:rPr>
              <a:t>utm_source=chatgpt.com</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Lee</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 Y. T., Kung, K. L., &amp; Liu, I. C. (2018). Profitability and risk profile of reverse mortgages: A cross-system and cross-plan comparison. Insurance: Mathematics and Economics, 78, 255-266.</a:t>
            </a:r>
            <a:endParaRPr lang="zh-TW" altLang="en-US" sz="1200" dirty="0">
              <a:latin typeface="Times New Roman" panose="02020603050405020304" pitchFamily="18" charset="0"/>
              <a:cs typeface="Times New Roman" panose="02020603050405020304" pitchFamily="18" charset="0"/>
            </a:endParaRPr>
          </a:p>
          <a:p>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324FA42-E9BE-499F-A49C-7FF6B381752F}" type="slidenum">
              <a:rPr lang="zh-TW" altLang="en-US" smtClean="0"/>
              <a:t>7</a:t>
            </a:fld>
            <a:endParaRPr lang="zh-TW" altLang="en-US"/>
          </a:p>
        </p:txBody>
      </p:sp>
    </p:spTree>
    <p:extLst>
      <p:ext uri="{BB962C8B-B14F-4D97-AF65-F5344CB8AC3E}">
        <p14:creationId xmlns:p14="http://schemas.microsoft.com/office/powerpoint/2010/main" val="4160995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025A1-CA14-3555-9680-3965270E48DF}"/>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F309E24E-B1B4-4996-BFF7-C69DA31C888A}"/>
              </a:ext>
            </a:extLst>
          </p:cNvPr>
          <p:cNvGrpSpPr/>
          <p:nvPr/>
        </p:nvGrpSpPr>
        <p:grpSpPr>
          <a:xfrm>
            <a:off x="4" y="969100"/>
            <a:ext cx="12191996" cy="1794132"/>
            <a:chOff x="4" y="977295"/>
            <a:chExt cx="12191996" cy="1794132"/>
          </a:xfrm>
        </p:grpSpPr>
        <p:sp>
          <p:nvSpPr>
            <p:cNvPr id="13" name="弧形 12">
              <a:extLst>
                <a:ext uri="{FF2B5EF4-FFF2-40B4-BE49-F238E27FC236}">
                  <a16:creationId xmlns:a16="http://schemas.microsoft.com/office/drawing/2014/main" id="{711D79EB-3A41-4110-B003-68C382A49273}"/>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4" name="组合 13">
              <a:extLst>
                <a:ext uri="{FF2B5EF4-FFF2-40B4-BE49-F238E27FC236}">
                  <a16:creationId xmlns:a16="http://schemas.microsoft.com/office/drawing/2014/main" id="{9D984771-4894-4C44-BA70-E3BAB5C8D90F}"/>
                </a:ext>
              </a:extLst>
            </p:cNvPr>
            <p:cNvGrpSpPr/>
            <p:nvPr/>
          </p:nvGrpSpPr>
          <p:grpSpPr>
            <a:xfrm>
              <a:off x="4" y="2268060"/>
              <a:ext cx="12191996" cy="5240"/>
              <a:chOff x="4" y="2268060"/>
              <a:chExt cx="12191996" cy="5240"/>
            </a:xfrm>
          </p:grpSpPr>
          <p:cxnSp>
            <p:nvCxnSpPr>
              <p:cNvPr id="15" name="直接连接符 14">
                <a:extLst>
                  <a:ext uri="{FF2B5EF4-FFF2-40B4-BE49-F238E27FC236}">
                    <a16:creationId xmlns:a16="http://schemas.microsoft.com/office/drawing/2014/main" id="{E034ABA3-23CD-4611-8A3B-13DB2F2C6826}"/>
                  </a:ext>
                </a:extLst>
              </p:cNvPr>
              <p:cNvCxnSpPr>
                <a:cxnSpLocks/>
              </p:cNvCxnSpPr>
              <p:nvPr/>
            </p:nvCxnSpPr>
            <p:spPr>
              <a:xfrm flipH="1">
                <a:off x="4" y="2273300"/>
                <a:ext cx="5295896"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4DB806A-79BC-4111-A44B-4C0F260FE1E2}"/>
                  </a:ext>
                </a:extLst>
              </p:cNvPr>
              <p:cNvCxnSpPr>
                <a:cxnSpLocks/>
              </p:cNvCxnSpPr>
              <p:nvPr/>
            </p:nvCxnSpPr>
            <p:spPr>
              <a:xfrm>
                <a:off x="6888480" y="2268060"/>
                <a:ext cx="5303520"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sp>
        <p:nvSpPr>
          <p:cNvPr id="17" name="矩形 1">
            <a:extLst>
              <a:ext uri="{FF2B5EF4-FFF2-40B4-BE49-F238E27FC236}">
                <a16:creationId xmlns:a16="http://schemas.microsoft.com/office/drawing/2014/main" id="{A7BC8380-89A4-4701-906A-A4B40989166E}"/>
              </a:ext>
            </a:extLst>
          </p:cNvPr>
          <p:cNvSpPr>
            <a:spLocks noChangeArrowheads="1"/>
          </p:cNvSpPr>
          <p:nvPr/>
        </p:nvSpPr>
        <p:spPr bwMode="auto">
          <a:xfrm>
            <a:off x="3774000" y="3367800"/>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6600" b="1" dirty="0">
                <a:solidFill>
                  <a:srgbClr val="1F3762"/>
                </a:solidFill>
                <a:latin typeface="標楷體" panose="03000509000000000000" pitchFamily="65" charset="-120"/>
                <a:ea typeface="標楷體" panose="03000509000000000000" pitchFamily="65" charset="-120"/>
                <a:cs typeface="+mn-ea"/>
                <a:sym typeface="Calibri"/>
              </a:rPr>
              <a:t>參考文獻</a:t>
            </a:r>
          </a:p>
        </p:txBody>
      </p:sp>
      <p:grpSp>
        <p:nvGrpSpPr>
          <p:cNvPr id="32" name="组合 31">
            <a:extLst>
              <a:ext uri="{FF2B5EF4-FFF2-40B4-BE49-F238E27FC236}">
                <a16:creationId xmlns:a16="http://schemas.microsoft.com/office/drawing/2014/main" id="{80432718-1FC5-0BB3-F3D0-EE3B630E0903}"/>
              </a:ext>
            </a:extLst>
          </p:cNvPr>
          <p:cNvGrpSpPr/>
          <p:nvPr/>
        </p:nvGrpSpPr>
        <p:grpSpPr>
          <a:xfrm>
            <a:off x="5232713" y="1001744"/>
            <a:ext cx="1726574" cy="1726572"/>
            <a:chOff x="5232713" y="1001744"/>
            <a:chExt cx="1726574" cy="1726572"/>
          </a:xfrm>
        </p:grpSpPr>
        <p:grpSp>
          <p:nvGrpSpPr>
            <p:cNvPr id="33" name="组合 32">
              <a:extLst>
                <a:ext uri="{FF2B5EF4-FFF2-40B4-BE49-F238E27FC236}">
                  <a16:creationId xmlns:a16="http://schemas.microsoft.com/office/drawing/2014/main" id="{B8B09D52-DB32-EFCF-6B3E-5F1E6CD77DDF}"/>
                </a:ext>
              </a:extLst>
            </p:cNvPr>
            <p:cNvGrpSpPr/>
            <p:nvPr/>
          </p:nvGrpSpPr>
          <p:grpSpPr>
            <a:xfrm>
              <a:off x="5232713" y="1001744"/>
              <a:ext cx="1726574" cy="1726572"/>
              <a:chOff x="5232713" y="1001744"/>
              <a:chExt cx="1726574" cy="1726572"/>
            </a:xfrm>
          </p:grpSpPr>
          <p:sp>
            <p:nvSpPr>
              <p:cNvPr id="36" name="椭圆 35">
                <a:extLst>
                  <a:ext uri="{FF2B5EF4-FFF2-40B4-BE49-F238E27FC236}">
                    <a16:creationId xmlns:a16="http://schemas.microsoft.com/office/drawing/2014/main" id="{EEFB5142-76D7-3F63-CCA5-EDBF0755D9AB}"/>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37" name="椭圆 36">
                <a:extLst>
                  <a:ext uri="{FF2B5EF4-FFF2-40B4-BE49-F238E27FC236}">
                    <a16:creationId xmlns:a16="http://schemas.microsoft.com/office/drawing/2014/main" id="{993C2DC9-A932-9117-8C3D-6DDA9BE5BD6B}"/>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34" name="Picture 4">
              <a:extLst>
                <a:ext uri="{FF2B5EF4-FFF2-40B4-BE49-F238E27FC236}">
                  <a16:creationId xmlns:a16="http://schemas.microsoft.com/office/drawing/2014/main" id="{1B46308F-21A2-2219-18EF-EEE4E8A9C60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投影片編號版面配置區 3"/>
          <p:cNvSpPr>
            <a:spLocks noGrp="1"/>
          </p:cNvSpPr>
          <p:nvPr>
            <p:ph type="sldNum" sz="quarter" idx="12"/>
          </p:nvPr>
        </p:nvSpPr>
        <p:spPr/>
        <p:txBody>
          <a:bodyPr/>
          <a:lstStyle/>
          <a:p>
            <a:fld id="{B76D0385-4779-4FB0-A36D-649251C88A08}" type="slidenum">
              <a:rPr lang="zh-CN" altLang="en-US" smtClean="0"/>
              <a:t>8</a:t>
            </a:fld>
            <a:endParaRPr lang="zh-CN" altLang="en-US"/>
          </a:p>
        </p:txBody>
      </p:sp>
    </p:spTree>
    <p:extLst>
      <p:ext uri="{BB962C8B-B14F-4D97-AF65-F5344CB8AC3E}">
        <p14:creationId xmlns:p14="http://schemas.microsoft.com/office/powerpoint/2010/main" val="292155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A715F-BB3B-A775-A8A2-79BB3E24F5D6}"/>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BF4F5059-8A1C-59E8-1917-E1A4167645B8}"/>
              </a:ext>
            </a:extLst>
          </p:cNvPr>
          <p:cNvGrpSpPr/>
          <p:nvPr/>
        </p:nvGrpSpPr>
        <p:grpSpPr>
          <a:xfrm>
            <a:off x="0" y="0"/>
            <a:ext cx="12192000" cy="1247266"/>
            <a:chOff x="-9375870" y="977295"/>
            <a:chExt cx="17537595" cy="1794132"/>
          </a:xfrm>
        </p:grpSpPr>
        <p:sp>
          <p:nvSpPr>
            <p:cNvPr id="10" name="弧形 9">
              <a:extLst>
                <a:ext uri="{FF2B5EF4-FFF2-40B4-BE49-F238E27FC236}">
                  <a16:creationId xmlns:a16="http://schemas.microsoft.com/office/drawing/2014/main" id="{D3F38A3C-C5BB-2CC3-67C2-306796AF1AA0}"/>
                </a:ext>
              </a:extLst>
            </p:cNvPr>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ndParaRPr>
            </a:p>
          </p:txBody>
        </p:sp>
        <p:grpSp>
          <p:nvGrpSpPr>
            <p:cNvPr id="11" name="组合 10">
              <a:extLst>
                <a:ext uri="{FF2B5EF4-FFF2-40B4-BE49-F238E27FC236}">
                  <a16:creationId xmlns:a16="http://schemas.microsoft.com/office/drawing/2014/main" id="{AF7DB063-EB94-3748-CC98-EF55CE4AFB7D}"/>
                </a:ext>
              </a:extLst>
            </p:cNvPr>
            <p:cNvGrpSpPr/>
            <p:nvPr/>
          </p:nvGrpSpPr>
          <p:grpSpPr>
            <a:xfrm>
              <a:off x="-9375870" y="2268060"/>
              <a:ext cx="17537595" cy="5240"/>
              <a:chOff x="-9375870" y="2268060"/>
              <a:chExt cx="17537595" cy="5240"/>
            </a:xfrm>
          </p:grpSpPr>
          <p:cxnSp>
            <p:nvCxnSpPr>
              <p:cNvPr id="12" name="直接连接符 11">
                <a:extLst>
                  <a:ext uri="{FF2B5EF4-FFF2-40B4-BE49-F238E27FC236}">
                    <a16:creationId xmlns:a16="http://schemas.microsoft.com/office/drawing/2014/main" id="{12EC0F0F-5820-3159-857D-77FBA2CCA21A}"/>
                  </a:ext>
                </a:extLst>
              </p:cNvPr>
              <p:cNvCxnSpPr>
                <a:cxnSpLocks/>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4A92F3A-288D-35A4-38F3-EA52067776B6}"/>
                  </a:ext>
                </a:extLst>
              </p:cNvPr>
              <p:cNvCxnSpPr>
                <a:cxnSpLocks/>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14" name="图片 13">
            <a:extLst>
              <a:ext uri="{FF2B5EF4-FFF2-40B4-BE49-F238E27FC236}">
                <a16:creationId xmlns:a16="http://schemas.microsoft.com/office/drawing/2014/main" id="{64CD4617-003E-C7AD-87FD-157444DDC9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500" t="39024" r="32326" b="39024"/>
          <a:stretch/>
        </p:blipFill>
        <p:spPr>
          <a:xfrm>
            <a:off x="333746" y="31532"/>
            <a:ext cx="829817" cy="916936"/>
          </a:xfrm>
          <a:prstGeom prst="rect">
            <a:avLst/>
          </a:prstGeom>
        </p:spPr>
      </p:pic>
      <p:grpSp>
        <p:nvGrpSpPr>
          <p:cNvPr id="15" name="组合 14">
            <a:extLst>
              <a:ext uri="{FF2B5EF4-FFF2-40B4-BE49-F238E27FC236}">
                <a16:creationId xmlns:a16="http://schemas.microsoft.com/office/drawing/2014/main" id="{5F95F95F-17D9-D137-2FA8-9289DDD79E72}"/>
              </a:ext>
            </a:extLst>
          </p:cNvPr>
          <p:cNvGrpSpPr/>
          <p:nvPr/>
        </p:nvGrpSpPr>
        <p:grpSpPr>
          <a:xfrm>
            <a:off x="10153442" y="24982"/>
            <a:ext cx="1198800" cy="1198800"/>
            <a:chOff x="5232713" y="1001744"/>
            <a:chExt cx="1726574" cy="1726572"/>
          </a:xfrm>
        </p:grpSpPr>
        <p:grpSp>
          <p:nvGrpSpPr>
            <p:cNvPr id="16" name="组合 15">
              <a:extLst>
                <a:ext uri="{FF2B5EF4-FFF2-40B4-BE49-F238E27FC236}">
                  <a16:creationId xmlns:a16="http://schemas.microsoft.com/office/drawing/2014/main" id="{3535BEE3-795C-3E22-2991-B51B8C556BA9}"/>
                </a:ext>
              </a:extLst>
            </p:cNvPr>
            <p:cNvGrpSpPr/>
            <p:nvPr/>
          </p:nvGrpSpPr>
          <p:grpSpPr>
            <a:xfrm>
              <a:off x="5232713" y="1001744"/>
              <a:ext cx="1726574" cy="1726572"/>
              <a:chOff x="5232713" y="1001744"/>
              <a:chExt cx="1726574" cy="1726572"/>
            </a:xfrm>
          </p:grpSpPr>
          <p:sp>
            <p:nvSpPr>
              <p:cNvPr id="18" name="椭圆 17">
                <a:extLst>
                  <a:ext uri="{FF2B5EF4-FFF2-40B4-BE49-F238E27FC236}">
                    <a16:creationId xmlns:a16="http://schemas.microsoft.com/office/drawing/2014/main" id="{02B22A56-CB5E-70D5-FEFC-F528DBBFDEB2}"/>
                  </a:ext>
                </a:extLst>
              </p:cNvPr>
              <p:cNvSpPr/>
              <p:nvPr/>
            </p:nvSpPr>
            <p:spPr>
              <a:xfrm>
                <a:off x="5232713" y="1001744"/>
                <a:ext cx="1726574" cy="1726572"/>
              </a:xfrm>
              <a:prstGeom prst="ellipse">
                <a:avLst/>
              </a:prstGeom>
              <a:gradFill>
                <a:gsLst>
                  <a:gs pos="0">
                    <a:schemeClr val="bg1"/>
                  </a:gs>
                  <a:gs pos="74000">
                    <a:schemeClr val="bg1">
                      <a:lumMod val="95000"/>
                    </a:schemeClr>
                  </a:gs>
                  <a:gs pos="100000">
                    <a:schemeClr val="bg1">
                      <a:lumMod val="9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19" name="椭圆 18">
                <a:extLst>
                  <a:ext uri="{FF2B5EF4-FFF2-40B4-BE49-F238E27FC236}">
                    <a16:creationId xmlns:a16="http://schemas.microsoft.com/office/drawing/2014/main" id="{EB7F5AA3-D50A-D52F-D61A-485F4615764C}"/>
                  </a:ext>
                </a:extLst>
              </p:cNvPr>
              <p:cNvSpPr/>
              <p:nvPr/>
            </p:nvSpPr>
            <p:spPr>
              <a:xfrm>
                <a:off x="5258755" y="1005138"/>
                <a:ext cx="1692000" cy="1692000"/>
              </a:xfrm>
              <a:prstGeom prst="ellipse">
                <a:avLst/>
              </a:prstGeom>
              <a:gradFill>
                <a:gsLst>
                  <a:gs pos="0">
                    <a:schemeClr val="bg1"/>
                  </a:gs>
                  <a:gs pos="74000">
                    <a:schemeClr val="bg1">
                      <a:lumMod val="95000"/>
                    </a:schemeClr>
                  </a:gs>
                  <a:gs pos="100000">
                    <a:schemeClr val="bg1">
                      <a:lumMod val="9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pic>
          <p:nvPicPr>
            <p:cNvPr id="17" name="Picture 4">
              <a:extLst>
                <a:ext uri="{FF2B5EF4-FFF2-40B4-BE49-F238E27FC236}">
                  <a16:creationId xmlns:a16="http://schemas.microsoft.com/office/drawing/2014/main" id="{00D7A40C-D24F-2A53-AE61-17938178292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9114" t="21309" r="39396" b="48490"/>
            <a:stretch/>
          </p:blipFill>
          <p:spPr bwMode="auto">
            <a:xfrm>
              <a:off x="5352569" y="1126806"/>
              <a:ext cx="1499532" cy="148391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 name="直接连接符 3">
            <a:extLst>
              <a:ext uri="{FF2B5EF4-FFF2-40B4-BE49-F238E27FC236}">
                <a16:creationId xmlns:a16="http://schemas.microsoft.com/office/drawing/2014/main" id="{399134EA-E59B-F4A2-D122-3952F7561153}"/>
              </a:ext>
            </a:extLst>
          </p:cNvPr>
          <p:cNvCxnSpPr>
            <a:cxnSpLocks/>
          </p:cNvCxnSpPr>
          <p:nvPr/>
        </p:nvCxnSpPr>
        <p:spPr>
          <a:xfrm flipV="1">
            <a:off x="427952" y="3085497"/>
            <a:ext cx="4144048" cy="46797"/>
          </a:xfrm>
          <a:prstGeom prst="line">
            <a:avLst/>
          </a:prstGeom>
          <a:noFill/>
          <a:ln w="3175" cap="rnd" cmpd="sng" algn="ctr">
            <a:solidFill>
              <a:sysClr val="window" lastClr="FFFFFF">
                <a:lumMod val="75000"/>
              </a:sysClr>
            </a:solidFill>
            <a:prstDash val="solid"/>
            <a:round/>
          </a:ln>
          <a:effectLst/>
        </p:spPr>
      </p:cxnSp>
      <p:sp>
        <p:nvSpPr>
          <p:cNvPr id="34" name="Text Placeholder 32">
            <a:extLst>
              <a:ext uri="{FF2B5EF4-FFF2-40B4-BE49-F238E27FC236}">
                <a16:creationId xmlns:a16="http://schemas.microsoft.com/office/drawing/2014/main" id="{2260BE31-5504-9BD2-9934-EFF1386489E2}"/>
              </a:ext>
            </a:extLst>
          </p:cNvPr>
          <p:cNvSpPr txBox="1"/>
          <p:nvPr/>
        </p:nvSpPr>
        <p:spPr>
          <a:xfrm>
            <a:off x="427952" y="1745457"/>
            <a:ext cx="4144047" cy="138499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None/>
            </a:pP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在</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HECM</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架構下將房屋期初價值拆解為可貸金額、租金收益、房屋剩餘價值、貸款機構所獲得保險保障（保險成本）、保費支出（收入）以及發行貸款金融機構利潤（利差收入）六個部分，並且分析各個項目的價值，以瞭解金融機構發行該商品的獲利能力與相關風險。</a:t>
            </a:r>
          </a:p>
        </p:txBody>
      </p:sp>
      <p:sp>
        <p:nvSpPr>
          <p:cNvPr id="35" name="Text Placeholder 33">
            <a:extLst>
              <a:ext uri="{FF2B5EF4-FFF2-40B4-BE49-F238E27FC236}">
                <a16:creationId xmlns:a16="http://schemas.microsoft.com/office/drawing/2014/main" id="{83922848-9DF7-B528-3A45-47A49C28F48D}"/>
              </a:ext>
            </a:extLst>
          </p:cNvPr>
          <p:cNvSpPr txBox="1"/>
          <p:nvPr/>
        </p:nvSpPr>
        <p:spPr>
          <a:xfrm>
            <a:off x="3178660" y="1512608"/>
            <a:ext cx="1278518" cy="21544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buNone/>
            </a:pPr>
            <a:r>
              <a:rPr lang="zh-CN" altLang="en-US" sz="1400" b="1" dirty="0">
                <a:solidFill>
                  <a:srgbClr val="1F3762"/>
                </a:solidFill>
                <a:latin typeface="標楷體" panose="03000509000000000000" pitchFamily="65" charset="-120"/>
                <a:ea typeface="標楷體" panose="03000509000000000000" pitchFamily="65" charset="-120"/>
                <a:sym typeface="Arial" panose="020B0604020202020204" pitchFamily="34" charset="0"/>
              </a:rPr>
              <a:t>內容簡述</a:t>
            </a:r>
            <a:endParaRPr lang="en-AU" sz="1400" b="1" dirty="0">
              <a:solidFill>
                <a:srgbClr val="1F3762"/>
              </a:solidFill>
              <a:latin typeface="標楷體" panose="03000509000000000000" pitchFamily="65" charset="-120"/>
              <a:ea typeface="標楷體" panose="03000509000000000000" pitchFamily="65" charset="-120"/>
              <a:sym typeface="Arial" panose="020B0604020202020204" pitchFamily="34" charset="0"/>
            </a:endParaRPr>
          </a:p>
        </p:txBody>
      </p:sp>
      <p:sp>
        <p:nvSpPr>
          <p:cNvPr id="39" name="TextBox 23">
            <a:extLst>
              <a:ext uri="{FF2B5EF4-FFF2-40B4-BE49-F238E27FC236}">
                <a16:creationId xmlns:a16="http://schemas.microsoft.com/office/drawing/2014/main" id="{D049BE38-98BD-2981-A7BE-6A8267567104}"/>
              </a:ext>
            </a:extLst>
          </p:cNvPr>
          <p:cNvSpPr txBox="1"/>
          <p:nvPr/>
        </p:nvSpPr>
        <p:spPr>
          <a:xfrm>
            <a:off x="4173360" y="323206"/>
            <a:ext cx="2749790" cy="500135"/>
          </a:xfrm>
          <a:prstGeom prst="rect">
            <a:avLst/>
          </a:prstGeom>
          <a:noFill/>
        </p:spPr>
        <p:txBody>
          <a:bodyPr wrap="none" lIns="68579" tIns="34289" rIns="68579" bIns="34289" rtlCol="0">
            <a:spAutoFit/>
          </a:bodyPr>
          <a:lstStyle/>
          <a:p>
            <a:r>
              <a:rPr lang="en-US"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Lee et al. (20</a:t>
            </a:r>
            <a:r>
              <a:rPr lang="en-US" altLang="zh-TW"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18</a:t>
            </a:r>
            <a:r>
              <a:rPr lang="da-DK" altLang="zh-CN"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a:t>
            </a:r>
            <a:endParaRPr lang="zh-CN" altLang="en-US" sz="2800"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endParaRPr>
          </a:p>
        </p:txBody>
      </p:sp>
      <p:sp>
        <p:nvSpPr>
          <p:cNvPr id="40" name="矩形 1">
            <a:extLst>
              <a:ext uri="{FF2B5EF4-FFF2-40B4-BE49-F238E27FC236}">
                <a16:creationId xmlns:a16="http://schemas.microsoft.com/office/drawing/2014/main" id="{6412B9B4-0F7D-E505-AA7C-2E0648745A85}"/>
              </a:ext>
            </a:extLst>
          </p:cNvPr>
          <p:cNvSpPr>
            <a:spLocks noChangeArrowheads="1"/>
          </p:cNvSpPr>
          <p:nvPr/>
        </p:nvSpPr>
        <p:spPr bwMode="auto">
          <a:xfrm>
            <a:off x="983908" y="97061"/>
            <a:ext cx="4448927" cy="952427"/>
          </a:xfrm>
          <a:prstGeom prst="rect">
            <a:avLst/>
          </a:prstGeom>
          <a:noFill/>
          <a:ln>
            <a:noFill/>
          </a:ln>
        </p:spPr>
        <p:txBody>
          <a:bodyPr vert="horz"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4400" b="1" dirty="0">
                <a:solidFill>
                  <a:srgbClr val="1F3762"/>
                </a:solidFill>
                <a:latin typeface="Times New Roman" panose="02020603050405020304" pitchFamily="18" charset="0"/>
                <a:ea typeface="標楷體" panose="03000509000000000000" pitchFamily="65" charset="-120"/>
                <a:cs typeface="Times New Roman" panose="02020603050405020304" pitchFamily="18" charset="0"/>
                <a:sym typeface="+mn-lt"/>
              </a:rPr>
              <a:t>參考文獻</a:t>
            </a:r>
          </a:p>
        </p:txBody>
      </p:sp>
      <p:sp>
        <p:nvSpPr>
          <p:cNvPr id="50" name="Text Placeholder 33">
            <a:extLst>
              <a:ext uri="{FF2B5EF4-FFF2-40B4-BE49-F238E27FC236}">
                <a16:creationId xmlns:a16="http://schemas.microsoft.com/office/drawing/2014/main" id="{2F4956CB-AE1E-FE16-B8D8-77EDC3B012AC}"/>
              </a:ext>
            </a:extLst>
          </p:cNvPr>
          <p:cNvSpPr txBox="1"/>
          <p:nvPr/>
        </p:nvSpPr>
        <p:spPr>
          <a:xfrm>
            <a:off x="3178660" y="3339852"/>
            <a:ext cx="1278518" cy="21544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buNone/>
            </a:pPr>
            <a:r>
              <a:rPr lang="zh-TW" altLang="en-US" sz="1400" b="1" dirty="0">
                <a:solidFill>
                  <a:srgbClr val="1F3762"/>
                </a:solidFill>
                <a:latin typeface="標楷體" panose="03000509000000000000" pitchFamily="65" charset="-120"/>
                <a:ea typeface="標楷體" panose="03000509000000000000" pitchFamily="65" charset="-120"/>
                <a:sym typeface="Arial" panose="020B0604020202020204" pitchFamily="34" charset="0"/>
              </a:rPr>
              <a:t>比較方式</a:t>
            </a:r>
            <a:endParaRPr lang="en-AU" sz="1400" b="1" dirty="0">
              <a:solidFill>
                <a:srgbClr val="1F3762"/>
              </a:solidFill>
              <a:latin typeface="標楷體" panose="03000509000000000000" pitchFamily="65" charset="-120"/>
              <a:ea typeface="標楷體" panose="03000509000000000000" pitchFamily="65" charset="-120"/>
              <a:sym typeface="Arial" panose="020B0604020202020204" pitchFamily="34" charset="0"/>
            </a:endParaRPr>
          </a:p>
        </p:txBody>
      </p:sp>
      <p:sp>
        <p:nvSpPr>
          <p:cNvPr id="73" name="Text Placeholder 32">
            <a:extLst>
              <a:ext uri="{FF2B5EF4-FFF2-40B4-BE49-F238E27FC236}">
                <a16:creationId xmlns:a16="http://schemas.microsoft.com/office/drawing/2014/main" id="{C98972E2-DBB6-8339-3C08-754E9D26B084}"/>
              </a:ext>
            </a:extLst>
          </p:cNvPr>
          <p:cNvSpPr txBox="1"/>
          <p:nvPr/>
        </p:nvSpPr>
        <p:spPr>
          <a:xfrm>
            <a:off x="469755" y="3555296"/>
            <a:ext cx="4102246" cy="1590179"/>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None/>
            </a:pP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(1)</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存在公共外部保險機構的市場（即美國市場中的房屋淨值轉換抵押貸款計劃）</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HECM</a:t>
            </a:r>
            <a:endPar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a:p>
            <a:pPr marL="0" indent="0" algn="just">
              <a:lnSpc>
                <a:spcPct val="150000"/>
              </a:lnSpc>
              <a:buNone/>
            </a:pP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沒有外部保險機構的市場（即澳大利亞市場）。</a:t>
            </a:r>
          </a:p>
          <a:p>
            <a:pPr marL="0" indent="0" algn="just">
              <a:lnSpc>
                <a:spcPct val="150000"/>
              </a:lnSpc>
              <a:buNone/>
            </a:pP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研究比較了兩種典型的付款方式：一次</a:t>
            </a:r>
            <a:r>
              <a:rPr lang="zh-TW" altLang="en-US"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性</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支付</a:t>
            </a:r>
            <a:r>
              <a:rPr lang="zh-TW" altLang="en-US"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和</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年金支付，並利用</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stochastic dominance criteria</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進行分析比較。</a:t>
            </a:r>
          </a:p>
        </p:txBody>
      </p:sp>
      <p:pic>
        <p:nvPicPr>
          <p:cNvPr id="6" name="圖片 5">
            <a:extLst>
              <a:ext uri="{FF2B5EF4-FFF2-40B4-BE49-F238E27FC236}">
                <a16:creationId xmlns:a16="http://schemas.microsoft.com/office/drawing/2014/main" id="{FE49C6C6-6E4C-9AA6-B117-BF23E9EE7418}"/>
              </a:ext>
            </a:extLst>
          </p:cNvPr>
          <p:cNvPicPr>
            <a:picLocks noChangeAspect="1"/>
          </p:cNvPicPr>
          <p:nvPr/>
        </p:nvPicPr>
        <p:blipFill rotWithShape="1">
          <a:blip r:embed="rId5">
            <a:extLst>
              <a:ext uri="{28A0092B-C50C-407E-A947-70E740481C1C}">
                <a14:useLocalDpi xmlns:a14="http://schemas.microsoft.com/office/drawing/2010/main" val="0"/>
              </a:ext>
            </a:extLst>
          </a:blip>
          <a:srcRect l="38108" t="18198" r="38632" b="44505"/>
          <a:stretch/>
        </p:blipFill>
        <p:spPr>
          <a:xfrm>
            <a:off x="4751684" y="2019621"/>
            <a:ext cx="3566753" cy="3217071"/>
          </a:xfrm>
          <a:prstGeom prst="rect">
            <a:avLst/>
          </a:prstGeom>
        </p:spPr>
      </p:pic>
      <p:pic>
        <p:nvPicPr>
          <p:cNvPr id="7" name="圖片 6">
            <a:extLst>
              <a:ext uri="{FF2B5EF4-FFF2-40B4-BE49-F238E27FC236}">
                <a16:creationId xmlns:a16="http://schemas.microsoft.com/office/drawing/2014/main" id="{26130F87-5D59-98E4-8B61-246BF7470B68}"/>
              </a:ext>
            </a:extLst>
          </p:cNvPr>
          <p:cNvPicPr>
            <a:picLocks noChangeAspect="1"/>
          </p:cNvPicPr>
          <p:nvPr/>
        </p:nvPicPr>
        <p:blipFill rotWithShape="1">
          <a:blip r:embed="rId5">
            <a:extLst>
              <a:ext uri="{28A0092B-C50C-407E-A947-70E740481C1C}">
                <a14:useLocalDpi xmlns:a14="http://schemas.microsoft.com/office/drawing/2010/main" val="0"/>
              </a:ext>
            </a:extLst>
          </a:blip>
          <a:srcRect l="38219" t="57168" r="38521" b="6522"/>
          <a:stretch/>
        </p:blipFill>
        <p:spPr>
          <a:xfrm>
            <a:off x="8353512" y="1989284"/>
            <a:ext cx="3692377" cy="3242239"/>
          </a:xfrm>
          <a:prstGeom prst="rect">
            <a:avLst/>
          </a:prstGeom>
        </p:spPr>
      </p:pic>
      <p:sp>
        <p:nvSpPr>
          <p:cNvPr id="20" name="文字方塊 19">
            <a:extLst>
              <a:ext uri="{FF2B5EF4-FFF2-40B4-BE49-F238E27FC236}">
                <a16:creationId xmlns:a16="http://schemas.microsoft.com/office/drawing/2014/main" id="{831DEB3D-AFB4-D0DF-ED49-0E4C0894347B}"/>
              </a:ext>
            </a:extLst>
          </p:cNvPr>
          <p:cNvSpPr txBox="1"/>
          <p:nvPr/>
        </p:nvSpPr>
        <p:spPr>
          <a:xfrm>
            <a:off x="8282888" y="5170518"/>
            <a:ext cx="3566753" cy="369332"/>
          </a:xfrm>
          <a:prstGeom prst="rect">
            <a:avLst/>
          </a:prstGeom>
          <a:noFill/>
        </p:spPr>
        <p:txBody>
          <a:bodyPr wrap="square" rtlCol="0">
            <a:spAutoFit/>
          </a:bodyPr>
          <a:lstStyle/>
          <a:p>
            <a:pPr algn="just" defTabSz="685800">
              <a:lnSpc>
                <a:spcPct val="150000"/>
              </a:lnSpc>
              <a:spcBef>
                <a:spcPts val="750"/>
              </a:spcBef>
            </a:pP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無</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情況</a:t>
            </a:r>
          </a:p>
        </p:txBody>
      </p:sp>
      <p:sp>
        <p:nvSpPr>
          <p:cNvPr id="21" name="文字方塊 20">
            <a:extLst>
              <a:ext uri="{FF2B5EF4-FFF2-40B4-BE49-F238E27FC236}">
                <a16:creationId xmlns:a16="http://schemas.microsoft.com/office/drawing/2014/main" id="{C6FC1BC3-A883-272F-E33C-85B0EFFF87E3}"/>
              </a:ext>
            </a:extLst>
          </p:cNvPr>
          <p:cNvSpPr txBox="1"/>
          <p:nvPr/>
        </p:nvSpPr>
        <p:spPr>
          <a:xfrm>
            <a:off x="4716609" y="5162942"/>
            <a:ext cx="3566753" cy="369332"/>
          </a:xfrm>
          <a:prstGeom prst="rect">
            <a:avLst/>
          </a:prstGeom>
          <a:noFill/>
        </p:spPr>
        <p:txBody>
          <a:bodyPr wrap="square" rtlCol="0">
            <a:spAutoFit/>
          </a:bodyPr>
          <a:lstStyle/>
          <a:p>
            <a:pPr algn="just" defTabSz="685800">
              <a:lnSpc>
                <a:spcPct val="150000"/>
              </a:lnSpc>
              <a:spcBef>
                <a:spcPts val="750"/>
              </a:spcBef>
            </a:pP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HECM</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情況</a:t>
            </a:r>
          </a:p>
        </p:txBody>
      </p:sp>
      <p:sp>
        <p:nvSpPr>
          <p:cNvPr id="24" name="文字方塊 23"/>
          <p:cNvSpPr txBox="1"/>
          <p:nvPr/>
        </p:nvSpPr>
        <p:spPr>
          <a:xfrm>
            <a:off x="0" y="6340730"/>
            <a:ext cx="11277821" cy="461665"/>
          </a:xfrm>
          <a:prstGeom prst="rect">
            <a:avLst/>
          </a:prstGeom>
          <a:noFill/>
        </p:spPr>
        <p:txBody>
          <a:bodyPr wrap="square" rtlCol="0">
            <a:spAutoFit/>
          </a:bodyPr>
          <a:lstStyle/>
          <a:p>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1</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lt"/>
              </a:rPr>
              <a:t>]Lee</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lt"/>
              </a:rPr>
              <a:t>, Y. T., Kung, K. L., &amp; Liu, I. C. (2018). Profitability and risk profile of reverse mortgages: A cross-system and cross-plan comparison. Insurance: Mathematics and Economics, 78, 255-266.</a:t>
            </a:r>
            <a:endParaRPr lang="zh-TW" altLang="en-US" dirty="0">
              <a:latin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B76D0385-4779-4FB0-A36D-649251C88A08}" type="slidenum">
              <a:rPr lang="zh-CN" altLang="en-US" smtClean="0"/>
              <a:t>9</a:t>
            </a:fld>
            <a:endParaRPr lang="zh-CN" altLang="en-US"/>
          </a:p>
        </p:txBody>
      </p:sp>
      <p:cxnSp>
        <p:nvCxnSpPr>
          <p:cNvPr id="23" name="直線接點 22"/>
          <p:cNvCxnSpPr/>
          <p:nvPr/>
        </p:nvCxnSpPr>
        <p:spPr>
          <a:xfrm flipV="1">
            <a:off x="5260181" y="3502819"/>
            <a:ext cx="2695575" cy="2381"/>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8" name="直線接點 27"/>
          <p:cNvCxnSpPr/>
          <p:nvPr/>
        </p:nvCxnSpPr>
        <p:spPr>
          <a:xfrm flipH="1">
            <a:off x="7015163" y="3502819"/>
            <a:ext cx="2381" cy="110966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31" name="文字方塊 30"/>
          <p:cNvSpPr txBox="1"/>
          <p:nvPr/>
        </p:nvSpPr>
        <p:spPr>
          <a:xfrm>
            <a:off x="6990481" y="4010905"/>
            <a:ext cx="1345494" cy="646331"/>
          </a:xfrm>
          <a:prstGeom prst="rect">
            <a:avLst/>
          </a:prstGeom>
          <a:noFill/>
        </p:spPr>
        <p:txBody>
          <a:bodyPr wrap="square" rtlCol="0">
            <a:spAutoFit/>
          </a:bodyPr>
          <a:lstStyle/>
          <a:p>
            <a:r>
              <a:rPr lang="zh-TW" altLang="en-US" dirty="0" smtClean="0">
                <a:solidFill>
                  <a:srgbClr val="FF0000"/>
                </a:solidFill>
                <a:latin typeface="標楷體" panose="03000509000000000000" pitchFamily="65" charset="-120"/>
                <a:ea typeface="標楷體" panose="03000509000000000000" pitchFamily="65" charset="-120"/>
              </a:rPr>
              <a:t>可貸款金額</a:t>
            </a:r>
            <a:endParaRPr lang="en-US" altLang="zh-TW" dirty="0">
              <a:solidFill>
                <a:srgbClr val="FF0000"/>
              </a:solidFill>
              <a:latin typeface="標楷體" panose="03000509000000000000" pitchFamily="65" charset="-120"/>
              <a:ea typeface="標楷體" panose="03000509000000000000" pitchFamily="65" charset="-120"/>
            </a:endParaRPr>
          </a:p>
          <a:p>
            <a:r>
              <a:rPr lang="en-US" altLang="zh-TW" dirty="0" smtClean="0">
                <a:solidFill>
                  <a:srgbClr val="FF0000"/>
                </a:solidFill>
                <a:latin typeface="Times New Roman" panose="02020603050405020304" pitchFamily="18" charset="0"/>
              </a:rPr>
              <a:t>370,000</a:t>
            </a:r>
            <a:endParaRPr lang="zh-TW" altLang="en-US" dirty="0">
              <a:solidFill>
                <a:srgbClr val="FF0000"/>
              </a:solidFill>
              <a:latin typeface="Times New Roman" panose="02020603050405020304" pitchFamily="18" charset="0"/>
            </a:endParaRPr>
          </a:p>
        </p:txBody>
      </p:sp>
      <p:sp>
        <p:nvSpPr>
          <p:cNvPr id="32" name="文字方塊 31"/>
          <p:cNvSpPr txBox="1"/>
          <p:nvPr/>
        </p:nvSpPr>
        <p:spPr>
          <a:xfrm>
            <a:off x="5818250" y="2481083"/>
            <a:ext cx="2209800" cy="369332"/>
          </a:xfrm>
          <a:prstGeom prst="rect">
            <a:avLst/>
          </a:prstGeom>
          <a:noFill/>
        </p:spPr>
        <p:txBody>
          <a:bodyPr wrap="square" rtlCol="0">
            <a:spAutoFit/>
          </a:bodyPr>
          <a:lstStyle/>
          <a:p>
            <a:r>
              <a:rPr lang="zh-TW" altLang="en-US" dirty="0" smtClean="0">
                <a:solidFill>
                  <a:srgbClr val="FF0000"/>
                </a:solidFill>
                <a:latin typeface="標楷體" panose="03000509000000000000" pitchFamily="65" charset="-120"/>
                <a:ea typeface="標楷體" panose="03000509000000000000" pitchFamily="65" charset="-120"/>
              </a:rPr>
              <a:t>銀行賺取</a:t>
            </a:r>
            <a:r>
              <a:rPr lang="zh-TW" altLang="en-US" dirty="0">
                <a:solidFill>
                  <a:srgbClr val="FF0000"/>
                </a:solidFill>
                <a:latin typeface="標楷體" panose="03000509000000000000" pitchFamily="65" charset="-120"/>
                <a:ea typeface="標楷體" panose="03000509000000000000" pitchFamily="65" charset="-120"/>
              </a:rPr>
              <a:t>利差</a:t>
            </a:r>
          </a:p>
        </p:txBody>
      </p:sp>
    </p:spTree>
    <p:extLst>
      <p:ext uri="{BB962C8B-B14F-4D97-AF65-F5344CB8AC3E}">
        <p14:creationId xmlns:p14="http://schemas.microsoft.com/office/powerpoint/2010/main" val="149167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21923</TotalTime>
  <Words>5373</Words>
  <Application>Microsoft Office PowerPoint</Application>
  <PresentationFormat>寬螢幕</PresentationFormat>
  <Paragraphs>731</Paragraphs>
  <Slides>44</Slides>
  <Notes>15</Notes>
  <HiddenSlides>0</HiddenSlides>
  <MMClips>0</MMClips>
  <ScaleCrop>false</ScaleCrop>
  <HeadingPairs>
    <vt:vector size="6" baseType="variant">
      <vt:variant>
        <vt:lpstr>使用字型</vt:lpstr>
      </vt:variant>
      <vt:variant>
        <vt:i4>20</vt:i4>
      </vt:variant>
      <vt:variant>
        <vt:lpstr>佈景主題</vt:lpstr>
      </vt:variant>
      <vt:variant>
        <vt:i4>1</vt:i4>
      </vt:variant>
      <vt:variant>
        <vt:lpstr>投影片標題</vt:lpstr>
      </vt:variant>
      <vt:variant>
        <vt:i4>44</vt:i4>
      </vt:variant>
    </vt:vector>
  </HeadingPairs>
  <TitlesOfParts>
    <vt:vector size="65" baseType="lpstr">
      <vt:lpstr>CMR10</vt:lpstr>
      <vt:lpstr>等线</vt:lpstr>
      <vt:lpstr>等线 Light</vt:lpstr>
      <vt:lpstr>Fira Sans Extra Condensed Medium</vt:lpstr>
      <vt:lpstr>微软雅黑</vt:lpstr>
      <vt:lpstr>Roboto</vt:lpstr>
      <vt:lpstr>字体视界-NWE粗楷体</vt:lpstr>
      <vt:lpstr>阿里巴巴普惠体</vt:lpstr>
      <vt:lpstr>Microsoft JhengHei</vt:lpstr>
      <vt:lpstr>PMingLiU</vt:lpstr>
      <vt:lpstr>PMingLiU</vt:lpstr>
      <vt:lpstr>標楷體</vt:lpstr>
      <vt:lpstr>Arial</vt:lpstr>
      <vt:lpstr>Calibri</vt:lpstr>
      <vt:lpstr>Calibri Light</vt:lpstr>
      <vt:lpstr>Cambria Math</vt:lpstr>
      <vt:lpstr>Gill Sans MT</vt:lpstr>
      <vt:lpstr>Poor Richard</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陳家祺</dc:creator>
  <cp:lastModifiedBy>陳家祺</cp:lastModifiedBy>
  <cp:revision>151</cp:revision>
  <dcterms:created xsi:type="dcterms:W3CDTF">2025-07-28T12:23:43Z</dcterms:created>
  <dcterms:modified xsi:type="dcterms:W3CDTF">2025-08-20T09:17:46Z</dcterms:modified>
</cp:coreProperties>
</file>